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69" r:id="rId2"/>
    <p:sldId id="261" r:id="rId3"/>
    <p:sldId id="268" r:id="rId4"/>
    <p:sldId id="287" r:id="rId5"/>
    <p:sldId id="267" r:id="rId6"/>
    <p:sldId id="288" r:id="rId7"/>
    <p:sldId id="289" r:id="rId8"/>
    <p:sldId id="270" r:id="rId9"/>
    <p:sldId id="271" r:id="rId10"/>
    <p:sldId id="272" r:id="rId11"/>
    <p:sldId id="273" r:id="rId12"/>
    <p:sldId id="277" r:id="rId13"/>
    <p:sldId id="278" r:id="rId14"/>
    <p:sldId id="274" r:id="rId15"/>
    <p:sldId id="286" r:id="rId16"/>
    <p:sldId id="275" r:id="rId17"/>
    <p:sldId id="285" r:id="rId18"/>
    <p:sldId id="284" r:id="rId19"/>
    <p:sldId id="283" r:id="rId20"/>
    <p:sldId id="282" r:id="rId21"/>
    <p:sldId id="281" r:id="rId22"/>
  </p:sldIdLst>
  <p:sldSz cx="9906000" cy="6858000" type="A4"/>
  <p:notesSz cx="7102475" cy="9388475"/>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4D36"/>
    <a:srgbClr val="C9C0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0956" autoAdjust="0"/>
    <p:restoredTop sz="94662" autoAdjust="0"/>
  </p:normalViewPr>
  <p:slideViewPr>
    <p:cSldViewPr snapToGrid="0">
      <p:cViewPr>
        <p:scale>
          <a:sx n="140" d="100"/>
          <a:sy n="140" d="100"/>
        </p:scale>
        <p:origin x="720" y="810"/>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5" y="876300"/>
            <a:ext cx="6113095"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cxnSp>
        <p:nvCxnSpPr>
          <p:cNvPr id="9" name="מחבר ישר 8"/>
          <p:cNvCxnSpPr/>
          <p:nvPr/>
        </p:nvCxnSpPr>
        <p:spPr>
          <a:xfrm flipH="1">
            <a:off x="6527009"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2" name="מחבר ישר 11"/>
          <p:cNvCxnSpPr/>
          <p:nvPr/>
        </p:nvCxnSpPr>
        <p:spPr>
          <a:xfrm flipH="1">
            <a:off x="4481332"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5" name="מחבר ישר 14"/>
          <p:cNvCxnSpPr/>
          <p:nvPr/>
        </p:nvCxnSpPr>
        <p:spPr>
          <a:xfrm flipH="1">
            <a:off x="2435655"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pic>
        <p:nvPicPr>
          <p:cNvPr id="18" name="תמונה 17"/>
          <p:cNvPicPr>
            <a:picLocks noChangeAspect="1"/>
          </p:cNvPicPr>
          <p:nvPr userDrawn="1"/>
        </p:nvPicPr>
        <p:blipFill>
          <a:blip r:embed="rId2"/>
          <a:stretch>
            <a:fillRect/>
          </a:stretch>
        </p:blipFill>
        <p:spPr>
          <a:xfrm>
            <a:off x="7722606" y="5988702"/>
            <a:ext cx="1822404" cy="781493"/>
          </a:xfrm>
          <a:prstGeom prst="rect">
            <a:avLst/>
          </a:prstGeom>
        </p:spPr>
      </p:pic>
      <p:pic>
        <p:nvPicPr>
          <p:cNvPr id="19" name="תמונה 18"/>
          <p:cNvPicPr>
            <a:picLocks noChangeAspect="1"/>
          </p:cNvPicPr>
          <p:nvPr userDrawn="1"/>
        </p:nvPicPr>
        <p:blipFill>
          <a:blip r:embed="rId3"/>
          <a:stretch>
            <a:fillRect/>
          </a:stretch>
        </p:blipFill>
        <p:spPr>
          <a:xfrm>
            <a:off x="438150" y="194040"/>
            <a:ext cx="1533526" cy="697057"/>
          </a:xfrm>
          <a:prstGeom prst="rect">
            <a:avLst/>
          </a:prstGeom>
        </p:spPr>
      </p:pic>
      <p:sp>
        <p:nvSpPr>
          <p:cNvPr id="29" name="מציין מיקום של תמונה 28"/>
          <p:cNvSpPr>
            <a:spLocks noGrp="1"/>
          </p:cNvSpPr>
          <p:nvPr>
            <p:ph type="pic" sz="quarter" idx="13"/>
          </p:nvPr>
        </p:nvSpPr>
        <p:spPr>
          <a:xfrm>
            <a:off x="4583738" y="4991100"/>
            <a:ext cx="1844675" cy="1725613"/>
          </a:xfrm>
          <a:prstGeom prst="rect">
            <a:avLst/>
          </a:prstGeom>
        </p:spPr>
        <p:txBody>
          <a:bodyPr/>
          <a:lstStyle/>
          <a:p>
            <a:endParaRPr lang="he-IL"/>
          </a:p>
        </p:txBody>
      </p:sp>
      <p:sp>
        <p:nvSpPr>
          <p:cNvPr id="30" name="מציין מיקום של תמונה 28"/>
          <p:cNvSpPr>
            <a:spLocks noGrp="1"/>
          </p:cNvSpPr>
          <p:nvPr>
            <p:ph type="pic" sz="quarter" idx="14"/>
          </p:nvPr>
        </p:nvSpPr>
        <p:spPr>
          <a:xfrm>
            <a:off x="2535043" y="4991100"/>
            <a:ext cx="1844675" cy="1725613"/>
          </a:xfrm>
          <a:prstGeom prst="rect">
            <a:avLst/>
          </a:prstGeom>
        </p:spPr>
        <p:txBody>
          <a:bodyPr/>
          <a:lstStyle/>
          <a:p>
            <a:endParaRPr lang="he-IL"/>
          </a:p>
        </p:txBody>
      </p:sp>
      <p:sp>
        <p:nvSpPr>
          <p:cNvPr id="31" name="מציין מיקום של תמונה 28"/>
          <p:cNvSpPr>
            <a:spLocks noGrp="1"/>
          </p:cNvSpPr>
          <p:nvPr>
            <p:ph type="pic" sz="quarter" idx="15"/>
          </p:nvPr>
        </p:nvSpPr>
        <p:spPr>
          <a:xfrm>
            <a:off x="489366" y="4991100"/>
            <a:ext cx="1844675" cy="1725613"/>
          </a:xfrm>
          <a:prstGeom prst="rect">
            <a:avLst/>
          </a:prstGeom>
        </p:spPr>
        <p:txBody>
          <a:bodyPr/>
          <a:lstStyle/>
          <a:p>
            <a:endParaRPr lang="he-IL"/>
          </a:p>
        </p:txBody>
      </p:sp>
    </p:spTree>
    <p:extLst>
      <p:ext uri="{BB962C8B-B14F-4D97-AF65-F5344CB8AC3E}">
        <p14:creationId xmlns:p14="http://schemas.microsoft.com/office/powerpoint/2010/main" val="31453784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6" y="876300"/>
            <a:ext cx="9034094"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pic>
        <p:nvPicPr>
          <p:cNvPr id="19" name="תמונה 18"/>
          <p:cNvPicPr>
            <a:picLocks noChangeAspect="1"/>
          </p:cNvPicPr>
          <p:nvPr userDrawn="1"/>
        </p:nvPicPr>
        <p:blipFill>
          <a:blip r:embed="rId2"/>
          <a:stretch>
            <a:fillRect/>
          </a:stretch>
        </p:blipFill>
        <p:spPr>
          <a:xfrm>
            <a:off x="438150" y="194040"/>
            <a:ext cx="1533526" cy="697057"/>
          </a:xfrm>
          <a:prstGeom prst="rect">
            <a:avLst/>
          </a:prstGeom>
        </p:spPr>
      </p:pic>
    </p:spTree>
    <p:extLst>
      <p:ext uri="{BB962C8B-B14F-4D97-AF65-F5344CB8AC3E}">
        <p14:creationId xmlns:p14="http://schemas.microsoft.com/office/powerpoint/2010/main" val="317774397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פריסה מותאמת אישית">
    <p:spTree>
      <p:nvGrpSpPr>
        <p:cNvPr id="1" name=""/>
        <p:cNvGrpSpPr/>
        <p:nvPr/>
      </p:nvGrpSpPr>
      <p:grpSpPr>
        <a:xfrm>
          <a:off x="0" y="0"/>
          <a:ext cx="0" cy="0"/>
          <a:chOff x="0" y="0"/>
          <a:chExt cx="0" cy="0"/>
        </a:xfrm>
      </p:grpSpPr>
    </p:spTree>
    <p:extLst>
      <p:ext uri="{BB962C8B-B14F-4D97-AF65-F5344CB8AC3E}">
        <p14:creationId xmlns:p14="http://schemas.microsoft.com/office/powerpoint/2010/main" val="4385515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067388"/>
      </p:ext>
    </p:extLst>
  </p:cSld>
  <p:clrMap bg1="lt1" tx1="dk1" bg2="lt2" tx2="dk2" accent1="accent1" accent2="accent2" accent3="accent3" accent4="accent4" accent5="accent5" accent6="accent6" hlink="hlink" folHlink="folHlink"/>
  <p:sldLayoutIdLst>
    <p:sldLayoutId id="2147483679" r:id="rId1"/>
    <p:sldLayoutId id="2147483682" r:id="rId2"/>
    <p:sldLayoutId id="2147483680" r:id="rId3"/>
  </p:sldLayoutIdLst>
  <p:timing>
    <p:tnLst>
      <p:par>
        <p:cTn id="1" dur="indefinite" restart="never" nodeType="tmRoot"/>
      </p:par>
    </p:tnLst>
  </p:timing>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image" Target="../media/image3.jpg"/><Relationship Id="rId7" Type="http://schemas.openxmlformats.org/officeDocument/2006/relationships/image" Target="../media/image7.jpg"/><Relationship Id="rId2" Type="http://schemas.openxmlformats.org/officeDocument/2006/relationships/hyperlink" Target="https://www.youtube.com/watch?v=DCX3ZNDZAwY" TargetMode="External"/><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jpg"/><Relationship Id="rId10" Type="http://schemas.openxmlformats.org/officeDocument/2006/relationships/image" Target="../media/image10.jpeg"/><Relationship Id="rId4" Type="http://schemas.openxmlformats.org/officeDocument/2006/relationships/image" Target="../media/image4.png"/><Relationship Id="rId9" Type="http://schemas.openxmlformats.org/officeDocument/2006/relationships/image" Target="../media/image9.jpg"/></Relationships>
</file>

<file path=ppt/slides/_rels/slide10.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6.jp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7.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g"/><Relationship Id="rId1" Type="http://schemas.openxmlformats.org/officeDocument/2006/relationships/slideLayout" Target="../slideLayouts/slideLayout1.xml"/><Relationship Id="rId5" Type="http://schemas.openxmlformats.org/officeDocument/2006/relationships/image" Target="../media/image16.jpg"/><Relationship Id="rId4" Type="http://schemas.openxmlformats.org/officeDocument/2006/relationships/image" Target="../media/image15.png"/></Relationships>
</file>

<file path=ppt/slides/_rels/slide4.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17.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usaf-shabbat.com/2015/06/26/%D7%A9%D7%A0%D7%90%D7%AA-%D7%99%D7%A9%D7%A8%D7%90%D7%9C-%D7%95%D7%94%D7%90%D7%9C%D7%99%D7%98%D7%95%D7%AA-%D7%90%D7%9C%D7%99%D7%A2%D7%96%D7%A8-%D7%A9%D7%91%D7%99%D7%93/" TargetMode="External"/><Relationship Id="rId2" Type="http://schemas.openxmlformats.org/officeDocument/2006/relationships/hyperlink" Target="https://www.youtube.com/watch?v=wQUOuo_lmhA" TargetMode="External"/><Relationship Id="rId1" Type="http://schemas.openxmlformats.org/officeDocument/2006/relationships/slideLayout" Target="../slideLayouts/slideLayout2.xml"/><Relationship Id="rId5" Type="http://schemas.openxmlformats.org/officeDocument/2006/relationships/hyperlink" Target="https://www.youtube.com/watch?v=laOn6NcungI" TargetMode="External"/><Relationship Id="rId4" Type="http://schemas.openxmlformats.org/officeDocument/2006/relationships/hyperlink" Target="https://he.wikipedia.org/wiki/%D7%A0%D7%90%D7%95-%D7%9C%D7%99%D7%91%D7%A8%D7%9C%D7%99%D7%96%D7%9D"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he.wikisource.org/wiki/%D7%90%D7%95%D7%A8%D7%95%D7%AA_%D7%94%D7%AA%D7%97%D7%99%D7%94_%D7%A4%D7%A8%D7%A7_%D7%99%D7%97" TargetMode="External"/><Relationship Id="rId2" Type="http://schemas.openxmlformats.org/officeDocument/2006/relationships/hyperlink" Target="https://he.wikipedia.org/wiki/%D7%A9%D7%9E%D7%A2%D7%95%D7%9F_%D7%A9%D7%A7%D7%95%D7%A4" TargetMode="External"/><Relationship Id="rId1" Type="http://schemas.openxmlformats.org/officeDocument/2006/relationships/slideLayout" Target="../slideLayouts/slideLayout2.xml"/><Relationship Id="rId4" Type="http://schemas.openxmlformats.org/officeDocument/2006/relationships/hyperlink" Target="https://he.wikipedia.org/wiki/%D7%91%D7%A8%D7%99%D7%AA_%D7%A9%D7%9C%D7%95%D7%9D"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a:t>הציונות במרחב הרב תרבותי – אשכול מבט חדש – שיעור 12 - </a:t>
            </a:r>
            <a:r>
              <a:rPr lang="he-IL" dirty="0" smtClean="0"/>
              <a:t>הקדמה</a:t>
            </a:r>
            <a:endParaRPr lang="he-IL" dirty="0"/>
          </a:p>
        </p:txBody>
      </p:sp>
      <p:sp>
        <p:nvSpPr>
          <p:cNvPr id="7" name="מציין מיקום תוכן 3"/>
          <p:cNvSpPr txBox="1">
            <a:spLocks/>
          </p:cNvSpPr>
          <p:nvPr/>
        </p:nvSpPr>
        <p:spPr>
          <a:xfrm>
            <a:off x="371475" y="933450"/>
            <a:ext cx="9173535" cy="5715000"/>
          </a:xfrm>
          <a:prstGeom prst="rect">
            <a:avLst/>
          </a:prstGeom>
        </p:spPr>
        <p:txBody>
          <a:bodyPr numCol="2" spcCol="18288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he-IL" sz="813" dirty="0"/>
          </a:p>
        </p:txBody>
      </p:sp>
      <p:sp>
        <p:nvSpPr>
          <p:cNvPr id="4" name="מלבן 3"/>
          <p:cNvSpPr/>
          <p:nvPr/>
        </p:nvSpPr>
        <p:spPr>
          <a:xfrm>
            <a:off x="4076080" y="990600"/>
            <a:ext cx="2026324" cy="5726723"/>
          </a:xfrm>
          <a:prstGeom prst="rect">
            <a:avLst/>
          </a:prstGeom>
          <a:ln>
            <a:solidFill>
              <a:srgbClr val="5E4D36"/>
            </a:solidFill>
          </a:ln>
        </p:spPr>
        <p:style>
          <a:lnRef idx="2">
            <a:schemeClr val="accent2"/>
          </a:lnRef>
          <a:fillRef idx="1">
            <a:schemeClr val="lt1"/>
          </a:fillRef>
          <a:effectRef idx="0">
            <a:schemeClr val="accent2"/>
          </a:effectRef>
          <a:fontRef idx="minor">
            <a:schemeClr val="dk1"/>
          </a:fontRef>
        </p:style>
        <p:txBody>
          <a:bodyPr lIns="45720" tIns="0" rIns="45720" bIns="0" rtlCol="1" anchor="t"/>
          <a:lstStyle/>
          <a:p>
            <a:pPr>
              <a:spcAft>
                <a:spcPts val="600"/>
              </a:spcAft>
            </a:pPr>
            <a:r>
              <a:rPr lang="he-IL" sz="950" b="1" dirty="0">
                <a:solidFill>
                  <a:srgbClr val="5E4D36"/>
                </a:solidFill>
                <a:latin typeface="Levenim MT" panose="02010502060101010101" pitchFamily="2" charset="-79"/>
                <a:cs typeface="Levenim MT" panose="02010502060101010101" pitchFamily="2" charset="-79"/>
              </a:rPr>
              <a:t>א. </a:t>
            </a:r>
            <a:r>
              <a:rPr lang="he-IL" sz="950" b="1" dirty="0" smtClean="0">
                <a:solidFill>
                  <a:srgbClr val="5E4D36"/>
                </a:solidFill>
                <a:latin typeface="Levenim MT" panose="02010502060101010101" pitchFamily="2" charset="-79"/>
                <a:cs typeface="Levenim MT" panose="02010502060101010101" pitchFamily="2" charset="-79"/>
              </a:rPr>
              <a:t>דמיין</a:t>
            </a:r>
          </a:p>
          <a:p>
            <a:pPr>
              <a:spcAft>
                <a:spcPts val="600"/>
              </a:spcAft>
            </a:pPr>
            <a:r>
              <a:rPr lang="he-IL" sz="950" b="1" dirty="0" smtClean="0">
                <a:solidFill>
                  <a:srgbClr val="5E4D36"/>
                </a:solidFill>
                <a:latin typeface="Levenim MT" panose="02010502060101010101" pitchFamily="2" charset="-79"/>
                <a:cs typeface="Levenim MT" panose="02010502060101010101" pitchFamily="2" charset="-79"/>
                <a:hlinkClick r:id="rId2"/>
              </a:rPr>
              <a:t>להאזנה</a:t>
            </a:r>
            <a:endParaRPr lang="he-IL" sz="950" b="1" dirty="0" smtClean="0">
              <a:solidFill>
                <a:srgbClr val="5E4D36"/>
              </a:solidFill>
              <a:latin typeface="Levenim MT" panose="02010502060101010101" pitchFamily="2" charset="-79"/>
              <a:cs typeface="Levenim MT" panose="02010502060101010101" pitchFamily="2" charset="-79"/>
            </a:endParaRPr>
          </a:p>
          <a:p>
            <a:pPr>
              <a:spcAft>
                <a:spcPts val="600"/>
              </a:spcAft>
            </a:pPr>
            <a:r>
              <a:rPr lang="he-IL" sz="700" dirty="0">
                <a:solidFill>
                  <a:srgbClr val="5E4D36"/>
                </a:solidFill>
                <a:latin typeface="Levenim MT" panose="02010502060101010101" pitchFamily="2" charset="-79"/>
                <a:cs typeface="Levenim MT" panose="02010502060101010101" pitchFamily="2" charset="-79"/>
              </a:rPr>
              <a:t>תארו לכם שאין גן עדן</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לא קשה אם תנסוּ</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לא גיהינום מִתַּחַת</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רק שמיים מֵעַל</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תארו לכם שכל בני האדם</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חיים את </a:t>
            </a:r>
            <a:r>
              <a:rPr lang="he-IL" sz="700" dirty="0" err="1">
                <a:solidFill>
                  <a:srgbClr val="5E4D36"/>
                </a:solidFill>
                <a:latin typeface="Levenim MT" panose="02010502060101010101" pitchFamily="2" charset="-79"/>
                <a:cs typeface="Levenim MT" panose="02010502060101010101" pitchFamily="2" charset="-79"/>
              </a:rPr>
              <a:t>העכשיו</a:t>
            </a:r>
            <a:endParaRPr lang="he-IL" sz="700" dirty="0">
              <a:solidFill>
                <a:srgbClr val="5E4D36"/>
              </a:solidFill>
              <a:latin typeface="Levenim MT" panose="02010502060101010101" pitchFamily="2" charset="-79"/>
              <a:cs typeface="Levenim MT" panose="02010502060101010101" pitchFamily="2" charset="-79"/>
            </a:endParaRPr>
          </a:p>
          <a:p>
            <a:pPr>
              <a:spcAft>
                <a:spcPts val="600"/>
              </a:spcAft>
            </a:pPr>
            <a:r>
              <a:rPr lang="he-IL" sz="700" dirty="0">
                <a:solidFill>
                  <a:srgbClr val="5E4D36"/>
                </a:solidFill>
                <a:latin typeface="Levenim MT" panose="02010502060101010101" pitchFamily="2" charset="-79"/>
                <a:cs typeface="Levenim MT" panose="02010502060101010101" pitchFamily="2" charset="-79"/>
              </a:rPr>
              <a:t> </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תארו לכם שאין מדינות</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את זה לא קשה לעשות</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שום דבר למות או להרוג בעדו</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אפילו לא דָּתוֹת</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תארו לכם שכול בני האדם</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חיים בשקט ושלווה</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 </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תארו לכם שאין עוד רכוּש</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אני תוהה אם אפשר</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ללא צורך בבֶצַע או רָעָב</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אחוות בני אדם</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תארו לכם שכולם</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מתחלקים בעולם</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 </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תוכלו לומר שהוֹזֶה אני</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אבל אני לא לבד</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יום יבוא ואלינו תצטרפו</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והעולם יהיה אחד</a:t>
            </a:r>
          </a:p>
          <a:p>
            <a:pPr>
              <a:spcAft>
                <a:spcPts val="600"/>
              </a:spcAft>
            </a:pPr>
            <a:endParaRPr lang="he-IL" sz="800" dirty="0" smtClean="0">
              <a:solidFill>
                <a:srgbClr val="5E4D36"/>
              </a:solidFill>
              <a:latin typeface="Levenim MT" panose="02010502060101010101" pitchFamily="2" charset="-79"/>
              <a:cs typeface="Levenim MT" panose="02010502060101010101" pitchFamily="2" charset="-79"/>
            </a:endParaRPr>
          </a:p>
          <a:p>
            <a:pPr algn="l">
              <a:lnSpc>
                <a:spcPts val="1000"/>
              </a:lnSpc>
            </a:pPr>
            <a:r>
              <a:rPr lang="he-IL" sz="600" dirty="0" smtClean="0">
                <a:solidFill>
                  <a:srgbClr val="5E4D36"/>
                </a:solidFill>
                <a:latin typeface="Levenim MT" panose="02010502060101010101" pitchFamily="2" charset="-79"/>
                <a:cs typeface="Levenim MT" panose="02010502060101010101" pitchFamily="2" charset="-79"/>
              </a:rPr>
              <a:t>ג'ון לינון תרגום:  עודד פלד.</a:t>
            </a:r>
          </a:p>
          <a:p>
            <a:pPr algn="l">
              <a:lnSpc>
                <a:spcPts val="1000"/>
              </a:lnSpc>
            </a:pPr>
            <a:endParaRPr lang="he-IL" sz="700" dirty="0" smtClean="0">
              <a:solidFill>
                <a:srgbClr val="5E4D36"/>
              </a:solidFill>
              <a:latin typeface="Levenim MT" panose="02010502060101010101" pitchFamily="2" charset="-79"/>
              <a:cs typeface="Levenim MT" panose="02010502060101010101" pitchFamily="2" charset="-79"/>
            </a:endParaRP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
        <p:nvSpPr>
          <p:cNvPr id="2" name="TextBox 1"/>
          <p:cNvSpPr txBox="1"/>
          <p:nvPr/>
        </p:nvSpPr>
        <p:spPr>
          <a:xfrm>
            <a:off x="7348904" y="1092927"/>
            <a:ext cx="1463040" cy="1169551"/>
          </a:xfrm>
          <a:prstGeom prst="rect">
            <a:avLst/>
          </a:prstGeom>
          <a:noFill/>
          <a:ln w="3175">
            <a:solidFill>
              <a:schemeClr val="tx1"/>
            </a:solidFill>
          </a:ln>
        </p:spPr>
        <p:txBody>
          <a:bodyPr wrap="square" rtlCol="1">
            <a:spAutoFit/>
          </a:bodyPr>
          <a:lstStyle/>
          <a:p>
            <a:pPr algn="ctr"/>
            <a:r>
              <a:rPr lang="he-IL" sz="1400" b="1" dirty="0" smtClean="0">
                <a:solidFill>
                  <a:srgbClr val="5E4D36"/>
                </a:solidFill>
                <a:latin typeface="Levenim MT" panose="02010502060101010101" pitchFamily="2" charset="-79"/>
                <a:cs typeface="Levenim MT" panose="02010502060101010101" pitchFamily="2" charset="-79"/>
              </a:rPr>
              <a:t>אוניברסליות</a:t>
            </a:r>
          </a:p>
          <a:p>
            <a:pPr algn="ctr"/>
            <a:r>
              <a:rPr lang="he-IL" sz="1400" b="1" dirty="0" smtClean="0">
                <a:solidFill>
                  <a:srgbClr val="5E4D36"/>
                </a:solidFill>
                <a:latin typeface="Levenim MT" panose="02010502060101010101" pitchFamily="2" charset="-79"/>
                <a:cs typeface="Levenim MT" panose="02010502060101010101" pitchFamily="2" charset="-79"/>
              </a:rPr>
              <a:t>רב תרבותיות</a:t>
            </a:r>
            <a:endParaRPr lang="he-IL" sz="1400" b="1" dirty="0">
              <a:solidFill>
                <a:srgbClr val="5E4D36"/>
              </a:solidFill>
              <a:latin typeface="Levenim MT" panose="02010502060101010101" pitchFamily="2" charset="-79"/>
              <a:cs typeface="Levenim MT" panose="02010502060101010101" pitchFamily="2" charset="-79"/>
            </a:endParaRPr>
          </a:p>
          <a:p>
            <a:pPr algn="ctr"/>
            <a:r>
              <a:rPr lang="he-IL" sz="1400" b="1" dirty="0">
                <a:solidFill>
                  <a:srgbClr val="5E4D36"/>
                </a:solidFill>
                <a:latin typeface="Levenim MT" panose="02010502060101010101" pitchFamily="2" charset="-79"/>
                <a:cs typeface="Levenim MT" panose="02010502060101010101" pitchFamily="2" charset="-79"/>
              </a:rPr>
              <a:t>קוסמופוליטיות</a:t>
            </a:r>
          </a:p>
          <a:p>
            <a:pPr algn="ctr"/>
            <a:r>
              <a:rPr lang="he-IL" sz="1400" b="1" dirty="0" smtClean="0">
                <a:solidFill>
                  <a:srgbClr val="5E4D36"/>
                </a:solidFill>
                <a:latin typeface="Levenim MT" panose="02010502060101010101" pitchFamily="2" charset="-79"/>
                <a:cs typeface="Levenim MT" panose="02010502060101010101" pitchFamily="2" charset="-79"/>
              </a:rPr>
              <a:t>אינדיבידואליזם</a:t>
            </a:r>
          </a:p>
          <a:p>
            <a:pPr algn="ctr"/>
            <a:r>
              <a:rPr lang="he-IL" sz="1400" b="1" dirty="0" smtClean="0">
                <a:solidFill>
                  <a:srgbClr val="5E4D36"/>
                </a:solidFill>
                <a:latin typeface="Levenim MT" panose="02010502060101010101" pitchFamily="2" charset="-79"/>
                <a:cs typeface="Levenim MT" panose="02010502060101010101" pitchFamily="2" charset="-79"/>
              </a:rPr>
              <a:t>גלובליזציה </a:t>
            </a:r>
            <a:endParaRPr lang="he-IL" sz="1400" b="1" dirty="0">
              <a:solidFill>
                <a:srgbClr val="5E4D36"/>
              </a:solidFill>
              <a:latin typeface="Levenim MT" panose="02010502060101010101" pitchFamily="2" charset="-79"/>
              <a:cs typeface="Levenim MT" panose="02010502060101010101" pitchFamily="2" charset="-79"/>
            </a:endParaRPr>
          </a:p>
        </p:txBody>
      </p:sp>
      <p:sp>
        <p:nvSpPr>
          <p:cNvPr id="8" name="TextBox 7"/>
          <p:cNvSpPr txBox="1"/>
          <p:nvPr/>
        </p:nvSpPr>
        <p:spPr>
          <a:xfrm>
            <a:off x="1468550" y="1264256"/>
            <a:ext cx="1201971" cy="738664"/>
          </a:xfrm>
          <a:prstGeom prst="rect">
            <a:avLst/>
          </a:prstGeom>
          <a:noFill/>
          <a:ln w="3175">
            <a:solidFill>
              <a:schemeClr val="tx1"/>
            </a:solidFill>
          </a:ln>
        </p:spPr>
        <p:txBody>
          <a:bodyPr wrap="square" rtlCol="1">
            <a:spAutoFit/>
          </a:bodyPr>
          <a:lstStyle/>
          <a:p>
            <a:pPr algn="ctr"/>
            <a:r>
              <a:rPr lang="he-IL" sz="1400" b="1" dirty="0" smtClean="0">
                <a:solidFill>
                  <a:srgbClr val="5E4D36"/>
                </a:solidFill>
                <a:latin typeface="Levenim MT" panose="02010502060101010101" pitchFamily="2" charset="-79"/>
                <a:cs typeface="Levenim MT" panose="02010502060101010101" pitchFamily="2" charset="-79"/>
              </a:rPr>
              <a:t>פרטיקולרי</a:t>
            </a:r>
          </a:p>
          <a:p>
            <a:pPr algn="ctr"/>
            <a:r>
              <a:rPr lang="he-IL" sz="1400" b="1" dirty="0" smtClean="0">
                <a:solidFill>
                  <a:srgbClr val="5E4D36"/>
                </a:solidFill>
                <a:latin typeface="Levenim MT" panose="02010502060101010101" pitchFamily="2" charset="-79"/>
                <a:cs typeface="Levenim MT" panose="02010502060101010101" pitchFamily="2" charset="-79"/>
              </a:rPr>
              <a:t>לאומיות</a:t>
            </a:r>
          </a:p>
          <a:p>
            <a:pPr algn="ctr"/>
            <a:r>
              <a:rPr lang="he-IL" sz="1400" b="1" dirty="0" smtClean="0">
                <a:solidFill>
                  <a:srgbClr val="5E4D36"/>
                </a:solidFill>
                <a:latin typeface="Levenim MT" panose="02010502060101010101" pitchFamily="2" charset="-79"/>
                <a:cs typeface="Levenim MT" panose="02010502060101010101" pitchFamily="2" charset="-79"/>
              </a:rPr>
              <a:t>רפובליקה</a:t>
            </a:r>
          </a:p>
        </p:txBody>
      </p:sp>
      <p:pic>
        <p:nvPicPr>
          <p:cNvPr id="9" name="מציין מיקום של תמונה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54165" y="2469606"/>
            <a:ext cx="1852808" cy="1058747"/>
          </a:xfrm>
          <a:prstGeom prst="rect">
            <a:avLst/>
          </a:prstGeom>
        </p:spPr>
      </p:pic>
      <p:pic>
        <p:nvPicPr>
          <p:cNvPr id="10" name="מציין מיקום של תמונה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1377" y="2393054"/>
            <a:ext cx="1395035" cy="1211848"/>
          </a:xfrm>
          <a:prstGeom prst="rect">
            <a:avLst/>
          </a:prstGeom>
        </p:spPr>
      </p:pic>
      <p:pic>
        <p:nvPicPr>
          <p:cNvPr id="11" name="מציין מיקום של תמונה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87392" y="4180571"/>
            <a:ext cx="1327895" cy="1254123"/>
          </a:xfrm>
          <a:prstGeom prst="rect">
            <a:avLst/>
          </a:prstGeom>
        </p:spPr>
      </p:pic>
      <p:pic>
        <p:nvPicPr>
          <p:cNvPr id="12" name="מציין מיקום של תמונה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990299" y="2478955"/>
            <a:ext cx="1554711" cy="1040047"/>
          </a:xfrm>
          <a:prstGeom prst="rect">
            <a:avLst/>
          </a:prstGeom>
        </p:spPr>
      </p:pic>
      <p:pic>
        <p:nvPicPr>
          <p:cNvPr id="13" name="מציין מיקום של תמונה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287392" y="2308730"/>
            <a:ext cx="1533600" cy="1533600"/>
          </a:xfrm>
          <a:prstGeom prst="rect">
            <a:avLst/>
          </a:prstGeom>
        </p:spPr>
      </p:pic>
      <p:pic>
        <p:nvPicPr>
          <p:cNvPr id="14" name="מציין מיקום של תמונה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141380" y="5695636"/>
            <a:ext cx="906459" cy="1021687"/>
          </a:xfrm>
          <a:prstGeom prst="rect">
            <a:avLst/>
          </a:prstGeom>
        </p:spPr>
      </p:pic>
      <p:pic>
        <p:nvPicPr>
          <p:cNvPr id="15" name="מציין מיקום של תמונה 5"/>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382742" y="3681454"/>
            <a:ext cx="1275190" cy="1552407"/>
          </a:xfrm>
          <a:prstGeom prst="rect">
            <a:avLst/>
          </a:prstGeom>
        </p:spPr>
      </p:pic>
      <p:sp>
        <p:nvSpPr>
          <p:cNvPr id="16" name="TextBox 15"/>
          <p:cNvSpPr txBox="1"/>
          <p:nvPr/>
        </p:nvSpPr>
        <p:spPr>
          <a:xfrm>
            <a:off x="7688910" y="5551347"/>
            <a:ext cx="1078743" cy="738664"/>
          </a:xfrm>
          <a:prstGeom prst="rect">
            <a:avLst/>
          </a:prstGeom>
          <a:noFill/>
          <a:ln w="3175">
            <a:solidFill>
              <a:schemeClr val="tx1"/>
            </a:solidFill>
          </a:ln>
        </p:spPr>
        <p:txBody>
          <a:bodyPr wrap="square" rtlCol="1">
            <a:spAutoFit/>
          </a:bodyPr>
          <a:lstStyle/>
          <a:p>
            <a:pPr algn="ctr"/>
            <a:r>
              <a:rPr lang="he-IL" sz="1400" b="1" dirty="0" smtClean="0">
                <a:solidFill>
                  <a:srgbClr val="5E4D36"/>
                </a:solidFill>
                <a:latin typeface="Levenim MT" panose="02010502060101010101" pitchFamily="2" charset="-79"/>
                <a:cs typeface="Levenim MT" panose="02010502060101010101" pitchFamily="2" charset="-79"/>
              </a:rPr>
              <a:t>קומוניזם</a:t>
            </a:r>
          </a:p>
          <a:p>
            <a:pPr algn="ctr"/>
            <a:r>
              <a:rPr lang="he-IL" sz="1400" b="1" dirty="0" smtClean="0">
                <a:solidFill>
                  <a:srgbClr val="5E4D36"/>
                </a:solidFill>
                <a:latin typeface="Levenim MT" panose="02010502060101010101" pitchFamily="2" charset="-79"/>
                <a:cs typeface="Levenim MT" panose="02010502060101010101" pitchFamily="2" charset="-79"/>
              </a:rPr>
              <a:t>בולשביזם</a:t>
            </a:r>
          </a:p>
          <a:p>
            <a:pPr algn="ctr"/>
            <a:endParaRPr lang="he-IL" sz="1400" b="1" dirty="0">
              <a:solidFill>
                <a:srgbClr val="5E4D36"/>
              </a:solidFill>
              <a:latin typeface="Levenim MT" panose="02010502060101010101" pitchFamily="2" charset="-79"/>
              <a:cs typeface="Levenim MT" panose="02010502060101010101" pitchFamily="2" charset="-79"/>
            </a:endParaRPr>
          </a:p>
        </p:txBody>
      </p:sp>
      <p:sp>
        <p:nvSpPr>
          <p:cNvPr id="17" name="TextBox 16"/>
          <p:cNvSpPr txBox="1"/>
          <p:nvPr/>
        </p:nvSpPr>
        <p:spPr>
          <a:xfrm>
            <a:off x="1622066" y="5551347"/>
            <a:ext cx="1035866" cy="738664"/>
          </a:xfrm>
          <a:prstGeom prst="rect">
            <a:avLst/>
          </a:prstGeom>
          <a:noFill/>
          <a:ln w="3175">
            <a:solidFill>
              <a:schemeClr val="tx1"/>
            </a:solidFill>
          </a:ln>
        </p:spPr>
        <p:txBody>
          <a:bodyPr wrap="square" rtlCol="1">
            <a:spAutoFit/>
          </a:bodyPr>
          <a:lstStyle/>
          <a:p>
            <a:pPr algn="ctr"/>
            <a:r>
              <a:rPr lang="he-IL" sz="1400" b="1" dirty="0" smtClean="0">
                <a:solidFill>
                  <a:srgbClr val="5E4D36"/>
                </a:solidFill>
                <a:latin typeface="Levenim MT" panose="02010502060101010101" pitchFamily="2" charset="-79"/>
                <a:cs typeface="Levenim MT" panose="02010502060101010101" pitchFamily="2" charset="-79"/>
              </a:rPr>
              <a:t>פשיזם</a:t>
            </a:r>
          </a:p>
          <a:p>
            <a:pPr algn="ctr"/>
            <a:r>
              <a:rPr lang="he-IL" sz="1400" b="1" dirty="0" smtClean="0">
                <a:solidFill>
                  <a:srgbClr val="5E4D36"/>
                </a:solidFill>
                <a:latin typeface="Levenim MT" panose="02010502060101010101" pitchFamily="2" charset="-79"/>
                <a:cs typeface="Levenim MT" panose="02010502060101010101" pitchFamily="2" charset="-79"/>
              </a:rPr>
              <a:t>לאומנות</a:t>
            </a:r>
          </a:p>
          <a:p>
            <a:pPr algn="ctr"/>
            <a:r>
              <a:rPr lang="he-IL" sz="1400" b="1" dirty="0" smtClean="0">
                <a:solidFill>
                  <a:srgbClr val="5E4D36"/>
                </a:solidFill>
                <a:latin typeface="Levenim MT" panose="02010502060101010101" pitchFamily="2" charset="-79"/>
                <a:cs typeface="Levenim MT" panose="02010502060101010101" pitchFamily="2" charset="-79"/>
              </a:rPr>
              <a:t>נאציזם</a:t>
            </a:r>
            <a:endParaRPr lang="he-IL" sz="1400" b="1" dirty="0">
              <a:solidFill>
                <a:srgbClr val="5E4D36"/>
              </a:solidFill>
              <a:latin typeface="Levenim MT" panose="02010502060101010101" pitchFamily="2" charset="-79"/>
              <a:cs typeface="Levenim MT" panose="02010502060101010101" pitchFamily="2" charset="-79"/>
            </a:endParaRPr>
          </a:p>
        </p:txBody>
      </p:sp>
      <p:pic>
        <p:nvPicPr>
          <p:cNvPr id="18" name="מציין מיקום של תמונה 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007587" y="4281454"/>
            <a:ext cx="1327895" cy="1052356"/>
          </a:xfrm>
          <a:prstGeom prst="rect">
            <a:avLst/>
          </a:prstGeom>
        </p:spPr>
      </p:pic>
    </p:spTree>
    <p:extLst>
      <p:ext uri="{BB962C8B-B14F-4D97-AF65-F5344CB8AC3E}">
        <p14:creationId xmlns:p14="http://schemas.microsoft.com/office/powerpoint/2010/main" val="27466328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a:t>קוסמופוליטיות</a:t>
            </a:r>
          </a:p>
        </p:txBody>
      </p:sp>
      <p:sp>
        <p:nvSpPr>
          <p:cNvPr id="7" name="מציין מיקום תוכן 3"/>
          <p:cNvSpPr txBox="1">
            <a:spLocks/>
          </p:cNvSpPr>
          <p:nvPr/>
        </p:nvSpPr>
        <p:spPr>
          <a:xfrm>
            <a:off x="371475" y="933450"/>
            <a:ext cx="9173535" cy="5715000"/>
          </a:xfrm>
          <a:prstGeom prst="rect">
            <a:avLst/>
          </a:prstGeom>
        </p:spPr>
        <p:txBody>
          <a:bodyPr numCol="2" spcCol="18288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he-IL" sz="813" dirty="0"/>
          </a:p>
        </p:txBody>
      </p:sp>
      <p:sp>
        <p:nvSpPr>
          <p:cNvPr id="2" name="TextBox 1"/>
          <p:cNvSpPr txBox="1"/>
          <p:nvPr/>
        </p:nvSpPr>
        <p:spPr>
          <a:xfrm>
            <a:off x="371475" y="1280160"/>
            <a:ext cx="9058772" cy="3477875"/>
          </a:xfrm>
          <a:prstGeom prst="rect">
            <a:avLst/>
          </a:prstGeom>
          <a:noFill/>
        </p:spPr>
        <p:txBody>
          <a:bodyPr wrap="square" rtlCol="1">
            <a:spAutoFit/>
          </a:bodyPr>
          <a:lstStyle/>
          <a:p>
            <a:pPr algn="just"/>
            <a:r>
              <a:rPr lang="he-IL" sz="4400" b="1" dirty="0">
                <a:solidFill>
                  <a:srgbClr val="5E4D36"/>
                </a:solidFill>
                <a:latin typeface="Levenim MT" panose="02010502060101010101" pitchFamily="2" charset="-79"/>
                <a:cs typeface="Levenim MT" panose="02010502060101010101" pitchFamily="2" charset="-79"/>
              </a:rPr>
              <a:t>קוסמופוליטיות, היא תפיסה המבקשת לראות את האנושות כיחידה אורגנית אחת, ומקדשת את הנאמנות למין האנושי כולו, על-פני החלוקה ללאומים </a:t>
            </a:r>
            <a:r>
              <a:rPr lang="he-IL" sz="1000" dirty="0"/>
              <a:t>[ע"פ ויקיפדיה]</a:t>
            </a:r>
          </a:p>
        </p:txBody>
      </p:sp>
      <p:pic>
        <p:nvPicPr>
          <p:cNvPr id="5" name="מציין מיקום של תמונה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85321" y="4921687"/>
            <a:ext cx="1145842" cy="1782422"/>
          </a:xfrm>
          <a:prstGeom prst="rect">
            <a:avLst/>
          </a:prstGeom>
        </p:spPr>
      </p:pic>
    </p:spTree>
    <p:extLst>
      <p:ext uri="{BB962C8B-B14F-4D97-AF65-F5344CB8AC3E}">
        <p14:creationId xmlns:p14="http://schemas.microsoft.com/office/powerpoint/2010/main" val="42925519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a:t>אינדיבידואליזם</a:t>
            </a:r>
          </a:p>
        </p:txBody>
      </p:sp>
      <p:sp>
        <p:nvSpPr>
          <p:cNvPr id="7" name="מציין מיקום תוכן 3"/>
          <p:cNvSpPr txBox="1">
            <a:spLocks/>
          </p:cNvSpPr>
          <p:nvPr/>
        </p:nvSpPr>
        <p:spPr>
          <a:xfrm>
            <a:off x="371475" y="933450"/>
            <a:ext cx="9173535" cy="5715000"/>
          </a:xfrm>
          <a:prstGeom prst="rect">
            <a:avLst/>
          </a:prstGeom>
        </p:spPr>
        <p:txBody>
          <a:bodyPr numCol="2" spcCol="18288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he-IL" sz="813" dirty="0"/>
          </a:p>
        </p:txBody>
      </p:sp>
      <p:sp>
        <p:nvSpPr>
          <p:cNvPr id="2" name="TextBox 1"/>
          <p:cNvSpPr txBox="1"/>
          <p:nvPr/>
        </p:nvSpPr>
        <p:spPr>
          <a:xfrm>
            <a:off x="371475" y="1025718"/>
            <a:ext cx="9173535" cy="3785652"/>
          </a:xfrm>
          <a:prstGeom prst="rect">
            <a:avLst/>
          </a:prstGeom>
          <a:noFill/>
        </p:spPr>
        <p:txBody>
          <a:bodyPr wrap="square" rtlCol="1">
            <a:spAutoFit/>
          </a:bodyPr>
          <a:lstStyle/>
          <a:p>
            <a:pPr algn="just"/>
            <a:r>
              <a:rPr lang="he-IL" sz="4000" b="1" dirty="0">
                <a:solidFill>
                  <a:srgbClr val="5E4D36"/>
                </a:solidFill>
                <a:latin typeface="Levenim MT" panose="02010502060101010101" pitchFamily="2" charset="-79"/>
                <a:cs typeface="Levenim MT" panose="02010502060101010101" pitchFamily="2" charset="-79"/>
              </a:rPr>
              <a:t>אינדיבידואליזם  הגישה המנוגדת לאינדיבידואליזם מכונה קולקטיביזם. אינדיבידואליזם –תפיסה שבה הפרט נתפס כיחידה העומדת בפני עצמה. הקהילה והכלל הם לא המרכז אלא האדם הוא המשמעותי והחשוב. </a:t>
            </a:r>
            <a:r>
              <a:rPr lang="he-IL" sz="1000" dirty="0" smtClean="0"/>
              <a:t>[ע"פ ויקיפדיה]</a:t>
            </a:r>
            <a:endParaRPr lang="he-IL" sz="1000" dirty="0"/>
          </a:p>
        </p:txBody>
      </p:sp>
      <p:pic>
        <p:nvPicPr>
          <p:cNvPr id="5" name="מציין מיקום של תמונה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6745" y="4750125"/>
            <a:ext cx="2202993" cy="1782422"/>
          </a:xfrm>
          <a:prstGeom prst="rect">
            <a:avLst/>
          </a:prstGeom>
        </p:spPr>
      </p:pic>
    </p:spTree>
    <p:extLst>
      <p:ext uri="{BB962C8B-B14F-4D97-AF65-F5344CB8AC3E}">
        <p14:creationId xmlns:p14="http://schemas.microsoft.com/office/powerpoint/2010/main" val="42925519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a:t>קוסמופוליטיות</a:t>
            </a:r>
          </a:p>
        </p:txBody>
      </p:sp>
      <p:sp>
        <p:nvSpPr>
          <p:cNvPr id="7" name="מציין מיקום תוכן 3"/>
          <p:cNvSpPr txBox="1">
            <a:spLocks/>
          </p:cNvSpPr>
          <p:nvPr/>
        </p:nvSpPr>
        <p:spPr>
          <a:xfrm>
            <a:off x="371475" y="933450"/>
            <a:ext cx="9173535" cy="5715000"/>
          </a:xfrm>
          <a:prstGeom prst="rect">
            <a:avLst/>
          </a:prstGeom>
        </p:spPr>
        <p:txBody>
          <a:bodyPr numCol="2" spcCol="18288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he-IL" sz="813" dirty="0"/>
          </a:p>
        </p:txBody>
      </p:sp>
      <p:sp>
        <p:nvSpPr>
          <p:cNvPr id="2" name="TextBox 1"/>
          <p:cNvSpPr txBox="1"/>
          <p:nvPr/>
        </p:nvSpPr>
        <p:spPr>
          <a:xfrm>
            <a:off x="246490" y="1280160"/>
            <a:ext cx="9382540" cy="3477875"/>
          </a:xfrm>
          <a:prstGeom prst="rect">
            <a:avLst/>
          </a:prstGeom>
          <a:noFill/>
        </p:spPr>
        <p:txBody>
          <a:bodyPr wrap="square" rtlCol="1">
            <a:spAutoFit/>
          </a:bodyPr>
          <a:lstStyle/>
          <a:p>
            <a:pPr algn="just"/>
            <a:r>
              <a:rPr lang="he-IL" sz="4400" b="1" dirty="0">
                <a:solidFill>
                  <a:srgbClr val="5E4D36"/>
                </a:solidFill>
                <a:latin typeface="Levenim MT" panose="02010502060101010101" pitchFamily="2" charset="-79"/>
                <a:cs typeface="Levenim MT" panose="02010502060101010101" pitchFamily="2" charset="-79"/>
              </a:rPr>
              <a:t>קוסמופוליטיות, היא תפיסה המבקשת לראות את האנושות כיחידה אורגנית אחת, ומקדשת את הנאמנות למין האנושי כולו, על-פני החלוקה ללאומים </a:t>
            </a:r>
            <a:r>
              <a:rPr lang="he-IL" sz="1000" dirty="0"/>
              <a:t>[ע"פ ויקיפדיה]</a:t>
            </a:r>
          </a:p>
        </p:txBody>
      </p:sp>
      <p:pic>
        <p:nvPicPr>
          <p:cNvPr id="8" name="מציין מיקום של תמונה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5003" y="4063221"/>
            <a:ext cx="2790305" cy="2548627"/>
          </a:xfrm>
          <a:prstGeom prst="rect">
            <a:avLst/>
          </a:prstGeom>
        </p:spPr>
      </p:pic>
    </p:spTree>
    <p:extLst>
      <p:ext uri="{BB962C8B-B14F-4D97-AF65-F5344CB8AC3E}">
        <p14:creationId xmlns:p14="http://schemas.microsoft.com/office/powerpoint/2010/main" val="12389621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a:t>אינדיבידואליזם</a:t>
            </a:r>
          </a:p>
        </p:txBody>
      </p:sp>
      <p:sp>
        <p:nvSpPr>
          <p:cNvPr id="7" name="מציין מיקום תוכן 3"/>
          <p:cNvSpPr txBox="1">
            <a:spLocks/>
          </p:cNvSpPr>
          <p:nvPr/>
        </p:nvSpPr>
        <p:spPr>
          <a:xfrm>
            <a:off x="371475" y="933450"/>
            <a:ext cx="9173535" cy="5715000"/>
          </a:xfrm>
          <a:prstGeom prst="rect">
            <a:avLst/>
          </a:prstGeom>
        </p:spPr>
        <p:txBody>
          <a:bodyPr numCol="2" spcCol="18288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he-IL" sz="813" dirty="0"/>
          </a:p>
        </p:txBody>
      </p:sp>
      <p:sp>
        <p:nvSpPr>
          <p:cNvPr id="2" name="TextBox 1"/>
          <p:cNvSpPr txBox="1"/>
          <p:nvPr/>
        </p:nvSpPr>
        <p:spPr>
          <a:xfrm>
            <a:off x="371475" y="1025718"/>
            <a:ext cx="8772525" cy="3785652"/>
          </a:xfrm>
          <a:prstGeom prst="rect">
            <a:avLst/>
          </a:prstGeom>
          <a:noFill/>
        </p:spPr>
        <p:txBody>
          <a:bodyPr wrap="square" rtlCol="1">
            <a:spAutoFit/>
          </a:bodyPr>
          <a:lstStyle/>
          <a:p>
            <a:pPr algn="just"/>
            <a:r>
              <a:rPr lang="he-IL" sz="4000" b="1" dirty="0">
                <a:solidFill>
                  <a:srgbClr val="5E4D36"/>
                </a:solidFill>
                <a:latin typeface="Levenim MT" panose="02010502060101010101" pitchFamily="2" charset="-79"/>
                <a:cs typeface="Levenim MT" panose="02010502060101010101" pitchFamily="2" charset="-79"/>
              </a:rPr>
              <a:t>אינדיבידואליזם  הגישה המנוגדת לאינדיבידואליזם מכונה קולקטיביזם. אינדיבידואליזם –תפיסה שבה הפרט נתפס כיחידה העומדת בפני עצמה. הקהילה והכלל הם לא המרכז אלא האדם הוא המשמעותי והחשוב. </a:t>
            </a:r>
            <a:r>
              <a:rPr lang="he-IL" sz="1000" dirty="0" smtClean="0"/>
              <a:t>[ע"פ ויקיפדיה]</a:t>
            </a:r>
            <a:endParaRPr lang="he-IL" sz="1000" dirty="0"/>
          </a:p>
        </p:txBody>
      </p:sp>
      <p:pic>
        <p:nvPicPr>
          <p:cNvPr id="5" name="מציין מיקום של תמונה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0943" y="4572831"/>
            <a:ext cx="1417921" cy="2205656"/>
          </a:xfrm>
          <a:prstGeom prst="rect">
            <a:avLst/>
          </a:prstGeom>
        </p:spPr>
      </p:pic>
    </p:spTree>
    <p:extLst>
      <p:ext uri="{BB962C8B-B14F-4D97-AF65-F5344CB8AC3E}">
        <p14:creationId xmlns:p14="http://schemas.microsoft.com/office/powerpoint/2010/main" val="16794131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a:t>גלובליזציה</a:t>
            </a:r>
          </a:p>
        </p:txBody>
      </p:sp>
      <p:sp>
        <p:nvSpPr>
          <p:cNvPr id="7" name="מציין מיקום תוכן 3"/>
          <p:cNvSpPr txBox="1">
            <a:spLocks/>
          </p:cNvSpPr>
          <p:nvPr/>
        </p:nvSpPr>
        <p:spPr>
          <a:xfrm>
            <a:off x="371475" y="933450"/>
            <a:ext cx="9173535" cy="5715000"/>
          </a:xfrm>
          <a:prstGeom prst="rect">
            <a:avLst/>
          </a:prstGeom>
        </p:spPr>
        <p:txBody>
          <a:bodyPr numCol="2" spcCol="18288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he-IL" sz="813" dirty="0"/>
          </a:p>
        </p:txBody>
      </p:sp>
      <p:sp>
        <p:nvSpPr>
          <p:cNvPr id="2" name="TextBox 1"/>
          <p:cNvSpPr txBox="1"/>
          <p:nvPr/>
        </p:nvSpPr>
        <p:spPr>
          <a:xfrm>
            <a:off x="371475" y="1192696"/>
            <a:ext cx="9173535" cy="4401205"/>
          </a:xfrm>
          <a:prstGeom prst="rect">
            <a:avLst/>
          </a:prstGeom>
          <a:noFill/>
        </p:spPr>
        <p:txBody>
          <a:bodyPr wrap="square" rtlCol="1">
            <a:spAutoFit/>
          </a:bodyPr>
          <a:lstStyle/>
          <a:p>
            <a:pPr algn="just"/>
            <a:r>
              <a:rPr lang="he-IL" sz="4000" b="1" dirty="0">
                <a:solidFill>
                  <a:srgbClr val="5E4D36"/>
                </a:solidFill>
                <a:latin typeface="Levenim MT" panose="02010502060101010101" pitchFamily="2" charset="-79"/>
                <a:cs typeface="Levenim MT" panose="02010502060101010101" pitchFamily="2" charset="-79"/>
              </a:rPr>
              <a:t>גלובליזציה (מלטינית - גלובוס, כדור, מונח המשמש לציון כדור הארץ) היא התרחבות, האצה והעמקה של הקשרים הפוליטיים, התרבותיים והכלכליים בין מדינות, חברות ויחידים באופן היוצר שילוב של כלכלות, תרבויות ותנועות פוליטיות מכל העולם. </a:t>
            </a:r>
            <a:r>
              <a:rPr lang="he-IL" sz="900" dirty="0"/>
              <a:t>[ע"פ ויקיפדיה]</a:t>
            </a:r>
          </a:p>
        </p:txBody>
      </p:sp>
      <p:pic>
        <p:nvPicPr>
          <p:cNvPr id="5" name="מציין מיקום של 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3807" y="5016881"/>
            <a:ext cx="2058764" cy="1631569"/>
          </a:xfrm>
          <a:prstGeom prst="rect">
            <a:avLst/>
          </a:prstGeom>
        </p:spPr>
      </p:pic>
    </p:spTree>
    <p:extLst>
      <p:ext uri="{BB962C8B-B14F-4D97-AF65-F5344CB8AC3E}">
        <p14:creationId xmlns:p14="http://schemas.microsoft.com/office/powerpoint/2010/main" val="42925519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a:t>פרטיקולרי</a:t>
            </a:r>
          </a:p>
        </p:txBody>
      </p:sp>
      <p:sp>
        <p:nvSpPr>
          <p:cNvPr id="7" name="מציין מיקום תוכן 3"/>
          <p:cNvSpPr txBox="1">
            <a:spLocks/>
          </p:cNvSpPr>
          <p:nvPr/>
        </p:nvSpPr>
        <p:spPr>
          <a:xfrm>
            <a:off x="371475" y="933450"/>
            <a:ext cx="9173535" cy="5715000"/>
          </a:xfrm>
          <a:prstGeom prst="rect">
            <a:avLst/>
          </a:prstGeom>
        </p:spPr>
        <p:txBody>
          <a:bodyPr numCol="2" spcCol="18288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he-IL" sz="813" dirty="0" smtClean="0"/>
              <a:t>טקסט</a:t>
            </a:r>
            <a:endParaRPr lang="he-IL" sz="813" dirty="0"/>
          </a:p>
        </p:txBody>
      </p:sp>
      <p:sp>
        <p:nvSpPr>
          <p:cNvPr id="2" name="TextBox 1"/>
          <p:cNvSpPr txBox="1"/>
          <p:nvPr/>
        </p:nvSpPr>
        <p:spPr>
          <a:xfrm>
            <a:off x="371475" y="1049571"/>
            <a:ext cx="9173535" cy="3477875"/>
          </a:xfrm>
          <a:prstGeom prst="rect">
            <a:avLst/>
          </a:prstGeom>
          <a:noFill/>
        </p:spPr>
        <p:txBody>
          <a:bodyPr wrap="square" rtlCol="1">
            <a:spAutoFit/>
          </a:bodyPr>
          <a:lstStyle/>
          <a:p>
            <a:r>
              <a:rPr lang="he-IL" sz="4400" b="1" dirty="0">
                <a:solidFill>
                  <a:srgbClr val="5E4D36"/>
                </a:solidFill>
                <a:latin typeface="Levenim MT" panose="02010502060101010101" pitchFamily="2" charset="-79"/>
                <a:cs typeface="Levenim MT" panose="02010502060101010101" pitchFamily="2" charset="-79"/>
              </a:rPr>
              <a:t>פרטיקולרי – מיוחד, פרטי. מילה המשמשת היפוך לאוניברסליות. לתיאור תפיסות הנותנות משקל ללאומיות ולזהויות מגזריות כמו למשל מוצא ועדה. </a:t>
            </a:r>
          </a:p>
        </p:txBody>
      </p:sp>
      <p:pic>
        <p:nvPicPr>
          <p:cNvPr id="5" name="מציין מיקום של תמונה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4163" y="4788111"/>
            <a:ext cx="1973672" cy="1631569"/>
          </a:xfrm>
          <a:prstGeom prst="rect">
            <a:avLst/>
          </a:prstGeom>
        </p:spPr>
      </p:pic>
    </p:spTree>
    <p:extLst>
      <p:ext uri="{BB962C8B-B14F-4D97-AF65-F5344CB8AC3E}">
        <p14:creationId xmlns:p14="http://schemas.microsoft.com/office/powerpoint/2010/main" val="42706019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a:t>לאומיות</a:t>
            </a:r>
          </a:p>
        </p:txBody>
      </p:sp>
      <p:sp>
        <p:nvSpPr>
          <p:cNvPr id="7" name="מציין מיקום תוכן 3"/>
          <p:cNvSpPr txBox="1">
            <a:spLocks/>
          </p:cNvSpPr>
          <p:nvPr/>
        </p:nvSpPr>
        <p:spPr>
          <a:xfrm>
            <a:off x="371475" y="933450"/>
            <a:ext cx="9173535" cy="5715000"/>
          </a:xfrm>
          <a:prstGeom prst="rect">
            <a:avLst/>
          </a:prstGeom>
        </p:spPr>
        <p:txBody>
          <a:bodyPr numCol="2" spcCol="18288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he-IL" sz="813" dirty="0"/>
          </a:p>
        </p:txBody>
      </p:sp>
      <p:sp>
        <p:nvSpPr>
          <p:cNvPr id="2" name="TextBox 1"/>
          <p:cNvSpPr txBox="1"/>
          <p:nvPr/>
        </p:nvSpPr>
        <p:spPr>
          <a:xfrm>
            <a:off x="182880" y="1304014"/>
            <a:ext cx="9362130" cy="4154984"/>
          </a:xfrm>
          <a:prstGeom prst="rect">
            <a:avLst/>
          </a:prstGeom>
          <a:noFill/>
        </p:spPr>
        <p:txBody>
          <a:bodyPr wrap="square" rtlCol="1">
            <a:spAutoFit/>
          </a:bodyPr>
          <a:lstStyle/>
          <a:p>
            <a:pPr algn="just"/>
            <a:r>
              <a:rPr lang="he-IL" sz="2400" b="1" dirty="0">
                <a:solidFill>
                  <a:srgbClr val="5E4D36"/>
                </a:solidFill>
                <a:latin typeface="Levenim MT" panose="02010502060101010101" pitchFamily="2" charset="-79"/>
                <a:cs typeface="Levenim MT" panose="02010502060101010101" pitchFamily="2" charset="-79"/>
              </a:rPr>
              <a:t>לאומיות היא רעיון מגוון, המקושר במקומות שונים ובתקופות שונות לאידאולוגיות שונות. רעיון הלאומיות האזרחית מדגיש את עקרון זכויות האדם והאזרח ברוח רעיונות המהפכה האמריקנית והמהפכה הצרפתית. לעומתו, רעיון הלאומיות האתנית מדגיש את זכותם של אנשים החולקים מאפיינים משותפים, כדוגמת תרבות, דת, שפה, טריטוריה, מוצא, היסטוריה ומרקם חיים משותף, להגדרה עצמית ולניהול עצמאי של כל תחומי החיים. בין הפירושים השונים שניתנו לרעיון הלאומי ניתן למנות את הלאומיות הליברלית, הסוציאליסטית והרומנטית. זרמים שונים בציונות, התנועה הלאומית היהודית בעת החדשה, הושפעו מתפיסות לאומיות שונות שרווחו באירופה בתקופת התגבשותה. </a:t>
            </a:r>
            <a:r>
              <a:rPr lang="he-IL" sz="500" dirty="0"/>
              <a:t>[ע"פ ויקיפדיה]</a:t>
            </a:r>
          </a:p>
        </p:txBody>
      </p:sp>
      <p:pic>
        <p:nvPicPr>
          <p:cNvPr id="8" name="מציין מיקום של תמונה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13919" y="5305593"/>
            <a:ext cx="1275190" cy="1552407"/>
          </a:xfrm>
          <a:prstGeom prst="rect">
            <a:avLst/>
          </a:prstGeom>
        </p:spPr>
      </p:pic>
    </p:spTree>
    <p:extLst>
      <p:ext uri="{BB962C8B-B14F-4D97-AF65-F5344CB8AC3E}">
        <p14:creationId xmlns:p14="http://schemas.microsoft.com/office/powerpoint/2010/main" val="42925519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err="1"/>
              <a:t>רפובליקניזם</a:t>
            </a:r>
            <a:endParaRPr lang="he-IL" dirty="0"/>
          </a:p>
        </p:txBody>
      </p:sp>
      <p:sp>
        <p:nvSpPr>
          <p:cNvPr id="7" name="מציין מיקום תוכן 3"/>
          <p:cNvSpPr txBox="1">
            <a:spLocks/>
          </p:cNvSpPr>
          <p:nvPr/>
        </p:nvSpPr>
        <p:spPr>
          <a:xfrm>
            <a:off x="371475" y="933450"/>
            <a:ext cx="9173535" cy="5715000"/>
          </a:xfrm>
          <a:prstGeom prst="rect">
            <a:avLst/>
          </a:prstGeom>
        </p:spPr>
        <p:txBody>
          <a:bodyPr numCol="2" spcCol="18288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he-IL" sz="813" dirty="0"/>
          </a:p>
        </p:txBody>
      </p:sp>
      <p:sp>
        <p:nvSpPr>
          <p:cNvPr id="2" name="TextBox 1"/>
          <p:cNvSpPr txBox="1"/>
          <p:nvPr/>
        </p:nvSpPr>
        <p:spPr>
          <a:xfrm>
            <a:off x="135172" y="1105231"/>
            <a:ext cx="9493857" cy="3785652"/>
          </a:xfrm>
          <a:prstGeom prst="rect">
            <a:avLst/>
          </a:prstGeom>
          <a:noFill/>
        </p:spPr>
        <p:txBody>
          <a:bodyPr wrap="square" rtlCol="1">
            <a:spAutoFit/>
          </a:bodyPr>
          <a:lstStyle/>
          <a:p>
            <a:pPr algn="just"/>
            <a:r>
              <a:rPr lang="he-IL" sz="2400" b="1" dirty="0" err="1">
                <a:solidFill>
                  <a:srgbClr val="5E4D36"/>
                </a:solidFill>
                <a:latin typeface="Levenim MT" panose="02010502060101010101" pitchFamily="2" charset="-79"/>
                <a:cs typeface="Levenim MT" panose="02010502060101010101" pitchFamily="2" charset="-79"/>
              </a:rPr>
              <a:t>רפובליקניזם</a:t>
            </a:r>
            <a:r>
              <a:rPr lang="he-IL" sz="2400" b="1" dirty="0">
                <a:solidFill>
                  <a:srgbClr val="5E4D36"/>
                </a:solidFill>
                <a:latin typeface="Levenim MT" panose="02010502060101010101" pitchFamily="2" charset="-79"/>
                <a:cs typeface="Levenim MT" panose="02010502060101010101" pitchFamily="2" charset="-79"/>
              </a:rPr>
              <a:t> הוא אידאולוגיה לפיה השלטון הראוי במדינה הוא רפובליקה. צורת שלטון זו שמה דגש על חירות האדם, שלטון העם, והסגולה האזרחית (</a:t>
            </a:r>
            <a:r>
              <a:rPr lang="en-US" sz="2400" b="1" dirty="0">
                <a:solidFill>
                  <a:srgbClr val="5E4D36"/>
                </a:solidFill>
                <a:latin typeface="Levenim MT" panose="02010502060101010101" pitchFamily="2" charset="-79"/>
                <a:cs typeface="Levenim MT" panose="02010502060101010101" pitchFamily="2" charset="-79"/>
              </a:rPr>
              <a:t>civic virtue). </a:t>
            </a:r>
            <a:r>
              <a:rPr lang="he-IL" sz="2400" b="1" dirty="0">
                <a:solidFill>
                  <a:srgbClr val="5E4D36"/>
                </a:solidFill>
                <a:latin typeface="Levenim MT" panose="02010502060101010101" pitchFamily="2" charset="-79"/>
                <a:cs typeface="Levenim MT" panose="02010502060101010101" pitchFamily="2" charset="-79"/>
              </a:rPr>
              <a:t>מלבד הרפובליקה כצורת משטר, משמשת הרפובליקה גם כמערכת ערכים. מזווית זו, אזרח ברפובליקה הוא חלק מקהילת האזרחים, ומתוקף כך הוא זכאי לזכויות ובעל חובות. יתרה מכך; הגשמת ערכיו של הפרט היא באמצעות החיבור לקהילת האזרחים, באמצעות לקיחת חלק מן המתרחש במרחב הציבורי. האזרח הרפובליקני נדרש לנתינה מסוימת למען המדינה, כחלק בלתי נפרד מאזרחותו[1]. החובות והזכויות של האזרח משתנות ממדינה למדינה. </a:t>
            </a:r>
            <a:r>
              <a:rPr lang="he-IL" sz="500" dirty="0"/>
              <a:t>[ע"פ ויקיפדיה]</a:t>
            </a:r>
          </a:p>
        </p:txBody>
      </p:sp>
      <p:pic>
        <p:nvPicPr>
          <p:cNvPr id="5" name="מציין מיקום של תמונה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1866" y="5090270"/>
            <a:ext cx="2940467" cy="1680266"/>
          </a:xfrm>
          <a:prstGeom prst="rect">
            <a:avLst/>
          </a:prstGeom>
        </p:spPr>
      </p:pic>
    </p:spTree>
    <p:extLst>
      <p:ext uri="{BB962C8B-B14F-4D97-AF65-F5344CB8AC3E}">
        <p14:creationId xmlns:p14="http://schemas.microsoft.com/office/powerpoint/2010/main" val="42706019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a:t>בולשביזם</a:t>
            </a:r>
          </a:p>
        </p:txBody>
      </p:sp>
      <p:sp>
        <p:nvSpPr>
          <p:cNvPr id="7" name="מציין מיקום תוכן 3"/>
          <p:cNvSpPr txBox="1">
            <a:spLocks/>
          </p:cNvSpPr>
          <p:nvPr/>
        </p:nvSpPr>
        <p:spPr>
          <a:xfrm>
            <a:off x="371475" y="933450"/>
            <a:ext cx="9173535" cy="5715000"/>
          </a:xfrm>
          <a:prstGeom prst="rect">
            <a:avLst/>
          </a:prstGeom>
        </p:spPr>
        <p:txBody>
          <a:bodyPr numCol="2" spcCol="18288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he-IL" sz="813" dirty="0"/>
          </a:p>
        </p:txBody>
      </p:sp>
      <p:sp>
        <p:nvSpPr>
          <p:cNvPr id="2" name="TextBox 1"/>
          <p:cNvSpPr txBox="1"/>
          <p:nvPr/>
        </p:nvSpPr>
        <p:spPr>
          <a:xfrm>
            <a:off x="214685" y="1208598"/>
            <a:ext cx="9470003" cy="4154984"/>
          </a:xfrm>
          <a:prstGeom prst="rect">
            <a:avLst/>
          </a:prstGeom>
          <a:noFill/>
        </p:spPr>
        <p:txBody>
          <a:bodyPr wrap="square" rtlCol="1">
            <a:spAutoFit/>
          </a:bodyPr>
          <a:lstStyle/>
          <a:p>
            <a:pPr algn="just"/>
            <a:r>
              <a:rPr lang="he-IL" sz="2400" b="1" dirty="0">
                <a:solidFill>
                  <a:srgbClr val="5E4D36"/>
                </a:solidFill>
                <a:latin typeface="Levenim MT" panose="02010502060101010101" pitchFamily="2" charset="-79"/>
                <a:cs typeface="Levenim MT" panose="02010502060101010101" pitchFamily="2" charset="-79"/>
              </a:rPr>
              <a:t>בולשביזם, במובנו הצר, הוא האידאולוגיה של המפלגה הקומוניסטית של ברית המועצות בין 1903 ל-1917. במובן הרחב זהו כינוי המשמש, בעיקר לגנאי, לכל סוג של קומוניזם ואף סוציאליזם. שיח המקובל של המדינות הפשיסטיות החל משנות ה-20 שימש המונח "בולשביזם" כנרדף לשאיפתה של ברית המועצות לייצא את המהפכה הקומוניסטית לכל רחבי העולם. בשיח של הליברליזם ושל מדינות המערב במלחמה הקרה ואף אחריה הוכתר בתואר "בולשביזם" כל שלטון המקיים תכונות "דיקטטורה של הפרולטריון" – שליטה ריכוזית של הממשלה במשק ומניעת שוק חופשי, החנקת יוזמה חופשית ומניעת חירויות ובפרט החופש לצבור רכוש ולעשות הון. </a:t>
            </a:r>
            <a:r>
              <a:rPr lang="he-IL" sz="500" dirty="0"/>
              <a:t>[ע"פ ויקיפדיה]</a:t>
            </a:r>
          </a:p>
        </p:txBody>
      </p:sp>
      <p:pic>
        <p:nvPicPr>
          <p:cNvPr id="5" name="מציין מיקום של תמונה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2939" y="4968184"/>
            <a:ext cx="2021279" cy="1680266"/>
          </a:xfrm>
          <a:prstGeom prst="rect">
            <a:avLst/>
          </a:prstGeom>
        </p:spPr>
      </p:pic>
    </p:spTree>
    <p:extLst>
      <p:ext uri="{BB962C8B-B14F-4D97-AF65-F5344CB8AC3E}">
        <p14:creationId xmlns:p14="http://schemas.microsoft.com/office/powerpoint/2010/main" val="42706019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a:t>פשיזם</a:t>
            </a:r>
          </a:p>
        </p:txBody>
      </p:sp>
      <p:sp>
        <p:nvSpPr>
          <p:cNvPr id="7" name="מציין מיקום תוכן 3"/>
          <p:cNvSpPr txBox="1">
            <a:spLocks/>
          </p:cNvSpPr>
          <p:nvPr/>
        </p:nvSpPr>
        <p:spPr>
          <a:xfrm>
            <a:off x="371475" y="933450"/>
            <a:ext cx="9173535" cy="5715000"/>
          </a:xfrm>
          <a:prstGeom prst="rect">
            <a:avLst/>
          </a:prstGeom>
        </p:spPr>
        <p:txBody>
          <a:bodyPr numCol="2" spcCol="18288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he-IL" sz="813" dirty="0"/>
          </a:p>
        </p:txBody>
      </p:sp>
      <p:sp>
        <p:nvSpPr>
          <p:cNvPr id="2" name="TextBox 1"/>
          <p:cNvSpPr txBox="1"/>
          <p:nvPr/>
        </p:nvSpPr>
        <p:spPr>
          <a:xfrm>
            <a:off x="151075" y="1089328"/>
            <a:ext cx="9128097" cy="4524315"/>
          </a:xfrm>
          <a:prstGeom prst="rect">
            <a:avLst/>
          </a:prstGeom>
          <a:noFill/>
        </p:spPr>
        <p:txBody>
          <a:bodyPr wrap="square" rtlCol="1">
            <a:spAutoFit/>
          </a:bodyPr>
          <a:lstStyle/>
          <a:p>
            <a:pPr algn="just"/>
            <a:r>
              <a:rPr lang="he-IL" sz="3200" b="1" dirty="0">
                <a:solidFill>
                  <a:srgbClr val="5E4D36"/>
                </a:solidFill>
                <a:latin typeface="Levenim MT" panose="02010502060101010101" pitchFamily="2" charset="-79"/>
                <a:cs typeface="Levenim MT" panose="02010502060101010101" pitchFamily="2" charset="-79"/>
              </a:rPr>
              <a:t>פשיזם הוא מערכת של אידאולוגיות </a:t>
            </a:r>
            <a:r>
              <a:rPr lang="he-IL" sz="3200" b="1" dirty="0" err="1">
                <a:solidFill>
                  <a:srgbClr val="5E4D36"/>
                </a:solidFill>
                <a:latin typeface="Levenim MT" panose="02010502060101010101" pitchFamily="2" charset="-79"/>
                <a:cs typeface="Levenim MT" panose="02010502060101010101" pitchFamily="2" charset="-79"/>
              </a:rPr>
              <a:t>ופרקטיקות</a:t>
            </a:r>
            <a:r>
              <a:rPr lang="he-IL" sz="3200" b="1" dirty="0">
                <a:solidFill>
                  <a:srgbClr val="5E4D36"/>
                </a:solidFill>
                <a:latin typeface="Levenim MT" panose="02010502060101010101" pitchFamily="2" charset="-79"/>
                <a:cs typeface="Levenim MT" panose="02010502060101010101" pitchFamily="2" charset="-79"/>
              </a:rPr>
              <a:t> המבקשות להציב את האומה, המוגדרת במונחים ביולוגיים, תרבותיים, ו/או היסטוריים, מעל לכל יתר מוקדי ההזדהות, וליצור קהילה לאומית מונעת. רעיונות עיקריים ששימשו במשנותיהם של הוגים ומדינאים פשיסטים הם: עליונות המפלגה .המדינה כערך עליון .המנהיג .התנגדות לדמוקרטיה.  אי שוויון בין בני האדם. מלחמה - הפשיזם אינו מאמין בשלום. </a:t>
            </a:r>
            <a:r>
              <a:rPr lang="he-IL" sz="700" dirty="0"/>
              <a:t>[ע"פ ויקיפדיה]</a:t>
            </a:r>
          </a:p>
        </p:txBody>
      </p:sp>
      <p:pic>
        <p:nvPicPr>
          <p:cNvPr id="5" name="מציין מיקום של תמונה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2290" y="4968184"/>
            <a:ext cx="1185393" cy="1680266"/>
          </a:xfrm>
          <a:prstGeom prst="rect">
            <a:avLst/>
          </a:prstGeom>
        </p:spPr>
      </p:pic>
      <p:pic>
        <p:nvPicPr>
          <p:cNvPr id="8" name="מציין מיקום של תמונה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5508" y="4968184"/>
            <a:ext cx="1188759" cy="1680266"/>
          </a:xfrm>
          <a:prstGeom prst="rect">
            <a:avLst/>
          </a:prstGeom>
        </p:spPr>
      </p:pic>
    </p:spTree>
    <p:extLst>
      <p:ext uri="{BB962C8B-B14F-4D97-AF65-F5344CB8AC3E}">
        <p14:creationId xmlns:p14="http://schemas.microsoft.com/office/powerpoint/2010/main" val="42706019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כותרת 7"/>
          <p:cNvSpPr>
            <a:spLocks noGrp="1"/>
          </p:cNvSpPr>
          <p:nvPr>
            <p:ph type="title"/>
          </p:nvPr>
        </p:nvSpPr>
        <p:spPr>
          <a:xfrm>
            <a:off x="2038350" y="605097"/>
            <a:ext cx="7506660" cy="256407"/>
          </a:xfrm>
        </p:spPr>
        <p:txBody>
          <a:bodyPr/>
          <a:lstStyle/>
          <a:p>
            <a:r>
              <a:rPr lang="he-IL" dirty="0" smtClean="0"/>
              <a:t>הציונות במרחב הרב תרבותי – אשכול מבט חדש – </a:t>
            </a:r>
            <a:r>
              <a:rPr lang="he-IL" dirty="0"/>
              <a:t>שיעור 12 </a:t>
            </a:r>
            <a:r>
              <a:rPr lang="he-IL" dirty="0" smtClean="0"/>
              <a:t>- חלק </a:t>
            </a:r>
            <a:r>
              <a:rPr lang="he-IL" dirty="0"/>
              <a:t>א' </a:t>
            </a:r>
            <a:r>
              <a:rPr lang="he-IL" dirty="0" smtClean="0"/>
              <a:t>הסוציאליזם</a:t>
            </a:r>
            <a:endParaRPr lang="he-IL" dirty="0"/>
          </a:p>
        </p:txBody>
      </p:sp>
      <p:sp>
        <p:nvSpPr>
          <p:cNvPr id="12" name="מלבן 11"/>
          <p:cNvSpPr/>
          <p:nvPr/>
        </p:nvSpPr>
        <p:spPr>
          <a:xfrm>
            <a:off x="6682740" y="876299"/>
            <a:ext cx="2796540" cy="3083451"/>
          </a:xfrm>
          <a:prstGeom prst="rect">
            <a:avLst/>
          </a:prstGeom>
          <a:solidFill>
            <a:srgbClr val="5E4D3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lgn="just">
              <a:spcAft>
                <a:spcPts val="600"/>
              </a:spcAft>
            </a:pPr>
            <a:r>
              <a:rPr lang="he-IL" sz="950" b="1" dirty="0" smtClean="0">
                <a:solidFill>
                  <a:schemeClr val="bg1"/>
                </a:solidFill>
                <a:latin typeface="Levenim MT" panose="02010502060101010101" pitchFamily="2" charset="-79"/>
                <a:cs typeface="Levenim MT" panose="02010502060101010101" pitchFamily="2" charset="-79"/>
              </a:rPr>
              <a:t>רקע:</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החלוצים מהעלייה השנייה והשלישית, אלו שהקימו את ארגון השומר ההיסטורי, האמינו בכל ליבם בציונות – עבודה עברית, בשפה העברית ושמירה עברית. בו בזמן רובם היו חדורי תפיסת עולם סוציאליסטית וחלקם היו אף מהפכניים שהשתתפו בפועל במהפכה הבולשביקית ברוסיה, שהביאה להקמת רוסיה הסובייטית. </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המהפכה הסוציאליסטית מבית מדרשו של מרקס, האמינה שאין משמעות למוצא האתני, ולכן הם התנגדו לתנועת מדינות הלאום שהייתה באותה תקופה בשיאה. הם האמינו שפועלי כל העולם צריכים להתאחד סביב רעיון שינוי המעמדות, לטובת שליטת מעמד הפועלים בעולם, וחלוקת משאבים שוויונית. </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המתח בין האמונה המרכסיסטית לבין הציונות, ליווה את אנשי השומר ומפלגות הפועלים הציוניות. </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בתוך כך עמדתו של גורדון שהיה מאנשי העלייה השנייה, ואף הווה דמות מובילה, הייתה בהירה – גורדון התנגד לרעיון הסוציאליסטי של הבניית העולם בצורה חדשה שמבטלת את הלאומיות. גורדון סבר שהלאומיות היא טבעית ונצרכת לבניית חברה בריאה וטובה. כמו גם המשפחה. </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ננסה בדף זה להבין את המתח ואל הטיעונים השונים בין שתי השיטות. </a:t>
            </a:r>
            <a:endParaRPr lang="he-IL" sz="800" dirty="0">
              <a:solidFill>
                <a:schemeClr val="bg1"/>
              </a:solidFill>
              <a:latin typeface="Levenim MT" panose="02010502060101010101" pitchFamily="2" charset="-79"/>
              <a:cs typeface="Levenim MT" panose="02010502060101010101" pitchFamily="2" charset="-79"/>
            </a:endParaRPr>
          </a:p>
        </p:txBody>
      </p:sp>
      <p:sp>
        <p:nvSpPr>
          <p:cNvPr id="18" name="מלבן 17"/>
          <p:cNvSpPr/>
          <p:nvPr/>
        </p:nvSpPr>
        <p:spPr>
          <a:xfrm>
            <a:off x="4494032" y="935904"/>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smtClean="0">
                <a:solidFill>
                  <a:srgbClr val="5E4D36"/>
                </a:solidFill>
                <a:latin typeface="Levenim MT" panose="02010502060101010101" pitchFamily="2" charset="-79"/>
                <a:cs typeface="Levenim MT" panose="02010502060101010101" pitchFamily="2" charset="-79"/>
              </a:rPr>
              <a:t>א. המנון הסוציאליסטים האינטרנציונל – ביטול מדינות הלאום</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קומו, עלובי הארץ</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קומו, עבדי הרעב</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התבונה רועמת בכור מחצבתה (מולדתה)</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זהו פרוץ הקץ</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הבה נעשה מן העבר דף חדש</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המוני עבדים, קומו, קומו</a:t>
            </a:r>
          </a:p>
          <a:p>
            <a:pPr>
              <a:spcAft>
                <a:spcPts val="600"/>
              </a:spcAft>
            </a:pPr>
            <a:r>
              <a:rPr lang="he-IL" sz="700" b="1" dirty="0">
                <a:solidFill>
                  <a:srgbClr val="5E4D36"/>
                </a:solidFill>
                <a:latin typeface="Levenim MT" panose="02010502060101010101" pitchFamily="2" charset="-79"/>
                <a:cs typeface="Levenim MT" panose="02010502060101010101" pitchFamily="2" charset="-79"/>
              </a:rPr>
              <a:t>העולם עומד להשתנות מיסודו</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אנו שום דבר, הבה נהיה </a:t>
            </a:r>
            <a:r>
              <a:rPr lang="he-IL" sz="700" dirty="0" err="1">
                <a:solidFill>
                  <a:srgbClr val="5E4D36"/>
                </a:solidFill>
                <a:latin typeface="Levenim MT" panose="02010502060101010101" pitchFamily="2" charset="-79"/>
                <a:cs typeface="Levenim MT" panose="02010502060101010101" pitchFamily="2" charset="-79"/>
              </a:rPr>
              <a:t>הכל</a:t>
            </a:r>
            <a:endParaRPr lang="he-IL" sz="700" dirty="0">
              <a:solidFill>
                <a:srgbClr val="5E4D36"/>
              </a:solidFill>
              <a:latin typeface="Levenim MT" panose="02010502060101010101" pitchFamily="2" charset="-79"/>
              <a:cs typeface="Levenim MT" panose="02010502060101010101" pitchFamily="2" charset="-79"/>
            </a:endParaRPr>
          </a:p>
          <a:p>
            <a:pPr>
              <a:spcAft>
                <a:spcPts val="600"/>
              </a:spcAft>
            </a:pPr>
            <a:r>
              <a:rPr lang="he-IL" sz="700" dirty="0">
                <a:solidFill>
                  <a:srgbClr val="5E4D36"/>
                </a:solidFill>
                <a:latin typeface="Levenim MT" panose="02010502060101010101" pitchFamily="2" charset="-79"/>
                <a:cs typeface="Levenim MT" panose="02010502060101010101" pitchFamily="2" charset="-79"/>
              </a:rPr>
              <a:t>זהו המאבק הסופי</a:t>
            </a:r>
          </a:p>
          <a:p>
            <a:pPr>
              <a:spcAft>
                <a:spcPts val="600"/>
              </a:spcAft>
            </a:pPr>
            <a:r>
              <a:rPr lang="he-IL" sz="700" b="1" dirty="0">
                <a:solidFill>
                  <a:srgbClr val="5E4D36"/>
                </a:solidFill>
                <a:latin typeface="Levenim MT" panose="02010502060101010101" pitchFamily="2" charset="-79"/>
                <a:cs typeface="Levenim MT" panose="02010502060101010101" pitchFamily="2" charset="-79"/>
              </a:rPr>
              <a:t>הבה נתאחד, </a:t>
            </a:r>
            <a:r>
              <a:rPr lang="he-IL" sz="700" b="1" dirty="0" smtClean="0">
                <a:solidFill>
                  <a:srgbClr val="5E4D36"/>
                </a:solidFill>
                <a:latin typeface="Levenim MT" panose="02010502060101010101" pitchFamily="2" charset="-79"/>
                <a:cs typeface="Levenim MT" panose="02010502060101010101" pitchFamily="2" charset="-79"/>
              </a:rPr>
              <a:t>ומחר האינטרנציונל*</a:t>
            </a:r>
            <a:endParaRPr lang="he-IL" sz="700" b="1" dirty="0">
              <a:solidFill>
                <a:srgbClr val="5E4D36"/>
              </a:solidFill>
              <a:latin typeface="Levenim MT" panose="02010502060101010101" pitchFamily="2" charset="-79"/>
              <a:cs typeface="Levenim MT" panose="02010502060101010101" pitchFamily="2" charset="-79"/>
            </a:endParaRPr>
          </a:p>
          <a:p>
            <a:pPr>
              <a:spcAft>
                <a:spcPts val="600"/>
              </a:spcAft>
            </a:pPr>
            <a:r>
              <a:rPr lang="he-IL" sz="700" b="1" dirty="0" smtClean="0">
                <a:solidFill>
                  <a:srgbClr val="5E4D36"/>
                </a:solidFill>
                <a:latin typeface="Levenim MT" panose="02010502060101010101" pitchFamily="2" charset="-79"/>
                <a:cs typeface="Levenim MT" panose="02010502060101010101" pitchFamily="2" charset="-79"/>
              </a:rPr>
              <a:t>יהיה </a:t>
            </a:r>
            <a:r>
              <a:rPr lang="he-IL" sz="700" b="1" dirty="0">
                <a:solidFill>
                  <a:srgbClr val="5E4D36"/>
                </a:solidFill>
                <a:latin typeface="Levenim MT" panose="02010502060101010101" pitchFamily="2" charset="-79"/>
                <a:cs typeface="Levenim MT" panose="02010502060101010101" pitchFamily="2" charset="-79"/>
              </a:rPr>
              <a:t>המין האנושי </a:t>
            </a:r>
            <a:r>
              <a:rPr lang="he-IL" sz="700" b="1" dirty="0" smtClean="0">
                <a:solidFill>
                  <a:srgbClr val="5E4D36"/>
                </a:solidFill>
                <a:latin typeface="Levenim MT" panose="02010502060101010101" pitchFamily="2" charset="-79"/>
                <a:cs typeface="Levenim MT" panose="02010502060101010101" pitchFamily="2" charset="-79"/>
              </a:rPr>
              <a:t>כולו...</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אין מושיעים נעלים</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אף לא אלוהים, </a:t>
            </a:r>
            <a:r>
              <a:rPr lang="he-IL" sz="700" b="1" dirty="0">
                <a:solidFill>
                  <a:srgbClr val="5E4D36"/>
                </a:solidFill>
                <a:latin typeface="Levenim MT" panose="02010502060101010101" pitchFamily="2" charset="-79"/>
                <a:cs typeface="Levenim MT" panose="02010502060101010101" pitchFamily="2" charset="-79"/>
              </a:rPr>
              <a:t>קיסר, או </a:t>
            </a:r>
            <a:r>
              <a:rPr lang="he-IL" sz="700" b="1" dirty="0" smtClean="0">
                <a:solidFill>
                  <a:srgbClr val="5E4D36"/>
                </a:solidFill>
                <a:latin typeface="Levenim MT" panose="02010502060101010101" pitchFamily="2" charset="-79"/>
                <a:cs typeface="Levenim MT" panose="02010502060101010101" pitchFamily="2" charset="-79"/>
              </a:rPr>
              <a:t>טריבון...</a:t>
            </a:r>
          </a:p>
          <a:p>
            <a:pPr>
              <a:spcAft>
                <a:spcPts val="600"/>
              </a:spcAft>
            </a:pPr>
            <a:r>
              <a:rPr lang="he-IL" sz="700" b="1" dirty="0">
                <a:solidFill>
                  <a:srgbClr val="5E4D36"/>
                </a:solidFill>
                <a:latin typeface="Levenim MT" panose="02010502060101010101" pitchFamily="2" charset="-79"/>
                <a:cs typeface="Levenim MT" panose="02010502060101010101" pitchFamily="2" charset="-79"/>
              </a:rPr>
              <a:t>המדינה </a:t>
            </a:r>
            <a:r>
              <a:rPr lang="he-IL" sz="700" dirty="0">
                <a:solidFill>
                  <a:srgbClr val="5E4D36"/>
                </a:solidFill>
                <a:latin typeface="Levenim MT" panose="02010502060101010101" pitchFamily="2" charset="-79"/>
                <a:cs typeface="Levenim MT" panose="02010502060101010101" pitchFamily="2" charset="-79"/>
              </a:rPr>
              <a:t>מקצצת והחוק </a:t>
            </a:r>
            <a:r>
              <a:rPr lang="he-IL" sz="700" dirty="0" smtClean="0">
                <a:solidFill>
                  <a:srgbClr val="5E4D36"/>
                </a:solidFill>
                <a:latin typeface="Levenim MT" panose="02010502060101010101" pitchFamily="2" charset="-79"/>
                <a:cs typeface="Levenim MT" panose="02010502060101010101" pitchFamily="2" charset="-79"/>
              </a:rPr>
              <a:t>מרמה...</a:t>
            </a:r>
          </a:p>
          <a:p>
            <a:pPr>
              <a:spcAft>
                <a:spcPts val="600"/>
              </a:spcAft>
            </a:pPr>
            <a:r>
              <a:rPr lang="he-IL" sz="700" b="1" dirty="0">
                <a:solidFill>
                  <a:srgbClr val="5E4D36"/>
                </a:solidFill>
                <a:latin typeface="Levenim MT" panose="02010502060101010101" pitchFamily="2" charset="-79"/>
                <a:cs typeface="Levenim MT" panose="02010502060101010101" pitchFamily="2" charset="-79"/>
              </a:rPr>
              <a:t>המלכים</a:t>
            </a:r>
            <a:r>
              <a:rPr lang="he-IL" sz="700" dirty="0">
                <a:solidFill>
                  <a:srgbClr val="5E4D36"/>
                </a:solidFill>
                <a:latin typeface="Levenim MT" panose="02010502060101010101" pitchFamily="2" charset="-79"/>
                <a:cs typeface="Levenim MT" panose="02010502060101010101" pitchFamily="2" charset="-79"/>
              </a:rPr>
              <a:t> מרעילים אותנו בעשן</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שלום ביננו, מלחמה בעריצים</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הבה </a:t>
            </a:r>
            <a:r>
              <a:rPr lang="he-IL" sz="700" b="1" dirty="0">
                <a:solidFill>
                  <a:srgbClr val="5E4D36"/>
                </a:solidFill>
                <a:latin typeface="Levenim MT" panose="02010502060101010101" pitchFamily="2" charset="-79"/>
                <a:cs typeface="Levenim MT" panose="02010502060101010101" pitchFamily="2" charset="-79"/>
              </a:rPr>
              <a:t>נשבית את הצבאות</a:t>
            </a:r>
          </a:p>
          <a:p>
            <a:pPr>
              <a:spcAft>
                <a:spcPts val="600"/>
              </a:spcAft>
            </a:pPr>
            <a:r>
              <a:rPr lang="he-IL" sz="700" dirty="0">
                <a:solidFill>
                  <a:srgbClr val="5E4D36"/>
                </a:solidFill>
                <a:latin typeface="Levenim MT" panose="02010502060101010101" pitchFamily="2" charset="-79"/>
                <a:cs typeface="Levenim MT" panose="02010502060101010101" pitchFamily="2" charset="-79"/>
              </a:rPr>
              <a:t>ישבות נשקם, </a:t>
            </a:r>
            <a:r>
              <a:rPr lang="he-IL" sz="700" b="1" dirty="0">
                <a:solidFill>
                  <a:srgbClr val="5E4D36"/>
                </a:solidFill>
                <a:latin typeface="Levenim MT" panose="02010502060101010101" pitchFamily="2" charset="-79"/>
                <a:cs typeface="Levenim MT" panose="02010502060101010101" pitchFamily="2" charset="-79"/>
              </a:rPr>
              <a:t>נפזר את השורות</a:t>
            </a:r>
            <a:endParaRPr lang="he-IL" sz="700" b="1" dirty="0" smtClean="0">
              <a:solidFill>
                <a:srgbClr val="5E4D36"/>
              </a:solidFill>
              <a:latin typeface="Levenim MT" panose="02010502060101010101" pitchFamily="2" charset="-79"/>
              <a:cs typeface="Levenim MT" panose="02010502060101010101" pitchFamily="2" charset="-79"/>
            </a:endParaRPr>
          </a:p>
          <a:p>
            <a:pPr algn="l">
              <a:lnSpc>
                <a:spcPts val="1000"/>
              </a:lnSpc>
            </a:pPr>
            <a:r>
              <a:rPr lang="he-IL" sz="600" dirty="0">
                <a:solidFill>
                  <a:srgbClr val="5E4D36"/>
                </a:solidFill>
                <a:latin typeface="Levenim MT" panose="02010502060101010101" pitchFamily="2" charset="-79"/>
                <a:cs typeface="Levenim MT" panose="02010502060101010101" pitchFamily="2" charset="-79"/>
              </a:rPr>
              <a:t>המילים המקוריות נכתבו בצרפתית על ידי </a:t>
            </a:r>
            <a:r>
              <a:rPr lang="he-IL" sz="600" dirty="0" err="1">
                <a:solidFill>
                  <a:srgbClr val="5E4D36"/>
                </a:solidFill>
                <a:latin typeface="Levenim MT" panose="02010502060101010101" pitchFamily="2" charset="-79"/>
                <a:cs typeface="Levenim MT" panose="02010502060101010101" pitchFamily="2" charset="-79"/>
              </a:rPr>
              <a:t>אז'ן</a:t>
            </a:r>
            <a:r>
              <a:rPr lang="he-IL" sz="600" dirty="0">
                <a:solidFill>
                  <a:srgbClr val="5E4D36"/>
                </a:solidFill>
                <a:latin typeface="Levenim MT" panose="02010502060101010101" pitchFamily="2" charset="-79"/>
                <a:cs typeface="Levenim MT" panose="02010502060101010101" pitchFamily="2" charset="-79"/>
              </a:rPr>
              <a:t> </a:t>
            </a:r>
            <a:r>
              <a:rPr lang="he-IL" sz="600" dirty="0" err="1">
                <a:solidFill>
                  <a:srgbClr val="5E4D36"/>
                </a:solidFill>
                <a:latin typeface="Levenim MT" panose="02010502060101010101" pitchFamily="2" charset="-79"/>
                <a:cs typeface="Levenim MT" panose="02010502060101010101" pitchFamily="2" charset="-79"/>
              </a:rPr>
              <a:t>פוטייה</a:t>
            </a:r>
            <a:r>
              <a:rPr lang="he-IL" sz="600" dirty="0">
                <a:solidFill>
                  <a:srgbClr val="5E4D36"/>
                </a:solidFill>
                <a:latin typeface="Levenim MT" panose="02010502060101010101" pitchFamily="2" charset="-79"/>
                <a:cs typeface="Levenim MT" panose="02010502060101010101" pitchFamily="2" charset="-79"/>
              </a:rPr>
              <a:t> (1816‏-1887)</a:t>
            </a:r>
            <a:endParaRPr lang="he-IL" sz="600" dirty="0" smtClean="0">
              <a:solidFill>
                <a:srgbClr val="5E4D36"/>
              </a:solidFill>
              <a:latin typeface="Levenim MT" panose="02010502060101010101" pitchFamily="2" charset="-79"/>
              <a:cs typeface="Levenim MT" panose="02010502060101010101" pitchFamily="2" charset="-79"/>
            </a:endParaRPr>
          </a:p>
          <a:p>
            <a:pPr>
              <a:lnSpc>
                <a:spcPts val="1000"/>
              </a:lnSpc>
            </a:pPr>
            <a:r>
              <a:rPr lang="he-IL" sz="700" dirty="0" smtClean="0">
                <a:solidFill>
                  <a:srgbClr val="5E4D36"/>
                </a:solidFill>
                <a:latin typeface="Levenim MT" panose="02010502060101010101" pitchFamily="2" charset="-79"/>
                <a:cs typeface="Levenim MT" panose="02010502060101010101" pitchFamily="2" charset="-79"/>
              </a:rPr>
              <a:t>*הסתדרות </a:t>
            </a:r>
            <a:r>
              <a:rPr lang="he-IL" sz="700" dirty="0">
                <a:solidFill>
                  <a:srgbClr val="5E4D36"/>
                </a:solidFill>
                <a:latin typeface="Levenim MT" panose="02010502060101010101" pitchFamily="2" charset="-79"/>
                <a:cs typeface="Levenim MT" panose="02010502060101010101" pitchFamily="2" charset="-79"/>
              </a:rPr>
              <a:t>הפועלים הבינלאומית</a:t>
            </a:r>
          </a:p>
          <a:p>
            <a:pPr algn="l">
              <a:lnSpc>
                <a:spcPts val="1000"/>
              </a:lnSpc>
            </a:pPr>
            <a:r>
              <a:rPr lang="he-IL" sz="600" dirty="0" smtClean="0">
                <a:solidFill>
                  <a:srgbClr val="5E4D36"/>
                </a:solidFill>
                <a:latin typeface="Levenim MT" panose="02010502060101010101" pitchFamily="2" charset="-79"/>
                <a:cs typeface="Levenim MT" panose="02010502060101010101" pitchFamily="2" charset="-79"/>
              </a:rPr>
              <a:t> </a:t>
            </a:r>
            <a:endParaRPr lang="he-IL" sz="600" dirty="0">
              <a:solidFill>
                <a:srgbClr val="5E4D36"/>
              </a:solidFill>
              <a:latin typeface="Levenim MT" panose="02010502060101010101" pitchFamily="2" charset="-79"/>
              <a:cs typeface="Levenim MT" panose="02010502060101010101" pitchFamily="2" charset="-79"/>
            </a:endParaRP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
        <p:nvSpPr>
          <p:cNvPr id="11" name="מלבן 10"/>
          <p:cNvSpPr/>
          <p:nvPr/>
        </p:nvSpPr>
        <p:spPr>
          <a:xfrm>
            <a:off x="2448355" y="990599"/>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smtClean="0">
                <a:solidFill>
                  <a:srgbClr val="5E4D36"/>
                </a:solidFill>
                <a:latin typeface="Levenim MT" panose="02010502060101010101" pitchFamily="2" charset="-79"/>
                <a:cs typeface="Levenim MT" panose="02010502060101010101" pitchFamily="2" charset="-79"/>
              </a:rPr>
              <a:t>ב. הסוציאליזם – תפיסה מכאנית</a:t>
            </a:r>
          </a:p>
          <a:p>
            <a:pPr algn="just">
              <a:lnSpc>
                <a:spcPct val="150000"/>
              </a:lnSpc>
              <a:spcAft>
                <a:spcPts val="600"/>
              </a:spcAft>
            </a:pPr>
            <a:r>
              <a:rPr lang="he-IL" sz="800" dirty="0">
                <a:solidFill>
                  <a:srgbClr val="5E4D36"/>
                </a:solidFill>
                <a:latin typeface="Levenim MT" panose="02010502060101010101" pitchFamily="2" charset="-79"/>
                <a:cs typeface="Levenim MT" panose="02010502060101010101" pitchFamily="2" charset="-79"/>
              </a:rPr>
              <a:t>כך נברא מקום... לתורת הסוציאליות, לתורה על דבר הקיבוץ האנושי, </a:t>
            </a:r>
            <a:r>
              <a:rPr lang="he-IL" sz="800" b="1" dirty="0">
                <a:solidFill>
                  <a:srgbClr val="5E4D36"/>
                </a:solidFill>
                <a:latin typeface="Levenim MT" panose="02010502060101010101" pitchFamily="2" charset="-79"/>
                <a:cs typeface="Levenim MT" panose="02010502060101010101" pitchFamily="2" charset="-79"/>
              </a:rPr>
              <a:t>שאין בין חבריו אלא קשר </a:t>
            </a:r>
            <a:r>
              <a:rPr lang="he-IL" sz="800" b="1" dirty="0" err="1">
                <a:solidFill>
                  <a:srgbClr val="5E4D36"/>
                </a:solidFill>
                <a:latin typeface="Levenim MT" panose="02010502060101010101" pitchFamily="2" charset="-79"/>
                <a:cs typeface="Levenim MT" panose="02010502060101010101" pitchFamily="2" charset="-79"/>
              </a:rPr>
              <a:t>מיכני</a:t>
            </a:r>
            <a:r>
              <a:rPr lang="he-IL" sz="800" dirty="0">
                <a:solidFill>
                  <a:srgbClr val="5E4D36"/>
                </a:solidFill>
                <a:latin typeface="Levenim MT" panose="02010502060101010101" pitchFamily="2" charset="-79"/>
                <a:cs typeface="Levenim MT" panose="02010502060101010101" pitchFamily="2" charset="-79"/>
              </a:rPr>
              <a:t> ואין לחיים הקיבוציים אלא </a:t>
            </a:r>
            <a:r>
              <a:rPr lang="he-IL" sz="800" b="1" dirty="0">
                <a:solidFill>
                  <a:srgbClr val="5E4D36"/>
                </a:solidFill>
                <a:latin typeface="Levenim MT" panose="02010502060101010101" pitchFamily="2" charset="-79"/>
                <a:cs typeface="Levenim MT" panose="02010502060101010101" pitchFamily="2" charset="-79"/>
              </a:rPr>
              <a:t>יסוד </a:t>
            </a:r>
            <a:r>
              <a:rPr lang="he-IL" sz="800" b="1" dirty="0" err="1">
                <a:solidFill>
                  <a:srgbClr val="5E4D36"/>
                </a:solidFill>
                <a:latin typeface="Levenim MT" panose="02010502060101010101" pitchFamily="2" charset="-79"/>
                <a:cs typeface="Levenim MT" panose="02010502060101010101" pitchFamily="2" charset="-79"/>
              </a:rPr>
              <a:t>מיכני</a:t>
            </a:r>
            <a:r>
              <a:rPr lang="he-IL" sz="800" b="1" dirty="0">
                <a:solidFill>
                  <a:srgbClr val="5E4D36"/>
                </a:solidFill>
                <a:latin typeface="Levenim MT" panose="02010502060101010101" pitchFamily="2" charset="-79"/>
                <a:cs typeface="Levenim MT" panose="02010502060101010101" pitchFamily="2" charset="-79"/>
              </a:rPr>
              <a:t>, כלכלי</a:t>
            </a:r>
            <a:r>
              <a:rPr lang="he-IL" sz="800" dirty="0">
                <a:solidFill>
                  <a:srgbClr val="5E4D36"/>
                </a:solidFill>
                <a:latin typeface="Levenim MT" panose="02010502060101010101" pitchFamily="2" charset="-79"/>
                <a:cs typeface="Levenim MT" panose="02010502060101010101" pitchFamily="2" charset="-79"/>
              </a:rPr>
              <a:t>... על-פי הסוציאליות האישיות בטלה בקיבוץ.  </a:t>
            </a:r>
            <a:r>
              <a:rPr lang="he-IL" sz="800" b="1" dirty="0">
                <a:solidFill>
                  <a:srgbClr val="5E4D36"/>
                </a:solidFill>
                <a:latin typeface="Levenim MT" panose="02010502060101010101" pitchFamily="2" charset="-79"/>
                <a:cs typeface="Levenim MT" panose="02010502060101010101" pitchFamily="2" charset="-79"/>
              </a:rPr>
              <a:t>העיקר בעיניה ההכרה המעמדית ולא ההכרה האישית</a:t>
            </a:r>
            <a:r>
              <a:rPr lang="he-IL" sz="800" dirty="0">
                <a:solidFill>
                  <a:srgbClr val="5E4D36"/>
                </a:solidFill>
                <a:latin typeface="Levenim MT" panose="02010502060101010101" pitchFamily="2" charset="-79"/>
                <a:cs typeface="Levenim MT" panose="02010502060101010101" pitchFamily="2" charset="-79"/>
              </a:rPr>
              <a:t>.  אין זה אומר, כי בקרב בעלי הדעה הסוציאלית או בקרב בעלי הדעות הסוציאליות השונות אין מכירים בחשיבותה של האישיות ובצורך לפתח את ההכרה האישית.  זה אומר, כי </a:t>
            </a:r>
            <a:r>
              <a:rPr lang="he-IL" sz="800" b="1" dirty="0">
                <a:solidFill>
                  <a:srgbClr val="5E4D36"/>
                </a:solidFill>
                <a:latin typeface="Levenim MT" panose="02010502060101010101" pitchFamily="2" charset="-79"/>
                <a:cs typeface="Levenim MT" panose="02010502060101010101" pitchFamily="2" charset="-79"/>
              </a:rPr>
              <a:t>עצם הרעיון הסוציאלי, הרעיון, כי יש לחדש את החיים האנושיים על ידי סדרים חדשים בחיים הקיבוציים מבלי לחדש מיסודה את רוח האדם ... עצם הרעיון הזה סותר מיסודה את חשיבותה של האישיות</a:t>
            </a:r>
            <a:r>
              <a:rPr lang="he-IL" sz="800" dirty="0">
                <a:solidFill>
                  <a:srgbClr val="5E4D36"/>
                </a:solidFill>
                <a:latin typeface="Levenim MT" panose="02010502060101010101" pitchFamily="2" charset="-79"/>
                <a:cs typeface="Levenim MT" panose="02010502060101010101" pitchFamily="2" charset="-79"/>
              </a:rPr>
              <a:t>....  ומה יועילו כל מחשבות וכל מעשים לתיקונה של האישיות, במקום שיש סתירה יסודית כזאת</a:t>
            </a:r>
            <a:r>
              <a:rPr lang="he-IL" sz="800" dirty="0" smtClean="0">
                <a:solidFill>
                  <a:srgbClr val="5E4D36"/>
                </a:solidFill>
                <a:latin typeface="Levenim MT" panose="02010502060101010101" pitchFamily="2" charset="-79"/>
                <a:cs typeface="Levenim MT" panose="02010502060101010101" pitchFamily="2" charset="-79"/>
              </a:rPr>
              <a:t>?</a:t>
            </a:r>
            <a:endParaRPr lang="he-IL" sz="800" dirty="0">
              <a:solidFill>
                <a:srgbClr val="5E4D36"/>
              </a:solidFill>
              <a:latin typeface="Levenim MT" panose="02010502060101010101" pitchFamily="2" charset="-79"/>
              <a:cs typeface="Levenim MT" panose="02010502060101010101" pitchFamily="2" charset="-79"/>
            </a:endParaRPr>
          </a:p>
          <a:p>
            <a:pPr algn="just">
              <a:lnSpc>
                <a:spcPct val="150000"/>
              </a:lnSpc>
              <a:spcAft>
                <a:spcPts val="600"/>
              </a:spcAft>
            </a:pPr>
            <a:r>
              <a:rPr lang="he-IL" sz="800" dirty="0">
                <a:solidFill>
                  <a:srgbClr val="5E4D36"/>
                </a:solidFill>
                <a:latin typeface="Levenim MT" panose="02010502060101010101" pitchFamily="2" charset="-79"/>
                <a:cs typeface="Levenim MT" panose="02010502060101010101" pitchFamily="2" charset="-79"/>
              </a:rPr>
              <a:t>הסדר הקוסמי של התפשטות החיים הוא: מהיחיד – אל המשפחה ואל האומה ומהאומה – אל הגזע והאנושות וכן הלאה.  רעיון התאחדות העמים בני גזע אחד... הוא בלי ספק רעיון גדול, טבעי ונכון מאד.  אלא </a:t>
            </a:r>
            <a:r>
              <a:rPr lang="he-IL" sz="800" b="1" dirty="0">
                <a:solidFill>
                  <a:srgbClr val="5E4D36"/>
                </a:solidFill>
                <a:latin typeface="Levenim MT" panose="02010502060101010101" pitchFamily="2" charset="-79"/>
                <a:cs typeface="Levenim MT" panose="02010502060101010101" pitchFamily="2" charset="-79"/>
              </a:rPr>
              <a:t>שעדיין לא הגיעה שעתו, כל עוד אין האדם שואף להתפשטות, כי אם לצמצום, כל עוד האדם לאדם – זאב והאומה – חיה טורפת.</a:t>
            </a:r>
            <a:r>
              <a:rPr lang="he-IL" sz="800" dirty="0">
                <a:solidFill>
                  <a:srgbClr val="5E4D36"/>
                </a:solidFill>
                <a:latin typeface="Levenim MT" panose="02010502060101010101" pitchFamily="2" charset="-79"/>
                <a:cs typeface="Levenim MT" panose="02010502060101010101" pitchFamily="2" charset="-79"/>
              </a:rPr>
              <a:t>  לתחיית הגזע קודמת תחייה האדם והאומה.  </a:t>
            </a:r>
            <a:endParaRPr lang="he-IL" sz="700" dirty="0" smtClean="0">
              <a:solidFill>
                <a:srgbClr val="5E4D36"/>
              </a:solidFill>
              <a:latin typeface="Levenim MT" panose="02010502060101010101" pitchFamily="2" charset="-79"/>
              <a:cs typeface="Levenim MT" panose="02010502060101010101" pitchFamily="2" charset="-79"/>
            </a:endParaRPr>
          </a:p>
        </p:txBody>
      </p:sp>
      <p:sp>
        <p:nvSpPr>
          <p:cNvPr id="13" name="מלבן 12"/>
          <p:cNvSpPr/>
          <p:nvPr/>
        </p:nvSpPr>
        <p:spPr>
          <a:xfrm>
            <a:off x="6682740" y="4182366"/>
            <a:ext cx="2796540" cy="1765213"/>
          </a:xfrm>
          <a:prstGeom prst="rect">
            <a:avLst/>
          </a:prstGeom>
          <a:solidFill>
            <a:srgbClr val="C9C0B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lvl="0">
              <a:lnSpc>
                <a:spcPts val="1000"/>
              </a:lnSpc>
            </a:pPr>
            <a:r>
              <a:rPr lang="he-IL" sz="800" b="1" dirty="0" smtClean="0">
                <a:solidFill>
                  <a:srgbClr val="5E4D36"/>
                </a:solidFill>
                <a:latin typeface="Levenim MT" panose="02010502060101010101" pitchFamily="2" charset="-79"/>
                <a:cs typeface="Levenim MT" panose="02010502060101010101" pitchFamily="2" charset="-79"/>
              </a:rPr>
              <a:t>א. </a:t>
            </a:r>
            <a:r>
              <a:rPr lang="he-IL" sz="800" b="1" dirty="0">
                <a:solidFill>
                  <a:srgbClr val="5E4D36"/>
                </a:solidFill>
                <a:latin typeface="Levenim MT" panose="02010502060101010101" pitchFamily="2" charset="-79"/>
                <a:cs typeface="Levenim MT" panose="02010502060101010101" pitchFamily="2" charset="-79"/>
              </a:rPr>
              <a:t>המנון הסוציאליסטים האינטרנציונל – ביטול מדינות הלאום</a:t>
            </a: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נגד מה יוצאים הקומוניסטית בהמנון?</a:t>
            </a: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בעד מה הם? במה הם תומכים? </a:t>
            </a: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מה אם כן התפיסה שלהם לגבי הסדר בעולם? </a:t>
            </a: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נסו להבין את ההיגיון שבתפיסה זו.</a:t>
            </a:r>
            <a:endParaRPr lang="he-IL" sz="800" dirty="0">
              <a:solidFill>
                <a:srgbClr val="FF0000"/>
              </a:solidFill>
              <a:latin typeface="Levenim MT" panose="02010502060101010101" pitchFamily="2" charset="-79"/>
              <a:cs typeface="Levenim MT" panose="02010502060101010101" pitchFamily="2" charset="-79"/>
            </a:endParaRPr>
          </a:p>
          <a:p>
            <a:pPr lvl="0">
              <a:lnSpc>
                <a:spcPts val="1000"/>
              </a:lnSpc>
            </a:pPr>
            <a:r>
              <a:rPr lang="he-IL" sz="800" b="1" dirty="0">
                <a:solidFill>
                  <a:srgbClr val="5E4D36"/>
                </a:solidFill>
                <a:latin typeface="Levenim MT" panose="02010502060101010101" pitchFamily="2" charset="-79"/>
                <a:cs typeface="Levenim MT" panose="02010502060101010101" pitchFamily="2" charset="-79"/>
              </a:rPr>
              <a:t>ב</a:t>
            </a:r>
            <a:r>
              <a:rPr lang="he-IL" sz="800" b="1" dirty="0" smtClean="0">
                <a:solidFill>
                  <a:srgbClr val="5E4D36"/>
                </a:solidFill>
                <a:latin typeface="Levenim MT" panose="02010502060101010101" pitchFamily="2" charset="-79"/>
                <a:cs typeface="Levenim MT" panose="02010502060101010101" pitchFamily="2" charset="-79"/>
              </a:rPr>
              <a:t>. </a:t>
            </a:r>
            <a:r>
              <a:rPr lang="he-IL" sz="800" b="1" dirty="0">
                <a:solidFill>
                  <a:srgbClr val="5E4D36"/>
                </a:solidFill>
                <a:latin typeface="Levenim MT" panose="02010502060101010101" pitchFamily="2" charset="-79"/>
                <a:cs typeface="Levenim MT" panose="02010502060101010101" pitchFamily="2" charset="-79"/>
              </a:rPr>
              <a:t>הסוציאליזם – תפיסה מכאנית</a:t>
            </a: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מהי הטענה העיקרית של גורדון נגד תפיסת העולם הסוציאליסטית המבקשת לבטל את הלאומיות?</a:t>
            </a: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מהו הסדר העולמי שגורדון רואה בו אידאל?</a:t>
            </a: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האם גורדון רואה אפשרות של ביטול הלאומיות? באיזה תנאים? האם התנאים הללו ראליים או שהם אוטופיים? </a:t>
            </a:r>
          </a:p>
          <a:p>
            <a:pPr lvl="0">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pic>
        <p:nvPicPr>
          <p:cNvPr id="6" name="מציין מיקום של תמונה 5"/>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3790" r="3790"/>
          <a:stretch>
            <a:fillRect/>
          </a:stretch>
        </p:blipFill>
        <p:spPr>
          <a:xfrm>
            <a:off x="5112688" y="5175476"/>
            <a:ext cx="963390" cy="1487151"/>
          </a:xfrm>
        </p:spPr>
      </p:pic>
      <p:sp>
        <p:nvSpPr>
          <p:cNvPr id="9" name="TextBox 8"/>
          <p:cNvSpPr txBox="1"/>
          <p:nvPr/>
        </p:nvSpPr>
        <p:spPr>
          <a:xfrm>
            <a:off x="5137458" y="6447183"/>
            <a:ext cx="850790" cy="215444"/>
          </a:xfrm>
          <a:prstGeom prst="rect">
            <a:avLst/>
          </a:prstGeom>
          <a:noFill/>
        </p:spPr>
        <p:txBody>
          <a:bodyPr wrap="square" rtlCol="1">
            <a:spAutoFit/>
          </a:bodyPr>
          <a:lstStyle/>
          <a:p>
            <a:r>
              <a:rPr lang="he-IL" sz="800" dirty="0">
                <a:solidFill>
                  <a:schemeClr val="bg1"/>
                </a:solidFill>
              </a:rPr>
              <a:t>ק</a:t>
            </a:r>
            <a:r>
              <a:rPr lang="he-IL" sz="800" dirty="0" smtClean="0">
                <a:solidFill>
                  <a:schemeClr val="bg1"/>
                </a:solidFill>
              </a:rPr>
              <a:t>רל מרקס</a:t>
            </a:r>
            <a:endParaRPr lang="he-IL" sz="800" dirty="0">
              <a:solidFill>
                <a:schemeClr val="bg1"/>
              </a:solidFill>
            </a:endParaRPr>
          </a:p>
        </p:txBody>
      </p:sp>
      <p:sp>
        <p:nvSpPr>
          <p:cNvPr id="17" name="מלבן 16"/>
          <p:cNvSpPr/>
          <p:nvPr/>
        </p:nvSpPr>
        <p:spPr>
          <a:xfrm>
            <a:off x="350470" y="996561"/>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gn="just">
              <a:lnSpc>
                <a:spcPct val="150000"/>
              </a:lnSpc>
              <a:spcAft>
                <a:spcPts val="600"/>
              </a:spcAft>
            </a:pPr>
            <a:endParaRPr lang="he-IL" sz="800" dirty="0" smtClean="0">
              <a:solidFill>
                <a:srgbClr val="5E4D36"/>
              </a:solidFill>
              <a:latin typeface="Levenim MT" panose="02010502060101010101" pitchFamily="2" charset="-79"/>
              <a:cs typeface="Levenim MT" panose="02010502060101010101" pitchFamily="2" charset="-79"/>
            </a:endParaRPr>
          </a:p>
          <a:p>
            <a:pPr algn="just">
              <a:lnSpc>
                <a:spcPct val="150000"/>
              </a:lnSpc>
              <a:spcAft>
                <a:spcPts val="600"/>
              </a:spcAft>
            </a:pPr>
            <a:r>
              <a:rPr lang="he-IL" sz="800" dirty="0" smtClean="0">
                <a:solidFill>
                  <a:srgbClr val="5E4D36"/>
                </a:solidFill>
                <a:latin typeface="Levenim MT" panose="02010502060101010101" pitchFamily="2" charset="-79"/>
                <a:cs typeface="Levenim MT" panose="02010502060101010101" pitchFamily="2" charset="-79"/>
              </a:rPr>
              <a:t>צריך </a:t>
            </a:r>
            <a:r>
              <a:rPr lang="he-IL" sz="800" dirty="0">
                <a:solidFill>
                  <a:srgbClr val="5E4D36"/>
                </a:solidFill>
                <a:latin typeface="Levenim MT" panose="02010502060101010101" pitchFamily="2" charset="-79"/>
                <a:cs typeface="Levenim MT" panose="02010502060101010101" pitchFamily="2" charset="-79"/>
              </a:rPr>
              <a:t>שהאדם יהיה לא מכונה לאינסטינקטים, לתאוות, להרגשה ולהכרה, – צריך שהאדם יהיה תופס, שתהיה בנפשו ההכנה לתפוס תפיסת חיים את החיים בכל נצחיותם, עולמיותם, אין-</a:t>
            </a:r>
            <a:r>
              <a:rPr lang="he-IL" sz="800" dirty="0" err="1">
                <a:solidFill>
                  <a:srgbClr val="5E4D36"/>
                </a:solidFill>
                <a:latin typeface="Levenim MT" panose="02010502060101010101" pitchFamily="2" charset="-79"/>
                <a:cs typeface="Levenim MT" panose="02010502060101010101" pitchFamily="2" charset="-79"/>
              </a:rPr>
              <a:t>סופיותם</a:t>
            </a:r>
            <a:r>
              <a:rPr lang="he-IL" sz="800" dirty="0">
                <a:solidFill>
                  <a:srgbClr val="5E4D36"/>
                </a:solidFill>
                <a:latin typeface="Levenim MT" panose="02010502060101010101" pitchFamily="2" charset="-79"/>
                <a:cs typeface="Levenim MT" panose="02010502060101010101" pitchFamily="2" charset="-79"/>
              </a:rPr>
              <a:t>.  </a:t>
            </a:r>
            <a:r>
              <a:rPr lang="he-IL" sz="800" b="1" dirty="0">
                <a:solidFill>
                  <a:srgbClr val="5E4D36"/>
                </a:solidFill>
                <a:latin typeface="Levenim MT" panose="02010502060101010101" pitchFamily="2" charset="-79"/>
                <a:cs typeface="Levenim MT" panose="02010502060101010101" pitchFamily="2" charset="-79"/>
              </a:rPr>
              <a:t>צריך שהיחיד – הפרטי והקיבוצי, האומה – יבוא לכלל הכרה ...כי אין אור עצמי עליון לו בכיבוי מאורותיהם העצמיים או בהמעטת אורם העצמי של אחרים, במה שהוא שופך רוחו עליהם.</a:t>
            </a:r>
            <a:r>
              <a:rPr lang="he-IL" sz="800" dirty="0">
                <a:solidFill>
                  <a:srgbClr val="5E4D36"/>
                </a:solidFill>
                <a:latin typeface="Levenim MT" panose="02010502060101010101" pitchFamily="2" charset="-79"/>
                <a:cs typeface="Levenim MT" panose="02010502060101010101" pitchFamily="2" charset="-79"/>
              </a:rPr>
              <a:t> ...</a:t>
            </a:r>
            <a:r>
              <a:rPr lang="he-IL" sz="800" b="1" dirty="0">
                <a:solidFill>
                  <a:srgbClr val="5E4D36"/>
                </a:solidFill>
                <a:latin typeface="Levenim MT" panose="02010502060101010101" pitchFamily="2" charset="-79"/>
                <a:cs typeface="Levenim MT" panose="02010502060101010101" pitchFamily="2" charset="-79"/>
              </a:rPr>
              <a:t>עד אז, עד הזמן שהאדם, הפרטי והקיבוצי, יבוא לכלל הכרה כזו או מעין זו, טבעי הדבר, כי </a:t>
            </a:r>
            <a:r>
              <a:rPr lang="he-IL" sz="800" b="1" dirty="0" err="1">
                <a:solidFill>
                  <a:srgbClr val="5E4D36"/>
                </a:solidFill>
                <a:latin typeface="Levenim MT" panose="02010502060101010101" pitchFamily="2" charset="-79"/>
                <a:cs typeface="Levenim MT" panose="02010502060101010101" pitchFamily="2" charset="-79"/>
              </a:rPr>
              <a:t>דוקא</a:t>
            </a:r>
            <a:r>
              <a:rPr lang="he-IL" sz="800" b="1" dirty="0">
                <a:solidFill>
                  <a:srgbClr val="5E4D36"/>
                </a:solidFill>
                <a:latin typeface="Levenim MT" panose="02010502060101010101" pitchFamily="2" charset="-79"/>
                <a:cs typeface="Levenim MT" panose="02010502060101010101" pitchFamily="2" charset="-79"/>
              </a:rPr>
              <a:t> בקרב עמים בני גזע אחד....גדולים על הרוב במידה יתירה אי-ההבנה, השנאה, הטמטום ההדדיים. </a:t>
            </a:r>
          </a:p>
          <a:p>
            <a:pPr algn="l">
              <a:spcAft>
                <a:spcPts val="600"/>
              </a:spcAft>
            </a:pPr>
            <a:r>
              <a:rPr lang="he-IL" sz="600" dirty="0" smtClean="0">
                <a:solidFill>
                  <a:srgbClr val="5E4D36"/>
                </a:solidFill>
                <a:latin typeface="Levenim MT" panose="02010502060101010101" pitchFamily="2" charset="-79"/>
                <a:cs typeface="Levenim MT" panose="02010502060101010101" pitchFamily="2" charset="-79"/>
              </a:rPr>
              <a:t>א.ד</a:t>
            </a:r>
            <a:r>
              <a:rPr lang="he-IL" sz="600" dirty="0">
                <a:solidFill>
                  <a:srgbClr val="5E4D36"/>
                </a:solidFill>
                <a:latin typeface="Levenim MT" panose="02010502060101010101" pitchFamily="2" charset="-79"/>
                <a:cs typeface="Levenim MT" panose="02010502060101010101" pitchFamily="2" charset="-79"/>
              </a:rPr>
              <a:t>. </a:t>
            </a:r>
            <a:r>
              <a:rPr lang="he-IL" sz="600" dirty="0" smtClean="0">
                <a:solidFill>
                  <a:srgbClr val="5E4D36"/>
                </a:solidFill>
                <a:latin typeface="Levenim MT" panose="02010502060101010101" pitchFamily="2" charset="-79"/>
                <a:cs typeface="Levenim MT" panose="02010502060101010101" pitchFamily="2" charset="-79"/>
              </a:rPr>
              <a:t>גורדון –מתוך המאמר  </a:t>
            </a:r>
            <a:r>
              <a:rPr lang="he-IL" sz="600" dirty="0">
                <a:solidFill>
                  <a:srgbClr val="5E4D36"/>
                </a:solidFill>
                <a:latin typeface="Levenim MT" panose="02010502060101010101" pitchFamily="2" charset="-79"/>
                <a:cs typeface="Levenim MT" panose="02010502060101010101" pitchFamily="2" charset="-79"/>
              </a:rPr>
              <a:t>לבירור רעיוננו מיסודו</a:t>
            </a:r>
          </a:p>
          <a:p>
            <a:pPr algn="just">
              <a:lnSpc>
                <a:spcPts val="1000"/>
              </a:lnSpc>
            </a:pPr>
            <a:endParaRPr lang="he-IL" sz="800" dirty="0" smtClean="0">
              <a:solidFill>
                <a:srgbClr val="5E4D36"/>
              </a:solidFill>
              <a:latin typeface="Levenim MT" panose="02010502060101010101" pitchFamily="2" charset="-79"/>
              <a:cs typeface="Levenim MT" panose="02010502060101010101" pitchFamily="2" charset="-79"/>
            </a:endParaRPr>
          </a:p>
          <a:p>
            <a:pPr algn="just">
              <a:lnSpc>
                <a:spcPts val="1000"/>
              </a:lnSpc>
            </a:pPr>
            <a:endParaRPr lang="he-IL" sz="700" dirty="0" smtClean="0">
              <a:solidFill>
                <a:srgbClr val="5E4D36"/>
              </a:solidFill>
              <a:latin typeface="Levenim MT" panose="02010502060101010101" pitchFamily="2" charset="-79"/>
              <a:cs typeface="Levenim MT" panose="02010502060101010101" pitchFamily="2" charset="-79"/>
            </a:endParaRPr>
          </a:p>
        </p:txBody>
      </p:sp>
      <p:pic>
        <p:nvPicPr>
          <p:cNvPr id="19" name="מציין מיקום של תמונה 5"/>
          <p:cNvPicPr>
            <a:picLocks noGrp="1" noChangeAspect="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636756" y="4847553"/>
            <a:ext cx="1294739" cy="1806161"/>
          </a:xfrm>
        </p:spPr>
      </p:pic>
      <p:sp>
        <p:nvSpPr>
          <p:cNvPr id="20" name="TextBox 19"/>
          <p:cNvSpPr txBox="1"/>
          <p:nvPr/>
        </p:nvSpPr>
        <p:spPr>
          <a:xfrm>
            <a:off x="823465" y="6384139"/>
            <a:ext cx="850790" cy="215444"/>
          </a:xfrm>
          <a:prstGeom prst="rect">
            <a:avLst/>
          </a:prstGeom>
          <a:noFill/>
        </p:spPr>
        <p:txBody>
          <a:bodyPr wrap="square" rtlCol="1">
            <a:spAutoFit/>
          </a:bodyPr>
          <a:lstStyle/>
          <a:p>
            <a:r>
              <a:rPr lang="he-IL" sz="800" dirty="0" smtClean="0">
                <a:solidFill>
                  <a:schemeClr val="bg1"/>
                </a:solidFill>
              </a:rPr>
              <a:t>אהרון דוד גורדון</a:t>
            </a:r>
            <a:endParaRPr lang="he-IL" sz="800" dirty="0">
              <a:solidFill>
                <a:schemeClr val="bg1"/>
              </a:solidFill>
            </a:endParaRPr>
          </a:p>
        </p:txBody>
      </p:sp>
    </p:spTree>
    <p:extLst>
      <p:ext uri="{BB962C8B-B14F-4D97-AF65-F5344CB8AC3E}">
        <p14:creationId xmlns:p14="http://schemas.microsoft.com/office/powerpoint/2010/main" val="10197461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a:t>לאומנות</a:t>
            </a:r>
          </a:p>
        </p:txBody>
      </p:sp>
      <p:sp>
        <p:nvSpPr>
          <p:cNvPr id="7" name="מציין מיקום תוכן 3"/>
          <p:cNvSpPr txBox="1">
            <a:spLocks/>
          </p:cNvSpPr>
          <p:nvPr/>
        </p:nvSpPr>
        <p:spPr>
          <a:xfrm>
            <a:off x="371475" y="933450"/>
            <a:ext cx="9173535" cy="5715000"/>
          </a:xfrm>
          <a:prstGeom prst="rect">
            <a:avLst/>
          </a:prstGeom>
        </p:spPr>
        <p:txBody>
          <a:bodyPr numCol="2" spcCol="18288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he-IL" sz="813" dirty="0"/>
          </a:p>
        </p:txBody>
      </p:sp>
      <p:sp>
        <p:nvSpPr>
          <p:cNvPr id="2" name="TextBox 1"/>
          <p:cNvSpPr txBox="1"/>
          <p:nvPr/>
        </p:nvSpPr>
        <p:spPr>
          <a:xfrm>
            <a:off x="206735" y="1081377"/>
            <a:ext cx="9549516" cy="4401205"/>
          </a:xfrm>
          <a:prstGeom prst="rect">
            <a:avLst/>
          </a:prstGeom>
          <a:noFill/>
        </p:spPr>
        <p:txBody>
          <a:bodyPr wrap="square" rtlCol="1">
            <a:spAutoFit/>
          </a:bodyPr>
          <a:lstStyle/>
          <a:p>
            <a:pPr algn="just"/>
            <a:r>
              <a:rPr lang="he-IL" sz="2000" b="1" dirty="0">
                <a:solidFill>
                  <a:srgbClr val="5E4D36"/>
                </a:solidFill>
                <a:latin typeface="Levenim MT" panose="02010502060101010101" pitchFamily="2" charset="-79"/>
                <a:cs typeface="Levenim MT" panose="02010502060101010101" pitchFamily="2" charset="-79"/>
              </a:rPr>
              <a:t>לאומנות היא לאומיות חריפה ותקיפה הרואה את הלאום של הדוגל בה כנעלה על עמים אחרים. לעתים אף מצדיקה הגישה תוקפנות קיצונית כלפי מדינות שכנות מתוך שאיפות התפשטות אימפריאליות. מקובל לכנות לאומיות בשם לאומנות כאשר היא מתרחקת מעמדה ליברלית ופלורליסטית ביחס לעמים אחרים, ורואה בעם הספציפי ערך עליון מעל כל ערכים אחרים. הלאומנות יכולה לפנות לכיוונים גזעניים (כמו בגרמניה הנאצית) בהם הקשר הלאומי נקבע בצורה ביולוגית, וגזעים מסוימים מאובחנים כנחותים מטבעם. היא יכולה לפנות גם לכיוונים פשיסטיים (כמו באיטליה הפשיסטית) בהם תורת הגזע איננה עיקרית, אך יש בהם הערכת יתר של המדינה מעל ערכי חירות הפרט, קידוש המלחמה והאלימות, ושאיפות התפשטות אימפריאליסטיות. במקרים רבים מעורבת הלאומנות עם השפעות תרבותיות אחרות, כמו הלאומנות הערבית המושפעת מרעיונות של דחיית הציונות, לאומנות יהודית המשלבת לעתים קרובות קיצוניות דתית על גבול הפונדמנטליזם ולאומנות בעולם השלישי המשולבת במקרים רבים עם רעיונות סוציאליסטיים או קומוניסטיים</a:t>
            </a:r>
          </a:p>
        </p:txBody>
      </p:sp>
      <p:pic>
        <p:nvPicPr>
          <p:cNvPr id="5" name="מציין מיקום של תמונה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3394" y="5101023"/>
            <a:ext cx="2410078" cy="1680266"/>
          </a:xfrm>
          <a:prstGeom prst="rect">
            <a:avLst/>
          </a:prstGeom>
        </p:spPr>
      </p:pic>
    </p:spTree>
    <p:extLst>
      <p:ext uri="{BB962C8B-B14F-4D97-AF65-F5344CB8AC3E}">
        <p14:creationId xmlns:p14="http://schemas.microsoft.com/office/powerpoint/2010/main" val="42706019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a:t>נאציזם</a:t>
            </a:r>
          </a:p>
        </p:txBody>
      </p:sp>
      <p:sp>
        <p:nvSpPr>
          <p:cNvPr id="7" name="מציין מיקום תוכן 3"/>
          <p:cNvSpPr txBox="1">
            <a:spLocks/>
          </p:cNvSpPr>
          <p:nvPr/>
        </p:nvSpPr>
        <p:spPr>
          <a:xfrm>
            <a:off x="371475" y="933450"/>
            <a:ext cx="9173535" cy="5715000"/>
          </a:xfrm>
          <a:prstGeom prst="rect">
            <a:avLst/>
          </a:prstGeom>
        </p:spPr>
        <p:txBody>
          <a:bodyPr numCol="2" spcCol="18288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he-IL" sz="813" dirty="0"/>
          </a:p>
        </p:txBody>
      </p:sp>
      <p:sp>
        <p:nvSpPr>
          <p:cNvPr id="2" name="TextBox 1"/>
          <p:cNvSpPr txBox="1"/>
          <p:nvPr/>
        </p:nvSpPr>
        <p:spPr>
          <a:xfrm>
            <a:off x="127220" y="1165871"/>
            <a:ext cx="9589273" cy="4893647"/>
          </a:xfrm>
          <a:prstGeom prst="rect">
            <a:avLst/>
          </a:prstGeom>
          <a:noFill/>
        </p:spPr>
        <p:txBody>
          <a:bodyPr wrap="square" rtlCol="1">
            <a:spAutoFit/>
          </a:bodyPr>
          <a:lstStyle/>
          <a:p>
            <a:pPr algn="just"/>
            <a:r>
              <a:rPr lang="he-IL" sz="2400" b="1" dirty="0">
                <a:solidFill>
                  <a:srgbClr val="5E4D36"/>
                </a:solidFill>
                <a:latin typeface="Levenim MT" panose="02010502060101010101" pitchFamily="2" charset="-79"/>
                <a:cs typeface="Levenim MT" panose="02010502060101010101" pitchFamily="2" charset="-79"/>
              </a:rPr>
              <a:t>הנאציזם הוא כינוי לאידאולוגיה גזענית-לאומנית טוטליטרית שפיתחה המפלגה </a:t>
            </a:r>
            <a:r>
              <a:rPr lang="he-IL" sz="2400" b="1" dirty="0" err="1">
                <a:solidFill>
                  <a:srgbClr val="5E4D36"/>
                </a:solidFill>
                <a:latin typeface="Levenim MT" panose="02010502060101010101" pitchFamily="2" charset="-79"/>
                <a:cs typeface="Levenim MT" panose="02010502060101010101" pitchFamily="2" charset="-79"/>
              </a:rPr>
              <a:t>הנאציונל</a:t>
            </a:r>
            <a:r>
              <a:rPr lang="he-IL" sz="2400" b="1" dirty="0">
                <a:solidFill>
                  <a:srgbClr val="5E4D36"/>
                </a:solidFill>
                <a:latin typeface="Levenim MT" panose="02010502060101010101" pitchFamily="2" charset="-79"/>
                <a:cs typeface="Levenim MT" panose="02010502060101010101" pitchFamily="2" charset="-79"/>
              </a:rPr>
              <a:t>-סוציאליסטית (הנאצית) בגרמניה בשנות ה-20 וה-30 של המאה ה-20. האידאולוגיה הנאצית דגלה במשטר טוטליטרי-לאומני, כללה השקפה גזענית בדבר עליונותם של "גזעים" אנושיים מסוימים על פני אחרים, ודגלה בדיכוי והשמדה של בני אדם המשתייכים ל"גזעים נחותים" (במיוחד יהודים וצוענים), לעומת שמירת ה"טוהר" של "הגזעים העליונים", חיסול בני אדם בעלי לקות הנחשבים ל"חלשים", ודיכוי אידאולוגיות אחרות כגון קומוניזם והדוגלים בהן. בהנהגתו של אדולף היטלר, החלה המפלגה הנאצית ליישם את עקרונותיה זמן קצר לאחר עלייתה לשלטון בגרמניה הנאצית בשנת 1933, במהלך השואה ובאמצעות </a:t>
            </a:r>
            <a:r>
              <a:rPr lang="he-IL" sz="2400" b="1" dirty="0" err="1">
                <a:solidFill>
                  <a:srgbClr val="5E4D36"/>
                </a:solidFill>
                <a:latin typeface="Levenim MT" panose="02010502060101010101" pitchFamily="2" charset="-79"/>
                <a:cs typeface="Levenim MT" panose="02010502060101010101" pitchFamily="2" charset="-79"/>
              </a:rPr>
              <a:t>תוכנית</a:t>
            </a:r>
            <a:r>
              <a:rPr lang="he-IL" sz="2400" b="1" dirty="0">
                <a:solidFill>
                  <a:srgbClr val="5E4D36"/>
                </a:solidFill>
                <a:latin typeface="Levenim MT" panose="02010502060101010101" pitchFamily="2" charset="-79"/>
                <a:cs typeface="Levenim MT" panose="02010502060101010101" pitchFamily="2" charset="-79"/>
              </a:rPr>
              <a:t> "הפתרון הסופי". הנאציזם נותר האידאולוגיה השלטת בגרמניה עד כניעת השלטון הנאצי ב-1945 בתום מלחמת העולם השנייה. </a:t>
            </a:r>
            <a:r>
              <a:rPr lang="he-IL" sz="1050" dirty="0"/>
              <a:t>[ע"פ ויקיפדיה]</a:t>
            </a:r>
          </a:p>
        </p:txBody>
      </p:sp>
      <p:pic>
        <p:nvPicPr>
          <p:cNvPr id="8" name="מציין מיקום של 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02616" y="5931672"/>
            <a:ext cx="564046" cy="815009"/>
          </a:xfrm>
          <a:prstGeom prst="rect">
            <a:avLst/>
          </a:prstGeom>
        </p:spPr>
      </p:pic>
      <p:pic>
        <p:nvPicPr>
          <p:cNvPr id="9" name="מציין מיקום של תמונה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1475" y="5600596"/>
            <a:ext cx="1047854" cy="1047854"/>
          </a:xfrm>
          <a:prstGeom prst="rect">
            <a:avLst/>
          </a:prstGeom>
        </p:spPr>
      </p:pic>
    </p:spTree>
    <p:extLst>
      <p:ext uri="{BB962C8B-B14F-4D97-AF65-F5344CB8AC3E}">
        <p14:creationId xmlns:p14="http://schemas.microsoft.com/office/powerpoint/2010/main" val="4270601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כותרת 7"/>
          <p:cNvSpPr>
            <a:spLocks noGrp="1"/>
          </p:cNvSpPr>
          <p:nvPr>
            <p:ph type="title"/>
          </p:nvPr>
        </p:nvSpPr>
        <p:spPr>
          <a:xfrm>
            <a:off x="2038350" y="605097"/>
            <a:ext cx="7506660" cy="256407"/>
          </a:xfrm>
        </p:spPr>
        <p:txBody>
          <a:bodyPr/>
          <a:lstStyle/>
          <a:p>
            <a:r>
              <a:rPr lang="he-IL" dirty="0"/>
              <a:t>הציונות במרחב הרב תרבותי – אשכול מבט חדש – שיעור </a:t>
            </a:r>
            <a:r>
              <a:rPr lang="he-IL" dirty="0" smtClean="0"/>
              <a:t>12 - חלק ב' נאו-ליברליזם</a:t>
            </a:r>
            <a:endParaRPr lang="he-IL" dirty="0"/>
          </a:p>
        </p:txBody>
      </p:sp>
      <p:sp>
        <p:nvSpPr>
          <p:cNvPr id="12" name="מלבן 11"/>
          <p:cNvSpPr/>
          <p:nvPr/>
        </p:nvSpPr>
        <p:spPr>
          <a:xfrm>
            <a:off x="6682740" y="876300"/>
            <a:ext cx="2796540" cy="2526858"/>
          </a:xfrm>
          <a:prstGeom prst="rect">
            <a:avLst/>
          </a:prstGeom>
          <a:solidFill>
            <a:srgbClr val="5E4D3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lgn="just">
              <a:spcAft>
                <a:spcPts val="600"/>
              </a:spcAft>
            </a:pPr>
            <a:r>
              <a:rPr lang="he-IL" sz="950" b="1" dirty="0" smtClean="0">
                <a:solidFill>
                  <a:schemeClr val="bg1"/>
                </a:solidFill>
                <a:latin typeface="Levenim MT" panose="02010502060101010101" pitchFamily="2" charset="-79"/>
                <a:cs typeface="Levenim MT" panose="02010502060101010101" pitchFamily="2" charset="-79"/>
              </a:rPr>
              <a:t>רקע:</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הוויכוח הישן שהיה קיים בשמאל של העלייה השנייה והשלישית, לבש צורה חדשה בימינו. חלקים גדולים בשמאל דוגלים בתפיסות בהם כל גילוי של פרטיקולרי, כל דבר שאינו אוניברסלי, מיד נכנס אצלם לתוך קטגוריות של פשיזם, הרס הדמוקרטיה, גזענות וכל קללה אחרת. במילים אחרות, הם שוללים את הרעיון של הלאומיות ומבקשים להתרכז ביחיד, האינדיבידואל, במיעוטים ובמגדרים המדוכאים. </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במבט ראשון יש בתפיסה הזו משקל מוסרי רב. הביקורת שלהם על המסגרות הישנות – דת, לאום, קהילה, משפחה – יש בה הרבה מהאמת. על כך נעמוד בשיעור אחר. </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מצד שני פירוק המסגרות הטבעיות של דת, לאום וכו' מציבה את האדם בבדידותו אל מול עולם גדול  ואכזרי.</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זוהי בעצם הטענה המרכזית של שביד. ללא המסגרות הישנות – תקבלו תחרות אכזרית כלכלית טכנולוגית קרה. שוב נהיה בעולם שבו החזק [כלכלית] שולט. בכסות החשיבה המודרנית האובייקטיבית כביכול, ניפול לבור של רמיסת היחיד. </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את אותו רעיון ניסה מאיר אריאל לבטא בשירו – חית הברזל. </a:t>
            </a:r>
            <a:endParaRPr lang="he-IL" sz="800" dirty="0">
              <a:solidFill>
                <a:schemeClr val="bg1"/>
              </a:solidFill>
              <a:latin typeface="Levenim MT" panose="02010502060101010101" pitchFamily="2" charset="-79"/>
              <a:cs typeface="Levenim MT" panose="02010502060101010101" pitchFamily="2" charset="-79"/>
            </a:endParaRPr>
          </a:p>
        </p:txBody>
      </p:sp>
      <p:sp>
        <p:nvSpPr>
          <p:cNvPr id="14" name="מלבן 13"/>
          <p:cNvSpPr/>
          <p:nvPr/>
        </p:nvSpPr>
        <p:spPr>
          <a:xfrm>
            <a:off x="4513385"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a:solidFill>
                  <a:srgbClr val="5E4D36"/>
                </a:solidFill>
                <a:latin typeface="Levenim MT" panose="02010502060101010101" pitchFamily="2" charset="-79"/>
                <a:cs typeface="Levenim MT" panose="02010502060101010101" pitchFamily="2" charset="-79"/>
              </a:rPr>
              <a:t>א. </a:t>
            </a:r>
            <a:r>
              <a:rPr lang="he-IL" sz="950" b="1" dirty="0" smtClean="0">
                <a:solidFill>
                  <a:srgbClr val="5E4D36"/>
                </a:solidFill>
                <a:latin typeface="Levenim MT" panose="02010502060101010101" pitchFamily="2" charset="-79"/>
                <a:cs typeface="Levenim MT" panose="02010502060101010101" pitchFamily="2" charset="-79"/>
              </a:rPr>
              <a:t>חית הברזל</a:t>
            </a:r>
            <a:endParaRPr lang="he-IL" sz="700" dirty="0" smtClean="0">
              <a:solidFill>
                <a:srgbClr val="5E4D36"/>
              </a:solidFill>
              <a:latin typeface="Levenim MT" panose="02010502060101010101" pitchFamily="2" charset="-79"/>
              <a:cs typeface="Levenim MT" panose="02010502060101010101" pitchFamily="2" charset="-79"/>
            </a:endParaRPr>
          </a:p>
          <a:p>
            <a:pPr>
              <a:lnSpc>
                <a:spcPts val="1000"/>
              </a:lnSpc>
            </a:pPr>
            <a:r>
              <a:rPr lang="he-IL" sz="700" dirty="0">
                <a:solidFill>
                  <a:srgbClr val="5E4D36"/>
                </a:solidFill>
                <a:latin typeface="Levenim MT" panose="02010502060101010101" pitchFamily="2" charset="-79"/>
                <a:cs typeface="Levenim MT" panose="02010502060101010101" pitchFamily="2" charset="-79"/>
              </a:rPr>
              <a:t>חיית המתכת חיית הברזל </a:t>
            </a:r>
          </a:p>
          <a:p>
            <a:pPr>
              <a:lnSpc>
                <a:spcPts val="1000"/>
              </a:lnSpc>
            </a:pPr>
            <a:r>
              <a:rPr lang="he-IL" sz="700" dirty="0">
                <a:solidFill>
                  <a:srgbClr val="5E4D36"/>
                </a:solidFill>
                <a:latin typeface="Levenim MT" panose="02010502060101010101" pitchFamily="2" charset="-79"/>
                <a:cs typeface="Levenim MT" panose="02010502060101010101" pitchFamily="2" charset="-79"/>
              </a:rPr>
              <a:t>מלכות משונה שחזה דניאל </a:t>
            </a:r>
          </a:p>
          <a:p>
            <a:pPr>
              <a:lnSpc>
                <a:spcPts val="1000"/>
              </a:lnSpc>
            </a:pPr>
            <a:r>
              <a:rPr lang="he-IL" sz="700" dirty="0">
                <a:solidFill>
                  <a:srgbClr val="5E4D36"/>
                </a:solidFill>
                <a:latin typeface="Levenim MT" panose="02010502060101010101" pitchFamily="2" charset="-79"/>
                <a:cs typeface="Levenim MT" panose="02010502060101010101" pitchFamily="2" charset="-79"/>
              </a:rPr>
              <a:t>תקופת המתכת עידן הברזל </a:t>
            </a:r>
          </a:p>
          <a:p>
            <a:pPr>
              <a:lnSpc>
                <a:spcPts val="1000"/>
              </a:lnSpc>
            </a:pPr>
            <a:r>
              <a:rPr lang="he-IL" sz="700" dirty="0">
                <a:solidFill>
                  <a:srgbClr val="5E4D36"/>
                </a:solidFill>
                <a:latin typeface="Levenim MT" panose="02010502060101010101" pitchFamily="2" charset="-79"/>
                <a:cs typeface="Levenim MT" panose="02010502060101010101" pitchFamily="2" charset="-79"/>
              </a:rPr>
              <a:t>כל כך דומה שאני </a:t>
            </a:r>
            <a:r>
              <a:rPr lang="he-IL" sz="700" dirty="0" err="1">
                <a:solidFill>
                  <a:srgbClr val="5E4D36"/>
                </a:solidFill>
                <a:latin typeface="Levenim MT" panose="02010502060101010101" pitchFamily="2" charset="-79"/>
                <a:cs typeface="Levenim MT" panose="02010502060101010101" pitchFamily="2" charset="-79"/>
              </a:rPr>
              <a:t>מתבהל</a:t>
            </a:r>
            <a:r>
              <a:rPr lang="he-IL" sz="700" dirty="0">
                <a:solidFill>
                  <a:srgbClr val="5E4D36"/>
                </a:solidFill>
                <a:latin typeface="Levenim MT" panose="02010502060101010101" pitchFamily="2" charset="-79"/>
                <a:cs typeface="Levenim MT" panose="02010502060101010101" pitchFamily="2" charset="-79"/>
              </a:rPr>
              <a:t>... </a:t>
            </a: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a:p>
            <a:pPr>
              <a:lnSpc>
                <a:spcPts val="1000"/>
              </a:lnSpc>
            </a:pPr>
            <a:r>
              <a:rPr lang="he-IL" sz="700" dirty="0">
                <a:solidFill>
                  <a:srgbClr val="5E4D36"/>
                </a:solidFill>
                <a:latin typeface="Levenim MT" panose="02010502060101010101" pitchFamily="2" charset="-79"/>
                <a:cs typeface="Levenim MT" panose="02010502060101010101" pitchFamily="2" charset="-79"/>
              </a:rPr>
              <a:t>כל המגדלים המשוננים האלה הנוגסים בתכלת </a:t>
            </a:r>
          </a:p>
          <a:p>
            <a:pPr>
              <a:lnSpc>
                <a:spcPts val="1000"/>
              </a:lnSpc>
            </a:pPr>
            <a:r>
              <a:rPr lang="he-IL" sz="700" b="1" dirty="0">
                <a:solidFill>
                  <a:srgbClr val="5E4D36"/>
                </a:solidFill>
                <a:latin typeface="Levenim MT" panose="02010502060101010101" pitchFamily="2" charset="-79"/>
                <a:cs typeface="Levenim MT" panose="02010502060101010101" pitchFamily="2" charset="-79"/>
              </a:rPr>
              <a:t>כל</a:t>
            </a:r>
            <a:r>
              <a:rPr lang="he-IL" sz="700" dirty="0">
                <a:solidFill>
                  <a:srgbClr val="5E4D36"/>
                </a:solidFill>
                <a:latin typeface="Levenim MT" panose="02010502060101010101" pitchFamily="2" charset="-79"/>
                <a:cs typeface="Levenim MT" panose="02010502060101010101" pitchFamily="2" charset="-79"/>
              </a:rPr>
              <a:t> השפיצים האלה </a:t>
            </a:r>
            <a:r>
              <a:rPr lang="he-IL" sz="700" b="1" dirty="0">
                <a:solidFill>
                  <a:srgbClr val="5E4D36"/>
                </a:solidFill>
                <a:latin typeface="Levenim MT" panose="02010502060101010101" pitchFamily="2" charset="-79"/>
                <a:cs typeface="Levenim MT" panose="02010502060101010101" pitchFamily="2" charset="-79"/>
              </a:rPr>
              <a:t>בגרפים</a:t>
            </a:r>
            <a:r>
              <a:rPr lang="he-IL" sz="700" dirty="0">
                <a:solidFill>
                  <a:srgbClr val="5E4D36"/>
                </a:solidFill>
                <a:latin typeface="Levenim MT" panose="02010502060101010101" pitchFamily="2" charset="-79"/>
                <a:cs typeface="Levenim MT" panose="02010502060101010101" pitchFamily="2" charset="-79"/>
              </a:rPr>
              <a:t> </a:t>
            </a:r>
          </a:p>
          <a:p>
            <a:pPr>
              <a:lnSpc>
                <a:spcPts val="1000"/>
              </a:lnSpc>
            </a:pPr>
            <a:r>
              <a:rPr lang="he-IL" sz="700" dirty="0">
                <a:solidFill>
                  <a:srgbClr val="5E4D36"/>
                </a:solidFill>
                <a:latin typeface="Levenim MT" panose="02010502060101010101" pitchFamily="2" charset="-79"/>
                <a:cs typeface="Levenim MT" panose="02010502060101010101" pitchFamily="2" charset="-79"/>
              </a:rPr>
              <a:t>ברזל כתנין, מתכת כפרד </a:t>
            </a:r>
          </a:p>
          <a:p>
            <a:pPr>
              <a:lnSpc>
                <a:spcPts val="1000"/>
              </a:lnSpc>
            </a:pPr>
            <a:r>
              <a:rPr lang="he-IL" sz="700" dirty="0">
                <a:solidFill>
                  <a:srgbClr val="5E4D36"/>
                </a:solidFill>
                <a:latin typeface="Levenim MT" panose="02010502060101010101" pitchFamily="2" charset="-79"/>
                <a:cs typeface="Levenim MT" panose="02010502060101010101" pitchFamily="2" charset="-79"/>
              </a:rPr>
              <a:t>ברזל כציפור, מתכת ג'ירפה </a:t>
            </a:r>
          </a:p>
          <a:p>
            <a:pPr>
              <a:lnSpc>
                <a:spcPts val="1000"/>
              </a:lnSpc>
            </a:pPr>
            <a:r>
              <a:rPr lang="he-IL" sz="700" dirty="0">
                <a:solidFill>
                  <a:srgbClr val="5E4D36"/>
                </a:solidFill>
                <a:latin typeface="Levenim MT" panose="02010502060101010101" pitchFamily="2" charset="-79"/>
                <a:cs typeface="Levenim MT" panose="02010502060101010101" pitchFamily="2" charset="-79"/>
              </a:rPr>
              <a:t>ברזל מצופה מתכת ערמומית </a:t>
            </a:r>
          </a:p>
          <a:p>
            <a:pPr>
              <a:lnSpc>
                <a:spcPts val="1000"/>
              </a:lnSpc>
            </a:pPr>
            <a:r>
              <a:rPr lang="he-IL" sz="700" dirty="0">
                <a:solidFill>
                  <a:srgbClr val="5E4D36"/>
                </a:solidFill>
                <a:latin typeface="Levenim MT" panose="02010502060101010101" pitchFamily="2" charset="-79"/>
                <a:cs typeface="Levenim MT" panose="02010502060101010101" pitchFamily="2" charset="-79"/>
              </a:rPr>
              <a:t>מוזרמת </a:t>
            </a:r>
            <a:r>
              <a:rPr lang="he-IL" sz="700" b="1" dirty="0">
                <a:solidFill>
                  <a:srgbClr val="5E4D36"/>
                </a:solidFill>
                <a:latin typeface="Levenim MT" panose="02010502060101010101" pitchFamily="2" charset="-79"/>
                <a:cs typeface="Levenim MT" panose="02010502060101010101" pitchFamily="2" charset="-79"/>
              </a:rPr>
              <a:t>אלקטרוניקה, מוזרקת נתונים </a:t>
            </a:r>
          </a:p>
          <a:p>
            <a:pPr>
              <a:lnSpc>
                <a:spcPts val="1000"/>
              </a:lnSpc>
            </a:pPr>
            <a:r>
              <a:rPr lang="he-IL" sz="700" b="1" dirty="0">
                <a:solidFill>
                  <a:srgbClr val="5E4D36"/>
                </a:solidFill>
                <a:latin typeface="Levenim MT" panose="02010502060101010101" pitchFamily="2" charset="-79"/>
                <a:cs typeface="Levenim MT" panose="02010502060101010101" pitchFamily="2" charset="-79"/>
              </a:rPr>
              <a:t>פרצוף של שפחה, </a:t>
            </a:r>
            <a:r>
              <a:rPr lang="he-IL" sz="700" dirty="0">
                <a:solidFill>
                  <a:srgbClr val="5E4D36"/>
                </a:solidFill>
                <a:latin typeface="Levenim MT" panose="02010502060101010101" pitchFamily="2" charset="-79"/>
                <a:cs typeface="Levenim MT" panose="02010502060101010101" pitchFamily="2" charset="-79"/>
              </a:rPr>
              <a:t>לא עושה </a:t>
            </a:r>
            <a:r>
              <a:rPr lang="he-IL" sz="700" dirty="0" err="1">
                <a:solidFill>
                  <a:srgbClr val="5E4D36"/>
                </a:solidFill>
                <a:latin typeface="Levenim MT" panose="02010502060101010101" pitchFamily="2" charset="-79"/>
                <a:cs typeface="Levenim MT" panose="02010502060101010101" pitchFamily="2" charset="-79"/>
              </a:rPr>
              <a:t>ענינים</a:t>
            </a:r>
            <a:r>
              <a:rPr lang="he-IL" sz="700" dirty="0">
                <a:solidFill>
                  <a:srgbClr val="5E4D36"/>
                </a:solidFill>
                <a:latin typeface="Levenim MT" panose="02010502060101010101" pitchFamily="2" charset="-79"/>
                <a:cs typeface="Levenim MT" panose="02010502060101010101" pitchFamily="2" charset="-79"/>
              </a:rPr>
              <a:t> </a:t>
            </a:r>
          </a:p>
          <a:p>
            <a:pPr>
              <a:lnSpc>
                <a:spcPts val="1000"/>
              </a:lnSpc>
            </a:pPr>
            <a:r>
              <a:rPr lang="he-IL" sz="700" dirty="0">
                <a:solidFill>
                  <a:srgbClr val="5E4D36"/>
                </a:solidFill>
                <a:latin typeface="Levenim MT" panose="02010502060101010101" pitchFamily="2" charset="-79"/>
                <a:cs typeface="Levenim MT" panose="02010502060101010101" pitchFamily="2" charset="-79"/>
              </a:rPr>
              <a:t>עם הרשת הכי גדולה של סוכנים כפולים </a:t>
            </a:r>
          </a:p>
          <a:p>
            <a:pPr>
              <a:lnSpc>
                <a:spcPts val="1000"/>
              </a:lnSpc>
            </a:pPr>
            <a:r>
              <a:rPr lang="he-IL" sz="700" b="1" dirty="0">
                <a:solidFill>
                  <a:srgbClr val="5E4D36"/>
                </a:solidFill>
                <a:latin typeface="Levenim MT" panose="02010502060101010101" pitchFamily="2" charset="-79"/>
                <a:cs typeface="Levenim MT" panose="02010502060101010101" pitchFamily="2" charset="-79"/>
              </a:rPr>
              <a:t>כל המחשבים האלה </a:t>
            </a:r>
          </a:p>
          <a:p>
            <a:pPr>
              <a:lnSpc>
                <a:spcPts val="1000"/>
              </a:lnSpc>
            </a:pPr>
            <a:r>
              <a:rPr lang="he-IL" sz="700" dirty="0">
                <a:solidFill>
                  <a:srgbClr val="5E4D36"/>
                </a:solidFill>
                <a:latin typeface="Levenim MT" panose="02010502060101010101" pitchFamily="2" charset="-79"/>
                <a:cs typeface="Levenim MT" panose="02010502060101010101" pitchFamily="2" charset="-79"/>
              </a:rPr>
              <a:t>המרדימים האלה, העוקרים האלה </a:t>
            </a:r>
          </a:p>
          <a:p>
            <a:pPr>
              <a:lnSpc>
                <a:spcPts val="1000"/>
              </a:lnSpc>
            </a:pPr>
            <a:r>
              <a:rPr lang="he-IL" sz="700" dirty="0">
                <a:solidFill>
                  <a:srgbClr val="5E4D36"/>
                </a:solidFill>
                <a:latin typeface="Levenim MT" panose="02010502060101010101" pitchFamily="2" charset="-79"/>
                <a:cs typeface="Levenim MT" panose="02010502060101010101" pitchFamily="2" charset="-79"/>
              </a:rPr>
              <a:t>את אצבעותינו...מעולמנו... </a:t>
            </a: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a:p>
            <a:pPr>
              <a:lnSpc>
                <a:spcPts val="1000"/>
              </a:lnSpc>
            </a:pPr>
            <a:r>
              <a:rPr lang="he-IL" sz="700" dirty="0">
                <a:solidFill>
                  <a:srgbClr val="5E4D36"/>
                </a:solidFill>
                <a:latin typeface="Levenim MT" panose="02010502060101010101" pitchFamily="2" charset="-79"/>
                <a:cs typeface="Levenim MT" panose="02010502060101010101" pitchFamily="2" charset="-79"/>
              </a:rPr>
              <a:t>תקופת המתכת, עידן הברזל </a:t>
            </a:r>
          </a:p>
          <a:p>
            <a:pPr>
              <a:lnSpc>
                <a:spcPts val="1000"/>
              </a:lnSpc>
            </a:pPr>
            <a:r>
              <a:rPr lang="he-IL" sz="700" dirty="0">
                <a:solidFill>
                  <a:srgbClr val="5E4D36"/>
                </a:solidFill>
                <a:latin typeface="Levenim MT" panose="02010502060101010101" pitchFamily="2" charset="-79"/>
                <a:cs typeface="Levenim MT" panose="02010502060101010101" pitchFamily="2" charset="-79"/>
              </a:rPr>
              <a:t>הזו הרביעית שראה דניאל </a:t>
            </a:r>
          </a:p>
          <a:p>
            <a:pPr>
              <a:lnSpc>
                <a:spcPts val="1000"/>
              </a:lnSpc>
            </a:pPr>
            <a:r>
              <a:rPr lang="he-IL" sz="700" dirty="0">
                <a:solidFill>
                  <a:srgbClr val="5E4D36"/>
                </a:solidFill>
                <a:latin typeface="Levenim MT" panose="02010502060101010101" pitchFamily="2" charset="-79"/>
                <a:cs typeface="Levenim MT" panose="02010502060101010101" pitchFamily="2" charset="-79"/>
              </a:rPr>
              <a:t>בחזיונות לילה אז בבבל </a:t>
            </a:r>
          </a:p>
          <a:p>
            <a:pPr>
              <a:lnSpc>
                <a:spcPts val="1000"/>
              </a:lnSpc>
            </a:pPr>
            <a:r>
              <a:rPr lang="he-IL" sz="700" dirty="0">
                <a:solidFill>
                  <a:srgbClr val="5E4D36"/>
                </a:solidFill>
                <a:latin typeface="Levenim MT" panose="02010502060101010101" pitchFamily="2" charset="-79"/>
                <a:cs typeface="Levenim MT" panose="02010502060101010101" pitchFamily="2" charset="-79"/>
              </a:rPr>
              <a:t>האם זה עכשיו שוב מתגלגל...? </a:t>
            </a: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a:p>
            <a:pPr>
              <a:lnSpc>
                <a:spcPts val="1000"/>
              </a:lnSpc>
            </a:pPr>
            <a:r>
              <a:rPr lang="he-IL" sz="700" b="1" dirty="0">
                <a:solidFill>
                  <a:srgbClr val="5E4D36"/>
                </a:solidFill>
                <a:latin typeface="Levenim MT" panose="02010502060101010101" pitchFamily="2" charset="-79"/>
                <a:cs typeface="Levenim MT" panose="02010502060101010101" pitchFamily="2" charset="-79"/>
              </a:rPr>
              <a:t>גורסת, דורסת, הורסת, </a:t>
            </a:r>
            <a:r>
              <a:rPr lang="he-IL" sz="700" b="1" dirty="0" err="1">
                <a:solidFill>
                  <a:srgbClr val="5E4D36"/>
                </a:solidFill>
                <a:latin typeface="Levenim MT" panose="02010502060101010101" pitchFamily="2" charset="-79"/>
                <a:cs typeface="Levenim MT" panose="02010502060101010101" pitchFamily="2" charset="-79"/>
              </a:rPr>
              <a:t>הודקת</a:t>
            </a:r>
            <a:r>
              <a:rPr lang="he-IL" sz="700" b="1" dirty="0">
                <a:solidFill>
                  <a:srgbClr val="5E4D36"/>
                </a:solidFill>
                <a:latin typeface="Levenim MT" panose="02010502060101010101" pitchFamily="2" charset="-79"/>
                <a:cs typeface="Levenim MT" panose="02010502060101010101" pitchFamily="2" charset="-79"/>
              </a:rPr>
              <a:t>, </a:t>
            </a:r>
          </a:p>
          <a:p>
            <a:pPr>
              <a:lnSpc>
                <a:spcPts val="1000"/>
              </a:lnSpc>
            </a:pPr>
            <a:r>
              <a:rPr lang="he-IL" sz="700" b="1" dirty="0">
                <a:solidFill>
                  <a:srgbClr val="5E4D36"/>
                </a:solidFill>
                <a:latin typeface="Levenim MT" panose="02010502060101010101" pitchFamily="2" charset="-79"/>
                <a:cs typeface="Levenim MT" panose="02010502060101010101" pitchFamily="2" charset="-79"/>
              </a:rPr>
              <a:t>ומשווקת את זה כחופש דיבור </a:t>
            </a:r>
          </a:p>
          <a:p>
            <a:pPr>
              <a:lnSpc>
                <a:spcPts val="1000"/>
              </a:lnSpc>
            </a:pPr>
            <a:r>
              <a:rPr lang="he-IL" sz="700" dirty="0">
                <a:solidFill>
                  <a:srgbClr val="5E4D36"/>
                </a:solidFill>
                <a:latin typeface="Levenim MT" panose="02010502060101010101" pitchFamily="2" charset="-79"/>
                <a:cs typeface="Levenim MT" panose="02010502060101010101" pitchFamily="2" charset="-79"/>
              </a:rPr>
              <a:t>מוצצת ויורקת, משתמ</a:t>
            </a:r>
            <a:r>
              <a:rPr lang="he-IL" sz="700" b="1" dirty="0">
                <a:solidFill>
                  <a:srgbClr val="5E4D36"/>
                </a:solidFill>
                <a:latin typeface="Levenim MT" panose="02010502060101010101" pitchFamily="2" charset="-79"/>
                <a:cs typeface="Levenim MT" panose="02010502060101010101" pitchFamily="2" charset="-79"/>
              </a:rPr>
              <a:t>שת וזורקת </a:t>
            </a:r>
          </a:p>
          <a:p>
            <a:pPr>
              <a:lnSpc>
                <a:spcPts val="1000"/>
              </a:lnSpc>
            </a:pPr>
            <a:r>
              <a:rPr lang="he-IL" sz="700" dirty="0">
                <a:solidFill>
                  <a:srgbClr val="5E4D36"/>
                </a:solidFill>
                <a:latin typeface="Levenim MT" panose="02010502060101010101" pitchFamily="2" charset="-79"/>
                <a:cs typeface="Levenim MT" panose="02010502060101010101" pitchFamily="2" charset="-79"/>
              </a:rPr>
              <a:t>עצם לתחקירני </a:t>
            </a:r>
            <a:r>
              <a:rPr lang="he-IL" sz="700" b="1" dirty="0">
                <a:solidFill>
                  <a:srgbClr val="5E4D36"/>
                </a:solidFill>
                <a:latin typeface="Levenim MT" panose="02010502060101010101" pitchFamily="2" charset="-79"/>
                <a:cs typeface="Levenim MT" panose="02010502060101010101" pitchFamily="2" charset="-79"/>
              </a:rPr>
              <a:t>זכות הציבור </a:t>
            </a:r>
          </a:p>
          <a:p>
            <a:pPr>
              <a:lnSpc>
                <a:spcPts val="1000"/>
              </a:lnSpc>
            </a:pPr>
            <a:r>
              <a:rPr lang="he-IL" sz="700" dirty="0" err="1">
                <a:solidFill>
                  <a:srgbClr val="5E4D36"/>
                </a:solidFill>
                <a:latin typeface="Levenim MT" panose="02010502060101010101" pitchFamily="2" charset="-79"/>
                <a:cs typeface="Levenim MT" panose="02010502060101010101" pitchFamily="2" charset="-79"/>
              </a:rPr>
              <a:t>קרנים</a:t>
            </a:r>
            <a:r>
              <a:rPr lang="he-IL" sz="700" dirty="0">
                <a:solidFill>
                  <a:srgbClr val="5E4D36"/>
                </a:solidFill>
                <a:latin typeface="Levenim MT" panose="02010502060101010101" pitchFamily="2" charset="-79"/>
                <a:cs typeface="Levenim MT" panose="02010502060101010101" pitchFamily="2" charset="-79"/>
              </a:rPr>
              <a:t> שולטות רחוק, </a:t>
            </a:r>
            <a:r>
              <a:rPr lang="he-IL" sz="700" b="1" dirty="0">
                <a:solidFill>
                  <a:srgbClr val="5E4D36"/>
                </a:solidFill>
                <a:latin typeface="Levenim MT" panose="02010502060101010101" pitchFamily="2" charset="-79"/>
                <a:cs typeface="Levenim MT" panose="02010502060101010101" pitchFamily="2" charset="-79"/>
              </a:rPr>
              <a:t>עיניים בכל מקום, </a:t>
            </a:r>
          </a:p>
          <a:p>
            <a:pPr>
              <a:lnSpc>
                <a:spcPts val="1000"/>
              </a:lnSpc>
            </a:pPr>
            <a:r>
              <a:rPr lang="he-IL" sz="700" b="1" dirty="0">
                <a:solidFill>
                  <a:srgbClr val="5E4D36"/>
                </a:solidFill>
                <a:latin typeface="Levenim MT" panose="02010502060101010101" pitchFamily="2" charset="-79"/>
                <a:cs typeface="Levenim MT" panose="02010502060101010101" pitchFamily="2" charset="-79"/>
              </a:rPr>
              <a:t>פה לא מפסיק ללהג </a:t>
            </a:r>
          </a:p>
          <a:p>
            <a:pPr>
              <a:lnSpc>
                <a:spcPts val="1000"/>
              </a:lnSpc>
            </a:pPr>
            <a:r>
              <a:rPr lang="he-IL" sz="700" b="1" dirty="0">
                <a:solidFill>
                  <a:srgbClr val="5E4D36"/>
                </a:solidFill>
                <a:latin typeface="Levenim MT" panose="02010502060101010101" pitchFamily="2" charset="-79"/>
                <a:cs typeface="Levenim MT" panose="02010502060101010101" pitchFamily="2" charset="-79"/>
              </a:rPr>
              <a:t>אומר מה לרצות, מה לחשוב, </a:t>
            </a:r>
          </a:p>
          <a:p>
            <a:pPr>
              <a:lnSpc>
                <a:spcPts val="1000"/>
              </a:lnSpc>
            </a:pPr>
            <a:r>
              <a:rPr lang="he-IL" sz="700" b="1" dirty="0">
                <a:solidFill>
                  <a:srgbClr val="5E4D36"/>
                </a:solidFill>
                <a:latin typeface="Levenim MT" panose="02010502060101010101" pitchFamily="2" charset="-79"/>
                <a:cs typeface="Levenim MT" panose="02010502060101010101" pitchFamily="2" charset="-79"/>
              </a:rPr>
              <a:t>מה להיות, מה לעשות ואיך להתנהג </a:t>
            </a:r>
          </a:p>
          <a:p>
            <a:pPr>
              <a:lnSpc>
                <a:spcPts val="1000"/>
              </a:lnSpc>
            </a:pPr>
            <a:r>
              <a:rPr lang="he-IL" sz="700" dirty="0">
                <a:solidFill>
                  <a:srgbClr val="5E4D36"/>
                </a:solidFill>
                <a:latin typeface="Levenim MT" panose="02010502060101010101" pitchFamily="2" charset="-79"/>
                <a:cs typeface="Levenim MT" panose="02010502060101010101" pitchFamily="2" charset="-79"/>
              </a:rPr>
              <a:t>והמונים המונים </a:t>
            </a:r>
            <a:r>
              <a:rPr lang="he-IL" sz="700" b="1" dirty="0">
                <a:solidFill>
                  <a:srgbClr val="5E4D36"/>
                </a:solidFill>
                <a:latin typeface="Levenim MT" panose="02010502060101010101" pitchFamily="2" charset="-79"/>
                <a:cs typeface="Levenim MT" panose="02010502060101010101" pitchFamily="2" charset="-79"/>
              </a:rPr>
              <a:t>חצי אוטומטי </a:t>
            </a:r>
          </a:p>
          <a:p>
            <a:pPr>
              <a:lnSpc>
                <a:spcPts val="1000"/>
              </a:lnSpc>
            </a:pPr>
            <a:r>
              <a:rPr lang="he-IL" sz="700" dirty="0" err="1">
                <a:solidFill>
                  <a:srgbClr val="5E4D36"/>
                </a:solidFill>
                <a:latin typeface="Levenim MT" panose="02010502060101010101" pitchFamily="2" charset="-79"/>
                <a:cs typeface="Levenim MT" panose="02010502060101010101" pitchFamily="2" charset="-79"/>
              </a:rPr>
              <a:t>הלומי</a:t>
            </a:r>
            <a:r>
              <a:rPr lang="he-IL" sz="700" dirty="0">
                <a:solidFill>
                  <a:srgbClr val="5E4D36"/>
                </a:solidFill>
                <a:latin typeface="Levenim MT" panose="02010502060101010101" pitchFamily="2" charset="-79"/>
                <a:cs typeface="Levenim MT" panose="02010502060101010101" pitchFamily="2" charset="-79"/>
              </a:rPr>
              <a:t> פטישוני כסף סמויים </a:t>
            </a:r>
          </a:p>
          <a:p>
            <a:pPr>
              <a:lnSpc>
                <a:spcPts val="1000"/>
              </a:lnSpc>
            </a:pPr>
            <a:r>
              <a:rPr lang="he-IL" sz="700" dirty="0">
                <a:solidFill>
                  <a:srgbClr val="5E4D36"/>
                </a:solidFill>
                <a:latin typeface="Levenim MT" panose="02010502060101010101" pitchFamily="2" charset="-79"/>
                <a:cs typeface="Levenim MT" panose="02010502060101010101" pitchFamily="2" charset="-79"/>
              </a:rPr>
              <a:t>רצ</a:t>
            </a:r>
            <a:r>
              <a:rPr lang="he-IL" sz="700" b="1" dirty="0">
                <a:solidFill>
                  <a:srgbClr val="5E4D36"/>
                </a:solidFill>
                <a:latin typeface="Levenim MT" panose="02010502060101010101" pitchFamily="2" charset="-79"/>
                <a:cs typeface="Levenim MT" panose="02010502060101010101" pitchFamily="2" charset="-79"/>
              </a:rPr>
              <a:t>ים </a:t>
            </a:r>
            <a:r>
              <a:rPr lang="he-IL" sz="700" b="1" dirty="0" err="1">
                <a:solidFill>
                  <a:srgbClr val="5E4D36"/>
                </a:solidFill>
                <a:latin typeface="Levenim MT" panose="02010502060101010101" pitchFamily="2" charset="-79"/>
                <a:cs typeface="Levenim MT" panose="02010502060101010101" pitchFamily="2" charset="-79"/>
              </a:rPr>
              <a:t>רצים</a:t>
            </a:r>
            <a:r>
              <a:rPr lang="he-IL" sz="700" b="1" dirty="0">
                <a:solidFill>
                  <a:srgbClr val="5E4D36"/>
                </a:solidFill>
                <a:latin typeface="Levenim MT" panose="02010502060101010101" pitchFamily="2" charset="-79"/>
                <a:cs typeface="Levenim MT" panose="02010502060101010101" pitchFamily="2" charset="-79"/>
              </a:rPr>
              <a:t> </a:t>
            </a:r>
            <a:r>
              <a:rPr lang="he-IL" sz="700" dirty="0">
                <a:solidFill>
                  <a:srgbClr val="5E4D36"/>
                </a:solidFill>
                <a:latin typeface="Levenim MT" panose="02010502060101010101" pitchFamily="2" charset="-79"/>
                <a:cs typeface="Levenim MT" panose="02010502060101010101" pitchFamily="2" charset="-79"/>
              </a:rPr>
              <a:t>מפוקדי ריצודים מהבהבים </a:t>
            </a:r>
          </a:p>
          <a:p>
            <a:pPr>
              <a:lnSpc>
                <a:spcPts val="1000"/>
              </a:lnSpc>
            </a:pPr>
            <a:r>
              <a:rPr lang="he-IL" sz="700" dirty="0">
                <a:solidFill>
                  <a:srgbClr val="5E4D36"/>
                </a:solidFill>
                <a:latin typeface="Levenim MT" panose="02010502060101010101" pitchFamily="2" charset="-79"/>
                <a:cs typeface="Levenim MT" panose="02010502060101010101" pitchFamily="2" charset="-79"/>
              </a:rPr>
              <a:t>עטופים במגילה של תנאים</a:t>
            </a:r>
            <a:r>
              <a:rPr lang="he-IL" sz="700" b="1" dirty="0">
                <a:solidFill>
                  <a:srgbClr val="5E4D36"/>
                </a:solidFill>
                <a:latin typeface="Levenim MT" panose="02010502060101010101" pitchFamily="2" charset="-79"/>
                <a:cs typeface="Levenim MT" panose="02010502060101010101" pitchFamily="2" charset="-79"/>
              </a:rPr>
              <a:t> וזכויות </a:t>
            </a:r>
          </a:p>
          <a:p>
            <a:pPr>
              <a:lnSpc>
                <a:spcPts val="1000"/>
              </a:lnSpc>
            </a:pPr>
            <a:r>
              <a:rPr lang="he-IL" sz="700" b="1" dirty="0" err="1">
                <a:solidFill>
                  <a:srgbClr val="5E4D36"/>
                </a:solidFill>
                <a:latin typeface="Levenim MT" panose="02010502060101010101" pitchFamily="2" charset="-79"/>
                <a:cs typeface="Levenim MT" panose="02010502060101010101" pitchFamily="2" charset="-79"/>
              </a:rPr>
              <a:t>מסוממי</a:t>
            </a:r>
            <a:r>
              <a:rPr lang="he-IL" sz="700" b="1" dirty="0">
                <a:solidFill>
                  <a:srgbClr val="5E4D36"/>
                </a:solidFill>
                <a:latin typeface="Levenim MT" panose="02010502060101010101" pitchFamily="2" charset="-79"/>
                <a:cs typeface="Levenim MT" panose="02010502060101010101" pitchFamily="2" charset="-79"/>
              </a:rPr>
              <a:t> קידמה והתפתחויות </a:t>
            </a:r>
          </a:p>
          <a:p>
            <a:pPr>
              <a:lnSpc>
                <a:spcPts val="1000"/>
              </a:lnSpc>
            </a:pPr>
            <a:r>
              <a:rPr lang="he-IL" sz="700" b="1" dirty="0">
                <a:solidFill>
                  <a:srgbClr val="5E4D36"/>
                </a:solidFill>
                <a:latin typeface="Levenim MT" panose="02010502060101010101" pitchFamily="2" charset="-79"/>
                <a:cs typeface="Levenim MT" panose="02010502060101010101" pitchFamily="2" charset="-79"/>
              </a:rPr>
              <a:t>לעבוד בלי דעת ולשרת </a:t>
            </a:r>
          </a:p>
          <a:p>
            <a:pPr>
              <a:lnSpc>
                <a:spcPts val="1000"/>
              </a:lnSpc>
            </a:pPr>
            <a:r>
              <a:rPr lang="he-IL" sz="700" dirty="0">
                <a:solidFill>
                  <a:srgbClr val="5E4D36"/>
                </a:solidFill>
                <a:latin typeface="Levenim MT" panose="02010502060101010101" pitchFamily="2" charset="-79"/>
                <a:cs typeface="Levenim MT" panose="02010502060101010101" pitchFamily="2" charset="-79"/>
              </a:rPr>
              <a:t>לשמש ולשמן את </a:t>
            </a:r>
          </a:p>
          <a:p>
            <a:pPr>
              <a:lnSpc>
                <a:spcPts val="1000"/>
              </a:lnSpc>
            </a:pPr>
            <a:r>
              <a:rPr lang="he-IL" sz="700" dirty="0">
                <a:solidFill>
                  <a:srgbClr val="5E4D36"/>
                </a:solidFill>
                <a:latin typeface="Levenim MT" panose="02010502060101010101" pitchFamily="2" charset="-79"/>
                <a:cs typeface="Levenim MT" panose="02010502060101010101" pitchFamily="2" charset="-79"/>
              </a:rPr>
              <a:t>חיית המתכת חיית הברזל </a:t>
            </a:r>
          </a:p>
          <a:p>
            <a:pPr>
              <a:lnSpc>
                <a:spcPts val="1000"/>
              </a:lnSpc>
            </a:pPr>
            <a:r>
              <a:rPr lang="he-IL" sz="700" dirty="0">
                <a:solidFill>
                  <a:srgbClr val="5E4D36"/>
                </a:solidFill>
                <a:latin typeface="Levenim MT" panose="02010502060101010101" pitchFamily="2" charset="-79"/>
                <a:cs typeface="Levenim MT" panose="02010502060101010101" pitchFamily="2" charset="-79"/>
              </a:rPr>
              <a:t>לכל מקום יגיעו יונקותיה </a:t>
            </a:r>
          </a:p>
          <a:p>
            <a:pPr>
              <a:lnSpc>
                <a:spcPts val="1000"/>
              </a:lnSpc>
            </a:pPr>
            <a:r>
              <a:rPr lang="he-IL" sz="700" dirty="0">
                <a:solidFill>
                  <a:srgbClr val="5E4D36"/>
                </a:solidFill>
                <a:latin typeface="Levenim MT" panose="02010502060101010101" pitchFamily="2" charset="-79"/>
                <a:cs typeface="Levenim MT" panose="02010502060101010101" pitchFamily="2" charset="-79"/>
              </a:rPr>
              <a:t>שלטון המתכת מלכות הברזל </a:t>
            </a:r>
          </a:p>
          <a:p>
            <a:pPr>
              <a:lnSpc>
                <a:spcPts val="1000"/>
              </a:lnSpc>
            </a:pPr>
            <a:r>
              <a:rPr lang="he-IL" sz="700" b="1" dirty="0">
                <a:solidFill>
                  <a:srgbClr val="5E4D36"/>
                </a:solidFill>
                <a:latin typeface="Levenim MT" panose="02010502060101010101" pitchFamily="2" charset="-79"/>
                <a:cs typeface="Levenim MT" panose="02010502060101010101" pitchFamily="2" charset="-79"/>
              </a:rPr>
              <a:t>בני אדם, טיפות של דם וקשקשיה</a:t>
            </a:r>
          </a:p>
          <a:p>
            <a:pPr algn="l">
              <a:lnSpc>
                <a:spcPts val="1000"/>
              </a:lnSpc>
            </a:pPr>
            <a:r>
              <a:rPr lang="he-IL" sz="700" dirty="0" smtClean="0">
                <a:solidFill>
                  <a:srgbClr val="5E4D36"/>
                </a:solidFill>
                <a:latin typeface="Levenim MT" panose="02010502060101010101" pitchFamily="2" charset="-79"/>
                <a:cs typeface="Levenim MT" panose="02010502060101010101" pitchFamily="2" charset="-79"/>
              </a:rPr>
              <a:t>מתוך השיר חיית הברזל – מאיר אריאל </a:t>
            </a:r>
            <a:endParaRPr lang="he-IL" sz="700" dirty="0">
              <a:solidFill>
                <a:srgbClr val="5E4D36"/>
              </a:solidFill>
              <a:latin typeface="Levenim MT" panose="02010502060101010101" pitchFamily="2" charset="-79"/>
              <a:cs typeface="Levenim MT" panose="02010502060101010101" pitchFamily="2" charset="-79"/>
            </a:endParaRPr>
          </a:p>
        </p:txBody>
      </p:sp>
      <p:sp>
        <p:nvSpPr>
          <p:cNvPr id="18" name="מלבן 17"/>
          <p:cNvSpPr/>
          <p:nvPr/>
        </p:nvSpPr>
        <p:spPr>
          <a:xfrm>
            <a:off x="2448355" y="992253"/>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smtClean="0">
                <a:solidFill>
                  <a:srgbClr val="5E4D36"/>
                </a:solidFill>
                <a:latin typeface="Levenim MT" panose="02010502060101010101" pitchFamily="2" charset="-79"/>
                <a:cs typeface="Levenim MT" panose="02010502060101010101" pitchFamily="2" charset="-79"/>
              </a:rPr>
              <a:t>ב. נאו-ליברליזם </a:t>
            </a:r>
          </a:p>
          <a:p>
            <a:pPr algn="just">
              <a:spcAft>
                <a:spcPts val="600"/>
              </a:spcAft>
            </a:pPr>
            <a:r>
              <a:rPr lang="he-IL" sz="800" b="1" dirty="0">
                <a:solidFill>
                  <a:srgbClr val="5E4D36"/>
                </a:solidFill>
                <a:latin typeface="Levenim MT" panose="02010502060101010101" pitchFamily="2" charset="-79"/>
                <a:cs typeface="Levenim MT" panose="02010502060101010101" pitchFamily="2" charset="-79"/>
              </a:rPr>
              <a:t>אידיאולוגיה </a:t>
            </a:r>
            <a:r>
              <a:rPr lang="he-IL" sz="800" b="1" dirty="0" err="1">
                <a:solidFill>
                  <a:srgbClr val="5E4D36"/>
                </a:solidFill>
                <a:latin typeface="Levenim MT" panose="02010502060101010101" pitchFamily="2" charset="-79"/>
                <a:cs typeface="Levenim MT" panose="02010502060101010101" pitchFamily="2" charset="-79"/>
              </a:rPr>
              <a:t>הניאו־ליברלית</a:t>
            </a:r>
            <a:r>
              <a:rPr lang="he-IL" sz="800" b="1" dirty="0">
                <a:solidFill>
                  <a:srgbClr val="5E4D36"/>
                </a:solidFill>
                <a:latin typeface="Levenim MT" panose="02010502060101010101" pitchFamily="2" charset="-79"/>
                <a:cs typeface="Levenim MT" panose="02010502060101010101" pitchFamily="2" charset="-79"/>
              </a:rPr>
              <a:t> </a:t>
            </a:r>
            <a:r>
              <a:rPr lang="he-IL" sz="800" dirty="0">
                <a:solidFill>
                  <a:srgbClr val="5E4D36"/>
                </a:solidFill>
                <a:latin typeface="Levenim MT" panose="02010502060101010101" pitchFamily="2" charset="-79"/>
                <a:cs typeface="Levenim MT" panose="02010502060101010101" pitchFamily="2" charset="-79"/>
              </a:rPr>
              <a:t>שכוננה את כלכלת השוק החופשי, </a:t>
            </a:r>
            <a:r>
              <a:rPr lang="he-IL" sz="800" b="1" dirty="0">
                <a:solidFill>
                  <a:srgbClr val="5E4D36"/>
                </a:solidFill>
                <a:latin typeface="Levenim MT" panose="02010502060101010101" pitchFamily="2" charset="-79"/>
                <a:cs typeface="Levenim MT" panose="02010502060101010101" pitchFamily="2" charset="-79"/>
              </a:rPr>
              <a:t>החותרת לגלובליזציה</a:t>
            </a:r>
            <a:r>
              <a:rPr lang="he-IL" sz="800" dirty="0">
                <a:solidFill>
                  <a:srgbClr val="5E4D36"/>
                </a:solidFill>
                <a:latin typeface="Levenim MT" panose="02010502060101010101" pitchFamily="2" charset="-79"/>
                <a:cs typeface="Levenim MT" panose="02010502060101010101" pitchFamily="2" charset="-79"/>
              </a:rPr>
              <a:t>. מתוך </a:t>
            </a:r>
            <a:r>
              <a:rPr lang="he-IL" sz="800" b="1" dirty="0">
                <a:solidFill>
                  <a:srgbClr val="5E4D36"/>
                </a:solidFill>
                <a:latin typeface="Levenim MT" panose="02010502060101010101" pitchFamily="2" charset="-79"/>
                <a:cs typeface="Levenim MT" panose="02010502060101010101" pitchFamily="2" charset="-79"/>
              </a:rPr>
              <a:t>יומרת הקדמה והנאורות </a:t>
            </a:r>
            <a:r>
              <a:rPr lang="he-IL" sz="800" dirty="0">
                <a:solidFill>
                  <a:srgbClr val="5E4D36"/>
                </a:solidFill>
                <a:latin typeface="Levenim MT" panose="02010502060101010101" pitchFamily="2" charset="-79"/>
                <a:cs typeface="Levenim MT" panose="02010502060101010101" pitchFamily="2" charset="-79"/>
              </a:rPr>
              <a:t>נוטה אידיאולוגיה זו להציג את עצמה כהמשך המעודכן והמשוכלל של הליברליזם ההומניסטי מן התקופה שקדמה למלחמת העולם השנייה. אולם זוהי טענה כוזבת בעליל. </a:t>
            </a:r>
            <a:r>
              <a:rPr lang="he-IL" sz="800" b="1" dirty="0">
                <a:solidFill>
                  <a:srgbClr val="5E4D36"/>
                </a:solidFill>
                <a:latin typeface="Levenim MT" panose="02010502060101010101" pitchFamily="2" charset="-79"/>
                <a:cs typeface="Levenim MT" panose="02010502060101010101" pitchFamily="2" charset="-79"/>
              </a:rPr>
              <a:t>הליברליזם ההומניסטי המקורי היה אידיאליסטי, לאומי</a:t>
            </a:r>
            <a:r>
              <a:rPr lang="he-IL" sz="800" dirty="0">
                <a:solidFill>
                  <a:srgbClr val="5E4D36"/>
                </a:solidFill>
                <a:latin typeface="Levenim MT" panose="02010502060101010101" pitchFamily="2" charset="-79"/>
                <a:cs typeface="Levenim MT" panose="02010502060101010101" pitchFamily="2" charset="-79"/>
              </a:rPr>
              <a:t>, </a:t>
            </a:r>
            <a:r>
              <a:rPr lang="he-IL" sz="800" b="1" dirty="0">
                <a:solidFill>
                  <a:srgbClr val="5E4D36"/>
                </a:solidFill>
                <a:latin typeface="Levenim MT" panose="02010502060101010101" pitchFamily="2" charset="-79"/>
                <a:cs typeface="Levenim MT" panose="02010502060101010101" pitchFamily="2" charset="-79"/>
              </a:rPr>
              <a:t>מקדים את טובת הכלל לטובת</a:t>
            </a:r>
            <a:r>
              <a:rPr lang="he-IL" sz="800" dirty="0">
                <a:solidFill>
                  <a:srgbClr val="5E4D36"/>
                </a:solidFill>
                <a:latin typeface="Levenim MT" panose="02010502060101010101" pitchFamily="2" charset="-79"/>
                <a:cs typeface="Levenim MT" panose="02010502060101010101" pitchFamily="2" charset="-79"/>
              </a:rPr>
              <a:t> הפרט ומבוסס על אתיקה של זכויות המוגבלות </a:t>
            </a:r>
            <a:r>
              <a:rPr lang="he-IL" sz="800" dirty="0" err="1">
                <a:solidFill>
                  <a:srgbClr val="5E4D36"/>
                </a:solidFill>
                <a:latin typeface="Levenim MT" panose="02010502060101010101" pitchFamily="2" charset="-79"/>
                <a:cs typeface="Levenim MT" panose="02010502060101010101" pitchFamily="2" charset="-79"/>
              </a:rPr>
              <a:t>על־ידי</a:t>
            </a:r>
            <a:r>
              <a:rPr lang="he-IL" sz="800" dirty="0">
                <a:solidFill>
                  <a:srgbClr val="5E4D36"/>
                </a:solidFill>
                <a:latin typeface="Levenim MT" panose="02010502060101010101" pitchFamily="2" charset="-79"/>
                <a:cs typeface="Levenim MT" panose="02010502060101010101" pitchFamily="2" charset="-79"/>
              </a:rPr>
              <a:t> </a:t>
            </a:r>
            <a:r>
              <a:rPr lang="he-IL" sz="800" b="1" dirty="0">
                <a:solidFill>
                  <a:srgbClr val="5E4D36"/>
                </a:solidFill>
                <a:latin typeface="Levenim MT" panose="02010502060101010101" pitchFamily="2" charset="-79"/>
                <a:cs typeface="Levenim MT" panose="02010502060101010101" pitchFamily="2" charset="-79"/>
              </a:rPr>
              <a:t>חובות</a:t>
            </a:r>
            <a:r>
              <a:rPr lang="he-IL" sz="800" dirty="0">
                <a:solidFill>
                  <a:srgbClr val="5E4D36"/>
                </a:solidFill>
                <a:latin typeface="Levenim MT" panose="02010502060101010101" pitchFamily="2" charset="-79"/>
                <a:cs typeface="Levenim MT" panose="02010502060101010101" pitchFamily="2" charset="-79"/>
              </a:rPr>
              <a:t> וחובות המוגבלות </a:t>
            </a:r>
            <a:r>
              <a:rPr lang="he-IL" sz="800" dirty="0" err="1">
                <a:solidFill>
                  <a:srgbClr val="5E4D36"/>
                </a:solidFill>
                <a:latin typeface="Levenim MT" panose="02010502060101010101" pitchFamily="2" charset="-79"/>
                <a:cs typeface="Levenim MT" panose="02010502060101010101" pitchFamily="2" charset="-79"/>
              </a:rPr>
              <a:t>על־ידי</a:t>
            </a:r>
            <a:r>
              <a:rPr lang="he-IL" sz="800" dirty="0">
                <a:solidFill>
                  <a:srgbClr val="5E4D36"/>
                </a:solidFill>
                <a:latin typeface="Levenim MT" panose="02010502060101010101" pitchFamily="2" charset="-79"/>
                <a:cs typeface="Levenim MT" panose="02010502060101010101" pitchFamily="2" charset="-79"/>
              </a:rPr>
              <a:t> זכויות. כלומר, על </a:t>
            </a:r>
            <a:r>
              <a:rPr lang="he-IL" sz="800" b="1" dirty="0">
                <a:solidFill>
                  <a:srgbClr val="5E4D36"/>
                </a:solidFill>
                <a:latin typeface="Levenim MT" panose="02010502060101010101" pitchFamily="2" charset="-79"/>
                <a:cs typeface="Levenim MT" panose="02010502060101010101" pitchFamily="2" charset="-79"/>
              </a:rPr>
              <a:t>אתיקה של אחריות הכלל ליחידיו ואחריות היחידים לזולת ולכל</a:t>
            </a:r>
            <a:r>
              <a:rPr lang="he-IL" sz="800" dirty="0">
                <a:solidFill>
                  <a:srgbClr val="5E4D36"/>
                </a:solidFill>
                <a:latin typeface="Levenim MT" panose="02010502060101010101" pitchFamily="2" charset="-79"/>
                <a:cs typeface="Levenim MT" panose="02010502060101010101" pitchFamily="2" charset="-79"/>
              </a:rPr>
              <a:t>ל. לעומת זאת </a:t>
            </a:r>
            <a:r>
              <a:rPr lang="he-IL" sz="800" b="1" dirty="0" err="1">
                <a:solidFill>
                  <a:srgbClr val="5E4D36"/>
                </a:solidFill>
                <a:latin typeface="Levenim MT" panose="02010502060101010101" pitchFamily="2" charset="-79"/>
                <a:cs typeface="Levenim MT" panose="02010502060101010101" pitchFamily="2" charset="-79"/>
              </a:rPr>
              <a:t>הניאו־ליברליזם</a:t>
            </a:r>
            <a:r>
              <a:rPr lang="he-IL" sz="800" dirty="0">
                <a:solidFill>
                  <a:srgbClr val="5E4D36"/>
                </a:solidFill>
                <a:latin typeface="Levenim MT" panose="02010502060101010101" pitchFamily="2" charset="-79"/>
                <a:cs typeface="Levenim MT" panose="02010502060101010101" pitchFamily="2" charset="-79"/>
              </a:rPr>
              <a:t> של זמננו הוא מטריאליסטי, </a:t>
            </a:r>
            <a:r>
              <a:rPr lang="he-IL" sz="800" dirty="0" err="1">
                <a:solidFill>
                  <a:srgbClr val="5E4D36"/>
                </a:solidFill>
                <a:latin typeface="Levenim MT" panose="02010502060101010101" pitchFamily="2" charset="-79"/>
                <a:cs typeface="Levenim MT" panose="02010502060101010101" pitchFamily="2" charset="-79"/>
              </a:rPr>
              <a:t>על־לאומי</a:t>
            </a:r>
            <a:r>
              <a:rPr lang="he-IL" sz="800" dirty="0">
                <a:solidFill>
                  <a:srgbClr val="5E4D36"/>
                </a:solidFill>
                <a:latin typeface="Levenim MT" panose="02010502060101010101" pitchFamily="2" charset="-79"/>
                <a:cs typeface="Levenim MT" panose="02010502060101010101" pitchFamily="2" charset="-79"/>
              </a:rPr>
              <a:t> ומפריט, כלומר </a:t>
            </a:r>
            <a:r>
              <a:rPr lang="he-IL" sz="800" b="1" dirty="0">
                <a:solidFill>
                  <a:srgbClr val="5E4D36"/>
                </a:solidFill>
                <a:latin typeface="Levenim MT" panose="02010502060101010101" pitchFamily="2" charset="-79"/>
                <a:cs typeface="Levenim MT" panose="02010502060101010101" pitchFamily="2" charset="-79"/>
              </a:rPr>
              <a:t>בעצם אנטי לאומי</a:t>
            </a:r>
            <a:r>
              <a:rPr lang="he-IL" sz="800" dirty="0">
                <a:solidFill>
                  <a:srgbClr val="5E4D36"/>
                </a:solidFill>
                <a:latin typeface="Levenim MT" panose="02010502060101010101" pitchFamily="2" charset="-79"/>
                <a:cs typeface="Levenim MT" panose="02010502060101010101" pitchFamily="2" charset="-79"/>
              </a:rPr>
              <a:t>. הוא </a:t>
            </a:r>
            <a:r>
              <a:rPr lang="he-IL" sz="800" b="1" dirty="0">
                <a:solidFill>
                  <a:srgbClr val="5E4D36"/>
                </a:solidFill>
                <a:latin typeface="Levenim MT" panose="02010502060101010101" pitchFamily="2" charset="-79"/>
                <a:cs typeface="Levenim MT" panose="02010502060101010101" pitchFamily="2" charset="-79"/>
              </a:rPr>
              <a:t>מקדים את טובת הפרט </a:t>
            </a:r>
            <a:r>
              <a:rPr lang="he-IL" sz="800" b="1" dirty="0" err="1">
                <a:solidFill>
                  <a:srgbClr val="5E4D36"/>
                </a:solidFill>
                <a:latin typeface="Levenim MT" panose="02010502060101010101" pitchFamily="2" charset="-79"/>
                <a:cs typeface="Levenim MT" panose="02010502060101010101" pitchFamily="2" charset="-79"/>
              </a:rPr>
              <a:t>האנוכי־תחרותי</a:t>
            </a:r>
            <a:r>
              <a:rPr lang="he-IL" sz="800" b="1" dirty="0">
                <a:solidFill>
                  <a:srgbClr val="5E4D36"/>
                </a:solidFill>
                <a:latin typeface="Levenim MT" panose="02010502060101010101" pitchFamily="2" charset="-79"/>
                <a:cs typeface="Levenim MT" panose="02010502060101010101" pitchFamily="2" charset="-79"/>
              </a:rPr>
              <a:t> לטובת הכלל. </a:t>
            </a:r>
            <a:r>
              <a:rPr lang="he-IL" sz="800" dirty="0">
                <a:solidFill>
                  <a:srgbClr val="5E4D36"/>
                </a:solidFill>
                <a:latin typeface="Levenim MT" panose="02010502060101010101" pitchFamily="2" charset="-79"/>
                <a:cs typeface="Levenim MT" panose="02010502060101010101" pitchFamily="2" charset="-79"/>
              </a:rPr>
              <a:t>כלומר, רוא</a:t>
            </a:r>
            <a:r>
              <a:rPr lang="he-IL" sz="800" b="1" dirty="0">
                <a:solidFill>
                  <a:srgbClr val="5E4D36"/>
                </a:solidFill>
                <a:latin typeface="Levenim MT" panose="02010502060101010101" pitchFamily="2" charset="-79"/>
                <a:cs typeface="Levenim MT" panose="02010502060101010101" pitchFamily="2" charset="-79"/>
              </a:rPr>
              <a:t>ה את טובת הפרט במובנה האנוכי כאמת המידה היחידה למדידת טובת הכלל.</a:t>
            </a:r>
          </a:p>
          <a:p>
            <a:pPr algn="just">
              <a:spcAft>
                <a:spcPts val="600"/>
              </a:spcAft>
            </a:pPr>
            <a:r>
              <a:rPr lang="he-IL" sz="800" dirty="0">
                <a:solidFill>
                  <a:srgbClr val="5E4D36"/>
                </a:solidFill>
                <a:latin typeface="Levenim MT" panose="02010502060101010101" pitchFamily="2" charset="-79"/>
                <a:cs typeface="Levenim MT" panose="02010502060101010101" pitchFamily="2" charset="-79"/>
              </a:rPr>
              <a:t>על רקע זה, התיאוריה </a:t>
            </a:r>
            <a:r>
              <a:rPr lang="he-IL" sz="800" dirty="0" err="1">
                <a:solidFill>
                  <a:srgbClr val="5E4D36"/>
                </a:solidFill>
                <a:latin typeface="Levenim MT" panose="02010502060101010101" pitchFamily="2" charset="-79"/>
                <a:cs typeface="Levenim MT" panose="02010502060101010101" pitchFamily="2" charset="-79"/>
              </a:rPr>
              <a:t>הניאו־ליברלית</a:t>
            </a:r>
            <a:r>
              <a:rPr lang="he-IL" sz="800" dirty="0">
                <a:solidFill>
                  <a:srgbClr val="5E4D36"/>
                </a:solidFill>
                <a:latin typeface="Levenim MT" panose="02010502060101010101" pitchFamily="2" charset="-79"/>
                <a:cs typeface="Levenim MT" panose="02010502060101010101" pitchFamily="2" charset="-79"/>
              </a:rPr>
              <a:t> </a:t>
            </a:r>
            <a:r>
              <a:rPr lang="he-IL" sz="800" b="1" dirty="0">
                <a:solidFill>
                  <a:srgbClr val="5E4D36"/>
                </a:solidFill>
                <a:latin typeface="Levenim MT" panose="02010502060101010101" pitchFamily="2" charset="-79"/>
                <a:cs typeface="Levenim MT" panose="02010502060101010101" pitchFamily="2" charset="-79"/>
              </a:rPr>
              <a:t>דוגלת בזכויות</a:t>
            </a:r>
            <a:r>
              <a:rPr lang="he-IL" sz="800" dirty="0">
                <a:solidFill>
                  <a:srgbClr val="5E4D36"/>
                </a:solidFill>
                <a:latin typeface="Levenim MT" panose="02010502060101010101" pitchFamily="2" charset="-79"/>
                <a:cs typeface="Levenim MT" panose="02010502060101010101" pitchFamily="2" charset="-79"/>
              </a:rPr>
              <a:t> המוגבלות רק </a:t>
            </a:r>
            <a:r>
              <a:rPr lang="he-IL" sz="800" dirty="0" err="1">
                <a:solidFill>
                  <a:srgbClr val="5E4D36"/>
                </a:solidFill>
                <a:latin typeface="Levenim MT" panose="02010502060101010101" pitchFamily="2" charset="-79"/>
                <a:cs typeface="Levenim MT" panose="02010502060101010101" pitchFamily="2" charset="-79"/>
              </a:rPr>
              <a:t>על־ידי</a:t>
            </a:r>
            <a:r>
              <a:rPr lang="he-IL" sz="800" dirty="0">
                <a:solidFill>
                  <a:srgbClr val="5E4D36"/>
                </a:solidFill>
                <a:latin typeface="Levenim MT" panose="02010502060101010101" pitchFamily="2" charset="-79"/>
                <a:cs typeface="Levenim MT" panose="02010502060101010101" pitchFamily="2" charset="-79"/>
              </a:rPr>
              <a:t> </a:t>
            </a:r>
            <a:r>
              <a:rPr lang="he-IL" sz="800" b="1" dirty="0" err="1">
                <a:solidFill>
                  <a:srgbClr val="5E4D36"/>
                </a:solidFill>
                <a:latin typeface="Levenim MT" panose="02010502060101010101" pitchFamily="2" charset="-79"/>
                <a:cs typeface="Levenim MT" panose="02010502060101010101" pitchFamily="2" charset="-79"/>
              </a:rPr>
              <a:t>הכרחים</a:t>
            </a:r>
            <a:r>
              <a:rPr lang="he-IL" sz="800" b="1" dirty="0">
                <a:solidFill>
                  <a:srgbClr val="5E4D36"/>
                </a:solidFill>
                <a:latin typeface="Levenim MT" panose="02010502060101010101" pitchFamily="2" charset="-79"/>
                <a:cs typeface="Levenim MT" panose="02010502060101010101" pitchFamily="2" charset="-79"/>
              </a:rPr>
              <a:t> כלכליים ופוליטיים, ומבטלת למעשה את מושג החובה ואת האתיקה של האחריות ההדדית ואהבת הרע</a:t>
            </a:r>
            <a:r>
              <a:rPr lang="he-IL" sz="800" dirty="0">
                <a:solidFill>
                  <a:srgbClr val="5E4D36"/>
                </a:solidFill>
                <a:latin typeface="Levenim MT" panose="02010502060101010101" pitchFamily="2" charset="-79"/>
                <a:cs typeface="Levenim MT" panose="02010502060101010101" pitchFamily="2" charset="-79"/>
              </a:rPr>
              <a:t>. היא ממירה את האתיקה הזאת </a:t>
            </a:r>
            <a:r>
              <a:rPr lang="he-IL" sz="800" b="1" dirty="0">
                <a:solidFill>
                  <a:srgbClr val="5E4D36"/>
                </a:solidFill>
                <a:latin typeface="Levenim MT" panose="02010502060101010101" pitchFamily="2" charset="-79"/>
                <a:cs typeface="Levenim MT" panose="02010502060101010101" pitchFamily="2" charset="-79"/>
              </a:rPr>
              <a:t>בשוויון משפטני פורמלי לפני החוק</a:t>
            </a:r>
            <a:r>
              <a:rPr lang="he-IL" sz="800" dirty="0">
                <a:solidFill>
                  <a:srgbClr val="5E4D36"/>
                </a:solidFill>
                <a:latin typeface="Levenim MT" panose="02010502060101010101" pitchFamily="2" charset="-79"/>
                <a:cs typeface="Levenim MT" panose="02010502060101010101" pitchFamily="2" charset="-79"/>
              </a:rPr>
              <a:t>, הקובע את גבולות המותר והאסור </a:t>
            </a:r>
            <a:r>
              <a:rPr lang="he-IL" sz="800" b="1" dirty="0">
                <a:solidFill>
                  <a:srgbClr val="5E4D36"/>
                </a:solidFill>
                <a:latin typeface="Levenim MT" panose="02010502060101010101" pitchFamily="2" charset="-79"/>
                <a:cs typeface="Levenim MT" panose="02010502060101010101" pitchFamily="2" charset="-79"/>
              </a:rPr>
              <a:t>במערכת היחסים התחרותית.</a:t>
            </a:r>
          </a:p>
          <a:p>
            <a:pPr algn="just">
              <a:spcAft>
                <a:spcPts val="600"/>
              </a:spcAft>
            </a:pPr>
            <a:r>
              <a:rPr lang="he-IL" sz="800" dirty="0">
                <a:solidFill>
                  <a:srgbClr val="5E4D36"/>
                </a:solidFill>
                <a:latin typeface="Levenim MT" panose="02010502060101010101" pitchFamily="2" charset="-79"/>
                <a:cs typeface="Levenim MT" panose="02010502060101010101" pitchFamily="2" charset="-79"/>
              </a:rPr>
              <a:t>זוהי </a:t>
            </a:r>
            <a:r>
              <a:rPr lang="he-IL" sz="800" b="1" dirty="0">
                <a:solidFill>
                  <a:srgbClr val="5E4D36"/>
                </a:solidFill>
                <a:latin typeface="Levenim MT" panose="02010502060101010101" pitchFamily="2" charset="-79"/>
                <a:cs typeface="Levenim MT" panose="02010502060101010101" pitchFamily="2" charset="-79"/>
              </a:rPr>
              <a:t>מערכת כפייתית מובהקת</a:t>
            </a:r>
            <a:r>
              <a:rPr lang="he-IL" sz="800" dirty="0">
                <a:solidFill>
                  <a:srgbClr val="5E4D36"/>
                </a:solidFill>
                <a:latin typeface="Levenim MT" panose="02010502060101010101" pitchFamily="2" charset="-79"/>
                <a:cs typeface="Levenim MT" panose="02010502060101010101" pitchFamily="2" charset="-79"/>
              </a:rPr>
              <a:t>. היא מגדירה את </a:t>
            </a:r>
            <a:r>
              <a:rPr lang="he-IL" sz="800" b="1" dirty="0">
                <a:solidFill>
                  <a:srgbClr val="5E4D36"/>
                </a:solidFill>
                <a:latin typeface="Levenim MT" panose="02010502060101010101" pitchFamily="2" charset="-79"/>
                <a:cs typeface="Levenim MT" panose="02010502060101010101" pitchFamily="2" charset="-79"/>
              </a:rPr>
              <a:t>החירות כתחרותיות חופשית על מטרת חיים אחידה: עושר</a:t>
            </a:r>
            <a:r>
              <a:rPr lang="he-IL" sz="800" dirty="0">
                <a:solidFill>
                  <a:srgbClr val="5E4D36"/>
                </a:solidFill>
                <a:latin typeface="Levenim MT" panose="02010502060101010101" pitchFamily="2" charset="-79"/>
                <a:cs typeface="Levenim MT" panose="02010502060101010101" pitchFamily="2" charset="-79"/>
              </a:rPr>
              <a:t>, הנאות וסטטוס עוצמתי </a:t>
            </a:r>
            <a:r>
              <a:rPr lang="he-IL" sz="800" b="1" dirty="0">
                <a:solidFill>
                  <a:srgbClr val="5E4D36"/>
                </a:solidFill>
                <a:latin typeface="Levenim MT" panose="02010502060101010101" pitchFamily="2" charset="-79"/>
                <a:cs typeface="Levenim MT" panose="02010502060101010101" pitchFamily="2" charset="-79"/>
              </a:rPr>
              <a:t>וסותרת בזה בפועל כל אידיאל חיים אחר, רוחני, לאומי, דתי או תרבותי</a:t>
            </a:r>
            <a:r>
              <a:rPr lang="he-IL" sz="800" dirty="0">
                <a:solidFill>
                  <a:srgbClr val="5E4D36"/>
                </a:solidFill>
                <a:latin typeface="Levenim MT" panose="02010502060101010101" pitchFamily="2" charset="-79"/>
                <a:cs typeface="Levenim MT" panose="02010502060101010101" pitchFamily="2" charset="-79"/>
              </a:rPr>
              <a:t>. לפי האידיאולוגיה הניאו ליברלית </a:t>
            </a:r>
            <a:r>
              <a:rPr lang="he-IL" sz="800" b="1" dirty="0">
                <a:solidFill>
                  <a:srgbClr val="5E4D36"/>
                </a:solidFill>
                <a:latin typeface="Levenim MT" panose="02010502060101010101" pitchFamily="2" charset="-79"/>
                <a:cs typeface="Levenim MT" panose="02010502060101010101" pitchFamily="2" charset="-79"/>
              </a:rPr>
              <a:t>הנשענת על מדע אובייקטיבי וטכנולוגיה יעילה, מותר להגשים השקפות עולם מכל הסוגים הללו רק ברשות הפרט מפני שאלו השקפות עולם "סובייקטיביות", בעוד ברשות הכלל צריכים לשלוט רק הערכים הרציונליים האובייקטיביים כביכול הנשענים על מדע: יעילות, רווחיות, חירות במובן של תחרותיות, אושר במובן של סיפוק צרכים והנאות.</a:t>
            </a:r>
          </a:p>
          <a:p>
            <a:pPr algn="l">
              <a:lnSpc>
                <a:spcPts val="1000"/>
              </a:lnSpc>
            </a:pPr>
            <a:endParaRPr lang="he-IL" sz="600" dirty="0">
              <a:solidFill>
                <a:srgbClr val="5E4D36"/>
              </a:solidFill>
              <a:latin typeface="Levenim MT" panose="02010502060101010101" pitchFamily="2" charset="-79"/>
              <a:cs typeface="Levenim MT" panose="02010502060101010101" pitchFamily="2" charset="-79"/>
            </a:endParaRPr>
          </a:p>
          <a:p>
            <a:pPr algn="l">
              <a:lnSpc>
                <a:spcPts val="1000"/>
              </a:lnSpc>
            </a:pPr>
            <a:r>
              <a:rPr lang="he-IL" sz="600" dirty="0" smtClean="0">
                <a:solidFill>
                  <a:srgbClr val="5E4D36"/>
                </a:solidFill>
                <a:latin typeface="Levenim MT" panose="02010502060101010101" pitchFamily="2" charset="-79"/>
                <a:cs typeface="Levenim MT" panose="02010502060101010101" pitchFamily="2" charset="-79"/>
              </a:rPr>
              <a:t> </a:t>
            </a:r>
            <a:endParaRPr lang="he-IL" sz="600" dirty="0">
              <a:solidFill>
                <a:srgbClr val="5E4D36"/>
              </a:solidFill>
              <a:latin typeface="Levenim MT" panose="02010502060101010101" pitchFamily="2" charset="-79"/>
              <a:cs typeface="Levenim MT" panose="02010502060101010101" pitchFamily="2" charset="-79"/>
            </a:endParaRP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
        <p:nvSpPr>
          <p:cNvPr id="11" name="מלבן 10"/>
          <p:cNvSpPr/>
          <p:nvPr/>
        </p:nvSpPr>
        <p:spPr>
          <a:xfrm>
            <a:off x="422031"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gn="just">
              <a:spcAft>
                <a:spcPts val="600"/>
              </a:spcAft>
            </a:pPr>
            <a:endParaRPr lang="he-IL" sz="800" dirty="0">
              <a:solidFill>
                <a:srgbClr val="5E4D36"/>
              </a:solidFill>
              <a:latin typeface="Levenim MT" panose="02010502060101010101" pitchFamily="2" charset="-79"/>
              <a:cs typeface="Levenim MT" panose="02010502060101010101" pitchFamily="2" charset="-79"/>
            </a:endParaRPr>
          </a:p>
          <a:p>
            <a:pPr algn="just">
              <a:spcAft>
                <a:spcPts val="600"/>
              </a:spcAft>
            </a:pPr>
            <a:r>
              <a:rPr lang="he-IL" sz="800" dirty="0" smtClean="0">
                <a:solidFill>
                  <a:srgbClr val="5E4D36"/>
                </a:solidFill>
                <a:latin typeface="Levenim MT" panose="02010502060101010101" pitchFamily="2" charset="-79"/>
                <a:cs typeface="Levenim MT" panose="02010502060101010101" pitchFamily="2" charset="-79"/>
              </a:rPr>
              <a:t>אכן</a:t>
            </a:r>
            <a:r>
              <a:rPr lang="he-IL" sz="800" dirty="0">
                <a:solidFill>
                  <a:srgbClr val="5E4D36"/>
                </a:solidFill>
                <a:latin typeface="Levenim MT" panose="02010502060101010101" pitchFamily="2" charset="-79"/>
                <a:cs typeface="Levenim MT" panose="02010502060101010101" pitchFamily="2" charset="-79"/>
              </a:rPr>
              <a:t>, מהבניית הגישה הזאת </a:t>
            </a:r>
            <a:r>
              <a:rPr lang="he-IL" sz="800" b="1" dirty="0">
                <a:solidFill>
                  <a:srgbClr val="5E4D36"/>
                </a:solidFill>
                <a:latin typeface="Levenim MT" panose="02010502060101010101" pitchFamily="2" charset="-79"/>
                <a:cs typeface="Levenim MT" panose="02010502060101010101" pitchFamily="2" charset="-79"/>
              </a:rPr>
              <a:t>בתיאוריה של ה"חברה הרב תרבותית"</a:t>
            </a:r>
            <a:r>
              <a:rPr lang="he-IL" sz="800" dirty="0">
                <a:solidFill>
                  <a:srgbClr val="5E4D36"/>
                </a:solidFill>
                <a:latin typeface="Levenim MT" panose="02010502060101010101" pitchFamily="2" charset="-79"/>
                <a:cs typeface="Levenim MT" panose="02010502060101010101" pitchFamily="2" charset="-79"/>
              </a:rPr>
              <a:t> מעוגנת גם </a:t>
            </a:r>
            <a:r>
              <a:rPr lang="he-IL" sz="800" b="1" dirty="0">
                <a:solidFill>
                  <a:srgbClr val="5E4D36"/>
                </a:solidFill>
                <a:latin typeface="Levenim MT" panose="02010502060101010101" pitchFamily="2" charset="-79"/>
                <a:cs typeface="Levenim MT" panose="02010502060101010101" pitchFamily="2" charset="-79"/>
              </a:rPr>
              <a:t>ההכתמה של כל השקפת עולם אחרת, לאומית, דתית, מסורתית ותרבותית, המבוססת על זהות קיבוצית והשואפת להגשמה עצמית כאידיאל מוסרי מחייב, כ"גזענות": הלאומיות באשר היא לאומיות היא גזענית, הדת באשר היא דת היא גזענית וכן הלאה.</a:t>
            </a:r>
          </a:p>
          <a:p>
            <a:pPr algn="just">
              <a:spcAft>
                <a:spcPts val="600"/>
              </a:spcAft>
            </a:pPr>
            <a:r>
              <a:rPr lang="he-IL" sz="800" dirty="0">
                <a:solidFill>
                  <a:srgbClr val="5E4D36"/>
                </a:solidFill>
                <a:latin typeface="Levenim MT" panose="02010502060101010101" pitchFamily="2" charset="-79"/>
                <a:cs typeface="Levenim MT" panose="02010502060101010101" pitchFamily="2" charset="-79"/>
              </a:rPr>
              <a:t>עומק הכשלים הנובעים מכאן הוא רב מאוד. </a:t>
            </a:r>
            <a:r>
              <a:rPr lang="he-IL" sz="800" b="1" dirty="0">
                <a:solidFill>
                  <a:srgbClr val="5E4D36"/>
                </a:solidFill>
                <a:latin typeface="Levenim MT" panose="02010502060101010101" pitchFamily="2" charset="-79"/>
                <a:cs typeface="Levenim MT" panose="02010502060101010101" pitchFamily="2" charset="-79"/>
              </a:rPr>
              <a:t>האידיאולוגיה של כלכלת השוק החופשי </a:t>
            </a:r>
            <a:r>
              <a:rPr lang="he-IL" sz="800" b="1" dirty="0" err="1">
                <a:solidFill>
                  <a:srgbClr val="5E4D36"/>
                </a:solidFill>
                <a:latin typeface="Levenim MT" panose="02010502060101010101" pitchFamily="2" charset="-79"/>
                <a:cs typeface="Levenim MT" panose="02010502060101010101" pitchFamily="2" charset="-79"/>
              </a:rPr>
              <a:t>הניאו־ליברלי</a:t>
            </a:r>
            <a:r>
              <a:rPr lang="he-IL" sz="800" b="1" dirty="0">
                <a:solidFill>
                  <a:srgbClr val="5E4D36"/>
                </a:solidFill>
                <a:latin typeface="Levenim MT" panose="02010502060101010101" pitchFamily="2" charset="-79"/>
                <a:cs typeface="Levenim MT" panose="02010502060101010101" pitchFamily="2" charset="-79"/>
              </a:rPr>
              <a:t> </a:t>
            </a:r>
            <a:r>
              <a:rPr lang="he-IL" sz="800" dirty="0">
                <a:solidFill>
                  <a:srgbClr val="5E4D36"/>
                </a:solidFill>
                <a:latin typeface="Levenim MT" panose="02010502060101010101" pitchFamily="2" charset="-79"/>
                <a:cs typeface="Levenim MT" panose="02010502060101010101" pitchFamily="2" charset="-79"/>
              </a:rPr>
              <a:t>אכן מייצגת אינטרסים כלכליים אדירים, לאומיים ובייחוד בינלאומיים, אולם היא כופה את עצמה על מציאות </a:t>
            </a:r>
            <a:r>
              <a:rPr lang="he-IL" sz="800" dirty="0" err="1">
                <a:solidFill>
                  <a:srgbClr val="5E4D36"/>
                </a:solidFill>
                <a:latin typeface="Levenim MT" panose="02010502060101010101" pitchFamily="2" charset="-79"/>
                <a:cs typeface="Levenim MT" panose="02010502060101010101" pitchFamily="2" charset="-79"/>
              </a:rPr>
              <a:t>אנושית־טבעית</a:t>
            </a:r>
            <a:r>
              <a:rPr lang="he-IL" sz="800" dirty="0">
                <a:solidFill>
                  <a:srgbClr val="5E4D36"/>
                </a:solidFill>
                <a:latin typeface="Levenim MT" panose="02010502060101010101" pitchFamily="2" charset="-79"/>
                <a:cs typeface="Levenim MT" panose="02010502060101010101" pitchFamily="2" charset="-79"/>
              </a:rPr>
              <a:t> מנוגדת לה ומבחינת מדינת ישראל היא </a:t>
            </a:r>
            <a:r>
              <a:rPr lang="he-IL" sz="800" b="1" dirty="0">
                <a:solidFill>
                  <a:srgbClr val="5E4D36"/>
                </a:solidFill>
                <a:latin typeface="Levenim MT" panose="02010502060101010101" pitchFamily="2" charset="-79"/>
                <a:cs typeface="Levenim MT" panose="02010502060101010101" pitchFamily="2" charset="-79"/>
              </a:rPr>
              <a:t>סותרת את הרציונל הלאומי והתרבותי של קיומה. האדם הוא</a:t>
            </a:r>
            <a:r>
              <a:rPr lang="he-IL" sz="800" dirty="0">
                <a:solidFill>
                  <a:srgbClr val="5E4D36"/>
                </a:solidFill>
                <a:latin typeface="Levenim MT" panose="02010502060101010101" pitchFamily="2" charset="-79"/>
                <a:cs typeface="Levenim MT" panose="02010502060101010101" pitchFamily="2" charset="-79"/>
              </a:rPr>
              <a:t>, כפי שקבע אריסטו, </a:t>
            </a:r>
            <a:r>
              <a:rPr lang="he-IL" sz="800" b="1" dirty="0">
                <a:solidFill>
                  <a:srgbClr val="5E4D36"/>
                </a:solidFill>
                <a:latin typeface="Levenim MT" panose="02010502060101010101" pitchFamily="2" charset="-79"/>
                <a:cs typeface="Levenim MT" panose="02010502060101010101" pitchFamily="2" charset="-79"/>
              </a:rPr>
              <a:t>יצור חברתי מטבעו. בתור שכזה הוא לאומי ודתי מטבעו</a:t>
            </a:r>
            <a:r>
              <a:rPr lang="he-IL" sz="800" dirty="0">
                <a:solidFill>
                  <a:srgbClr val="5E4D36"/>
                </a:solidFill>
                <a:latin typeface="Levenim MT" panose="02010502060101010101" pitchFamily="2" charset="-79"/>
                <a:cs typeface="Levenim MT" panose="02010502060101010101" pitchFamily="2" charset="-79"/>
              </a:rPr>
              <a:t>, וכשמדובר </a:t>
            </a:r>
            <a:r>
              <a:rPr lang="he-IL" sz="800" b="1" dirty="0">
                <a:solidFill>
                  <a:srgbClr val="5E4D36"/>
                </a:solidFill>
                <a:latin typeface="Levenim MT" panose="02010502060101010101" pitchFamily="2" charset="-79"/>
                <a:cs typeface="Levenim MT" panose="02010502060101010101" pitchFamily="2" charset="-79"/>
              </a:rPr>
              <a:t>במדינת ישראל – היא קמה כמדינת הלאום של העם היהודי על תשתית תרבותו הלאומית הקשורה קשר הדוק לתורת משה ומכלול ערכיה,</a:t>
            </a:r>
            <a:r>
              <a:rPr lang="he-IL" sz="800" dirty="0">
                <a:solidFill>
                  <a:srgbClr val="5E4D36"/>
                </a:solidFill>
                <a:latin typeface="Levenim MT" panose="02010502060101010101" pitchFamily="2" charset="-79"/>
                <a:cs typeface="Levenim MT" panose="02010502060101010101" pitchFamily="2" charset="-79"/>
              </a:rPr>
              <a:t> ולתשתית של חברה </a:t>
            </a:r>
            <a:r>
              <a:rPr lang="he-IL" sz="800" dirty="0" err="1">
                <a:solidFill>
                  <a:srgbClr val="5E4D36"/>
                </a:solidFill>
                <a:latin typeface="Levenim MT" panose="02010502060101010101" pitchFamily="2" charset="-79"/>
                <a:cs typeface="Levenim MT" panose="02010502060101010101" pitchFamily="2" charset="-79"/>
              </a:rPr>
              <a:t>משפחתית־קהילתית</a:t>
            </a:r>
            <a:r>
              <a:rPr lang="he-IL" sz="800" dirty="0">
                <a:solidFill>
                  <a:srgbClr val="5E4D36"/>
                </a:solidFill>
                <a:latin typeface="Levenim MT" panose="02010502060101010101" pitchFamily="2" charset="-79"/>
                <a:cs typeface="Levenim MT" panose="02010502060101010101" pitchFamily="2" charset="-79"/>
              </a:rPr>
              <a:t> מסורתית. היא עדיין ברובה המכריע כזאת אף על־פי שכלכלת השוק החופשי, והאתוס האנוכי שלה, הצליחו להרוס חלק ניכר של תשתיותיה, והיא </a:t>
            </a:r>
            <a:r>
              <a:rPr lang="he-IL" sz="800" b="1" dirty="0">
                <a:solidFill>
                  <a:srgbClr val="5E4D36"/>
                </a:solidFill>
                <a:latin typeface="Levenim MT" panose="02010502060101010101" pitchFamily="2" charset="-79"/>
                <a:cs typeface="Levenim MT" panose="02010502060101010101" pitchFamily="2" charset="-79"/>
              </a:rPr>
              <a:t>יכולה להתקיים בעתיד אך ורק כמדינת לאום יהודית הן מבחינת היותה מדינת כל העם היהודי והן מבחינת זיקתה לתרבותה הייחודית</a:t>
            </a:r>
            <a:r>
              <a:rPr lang="he-IL" sz="800" dirty="0">
                <a:solidFill>
                  <a:srgbClr val="5E4D36"/>
                </a:solidFill>
                <a:latin typeface="Levenim MT" panose="02010502060101010101" pitchFamily="2" charset="-79"/>
                <a:cs typeface="Levenim MT" panose="02010502060101010101" pitchFamily="2" charset="-79"/>
              </a:rPr>
              <a:t>. זהו הרקע למלחמה הקנאית המתנהלת נגדה</a:t>
            </a:r>
            <a:r>
              <a:rPr lang="he-IL" sz="800" dirty="0" smtClean="0">
                <a:solidFill>
                  <a:srgbClr val="5E4D36"/>
                </a:solidFill>
                <a:latin typeface="Levenim MT" panose="02010502060101010101" pitchFamily="2" charset="-79"/>
                <a:cs typeface="Levenim MT" panose="02010502060101010101" pitchFamily="2" charset="-79"/>
              </a:rPr>
              <a:t>.</a:t>
            </a:r>
            <a:endParaRPr lang="he-IL" sz="800" dirty="0">
              <a:solidFill>
                <a:srgbClr val="5E4D36"/>
              </a:solidFill>
              <a:latin typeface="Levenim MT" panose="02010502060101010101" pitchFamily="2" charset="-79"/>
              <a:cs typeface="Levenim MT" panose="02010502060101010101" pitchFamily="2" charset="-79"/>
            </a:endParaRPr>
          </a:p>
          <a:p>
            <a:pPr algn="l">
              <a:lnSpc>
                <a:spcPts val="1000"/>
              </a:lnSpc>
            </a:pPr>
            <a:r>
              <a:rPr lang="he-IL" sz="600" dirty="0" smtClean="0">
                <a:solidFill>
                  <a:srgbClr val="5E4D36"/>
                </a:solidFill>
                <a:latin typeface="Levenim MT" panose="02010502060101010101" pitchFamily="2" charset="-79"/>
                <a:cs typeface="Levenim MT" panose="02010502060101010101" pitchFamily="2" charset="-79"/>
              </a:rPr>
              <a:t>מתוך </a:t>
            </a:r>
            <a:r>
              <a:rPr lang="he-IL" sz="600" dirty="0">
                <a:solidFill>
                  <a:srgbClr val="5E4D36"/>
                </a:solidFill>
                <a:latin typeface="Levenim MT" panose="02010502060101010101" pitchFamily="2" charset="-79"/>
                <a:cs typeface="Levenim MT" panose="02010502060101010101" pitchFamily="2" charset="-79"/>
              </a:rPr>
              <a:t>המאמר שנאת ישראל והאליטות | אליעזר שביד </a:t>
            </a:r>
          </a:p>
          <a:p>
            <a:pPr algn="just">
              <a:lnSpc>
                <a:spcPts val="1000"/>
              </a:lnSpc>
            </a:pPr>
            <a:endParaRPr lang="he-IL" sz="800" dirty="0" smtClean="0">
              <a:solidFill>
                <a:srgbClr val="5E4D36"/>
              </a:solidFill>
              <a:latin typeface="Levenim MT" panose="02010502060101010101" pitchFamily="2" charset="-79"/>
              <a:cs typeface="Levenim MT" panose="02010502060101010101" pitchFamily="2" charset="-79"/>
            </a:endParaRPr>
          </a:p>
          <a:p>
            <a:pPr algn="just">
              <a:lnSpc>
                <a:spcPts val="1000"/>
              </a:lnSpc>
            </a:pPr>
            <a:endParaRPr lang="he-IL" sz="700" dirty="0" smtClean="0">
              <a:solidFill>
                <a:srgbClr val="5E4D36"/>
              </a:solidFill>
              <a:latin typeface="Levenim MT" panose="02010502060101010101" pitchFamily="2" charset="-79"/>
              <a:cs typeface="Levenim MT" panose="02010502060101010101" pitchFamily="2" charset="-79"/>
            </a:endParaRPr>
          </a:p>
        </p:txBody>
      </p:sp>
      <p:sp>
        <p:nvSpPr>
          <p:cNvPr id="13" name="מלבן 12"/>
          <p:cNvSpPr/>
          <p:nvPr/>
        </p:nvSpPr>
        <p:spPr>
          <a:xfrm>
            <a:off x="6682740" y="3681452"/>
            <a:ext cx="2796540" cy="1781094"/>
          </a:xfrm>
          <a:prstGeom prst="rect">
            <a:avLst/>
          </a:prstGeom>
          <a:solidFill>
            <a:srgbClr val="C9C0B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950" b="1" dirty="0">
                <a:solidFill>
                  <a:srgbClr val="5E4D36"/>
                </a:solidFill>
                <a:latin typeface="Levenim MT" panose="02010502060101010101" pitchFamily="2" charset="-79"/>
                <a:cs typeface="Levenim MT" panose="02010502060101010101" pitchFamily="2" charset="-79"/>
              </a:rPr>
              <a:t>שאלות לעיון והעמקה: </a:t>
            </a:r>
            <a:endParaRPr lang="he-IL" sz="950" b="1" dirty="0" smtClean="0">
              <a:solidFill>
                <a:srgbClr val="5E4D36"/>
              </a:solidFill>
              <a:latin typeface="Levenim MT" panose="02010502060101010101" pitchFamily="2" charset="-79"/>
              <a:cs typeface="Levenim MT" panose="02010502060101010101" pitchFamily="2" charset="-79"/>
            </a:endParaRPr>
          </a:p>
          <a:p>
            <a:pPr lvl="0">
              <a:lnSpc>
                <a:spcPts val="1000"/>
              </a:lnSpc>
            </a:pPr>
            <a:r>
              <a:rPr lang="he-IL" sz="800" b="1" dirty="0" smtClean="0">
                <a:solidFill>
                  <a:srgbClr val="5E4D36"/>
                </a:solidFill>
                <a:latin typeface="Levenim MT" panose="02010502060101010101" pitchFamily="2" charset="-79"/>
                <a:cs typeface="Levenim MT" panose="02010502060101010101" pitchFamily="2" charset="-79"/>
              </a:rPr>
              <a:t>א</a:t>
            </a:r>
            <a:r>
              <a:rPr lang="he-IL" sz="800" b="1" dirty="0">
                <a:solidFill>
                  <a:srgbClr val="5E4D36"/>
                </a:solidFill>
                <a:latin typeface="Levenim MT" panose="02010502060101010101" pitchFamily="2" charset="-79"/>
                <a:cs typeface="Levenim MT" panose="02010502060101010101" pitchFamily="2" charset="-79"/>
              </a:rPr>
              <a:t>. חית הברזל</a:t>
            </a: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נסו להבין נגד מה מאיר אריאל שר? מהי חית המתכת? מה התפיסה שלה? בודדו את התיאורים בשיר ונסו לעמוד על תפיסת העולם נגדה יוצא מאיר.</a:t>
            </a: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מה הטענות שלו נגד תפיסת עולם זו? </a:t>
            </a:r>
            <a:endParaRPr lang="he-IL" sz="800" dirty="0">
              <a:solidFill>
                <a:srgbClr val="5E4D36"/>
              </a:solidFill>
              <a:latin typeface="Levenim MT" panose="02010502060101010101" pitchFamily="2" charset="-79"/>
              <a:cs typeface="Levenim MT" panose="02010502060101010101" pitchFamily="2" charset="-79"/>
            </a:endParaRPr>
          </a:p>
          <a:p>
            <a:pPr lvl="0">
              <a:lnSpc>
                <a:spcPts val="1000"/>
              </a:lnSpc>
            </a:pPr>
            <a:r>
              <a:rPr lang="he-IL" sz="800" b="1" dirty="0" smtClean="0">
                <a:solidFill>
                  <a:srgbClr val="5E4D36"/>
                </a:solidFill>
                <a:latin typeface="Levenim MT" panose="02010502060101010101" pitchFamily="2" charset="-79"/>
                <a:cs typeface="Levenim MT" panose="02010502060101010101" pitchFamily="2" charset="-79"/>
              </a:rPr>
              <a:t>ב</a:t>
            </a:r>
            <a:r>
              <a:rPr lang="he-IL" sz="800" b="1" dirty="0">
                <a:solidFill>
                  <a:srgbClr val="5E4D36"/>
                </a:solidFill>
                <a:latin typeface="Levenim MT" panose="02010502060101010101" pitchFamily="2" charset="-79"/>
                <a:cs typeface="Levenim MT" panose="02010502060101010101" pitchFamily="2" charset="-79"/>
              </a:rPr>
              <a:t>. </a:t>
            </a:r>
            <a:r>
              <a:rPr lang="he-IL" sz="800" b="1" dirty="0" smtClean="0">
                <a:solidFill>
                  <a:srgbClr val="5E4D36"/>
                </a:solidFill>
                <a:latin typeface="Levenim MT" panose="02010502060101010101" pitchFamily="2" charset="-79"/>
                <a:cs typeface="Levenim MT" panose="02010502060101010101" pitchFamily="2" charset="-79"/>
              </a:rPr>
              <a:t>נאו-ליברליזם</a:t>
            </a: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כיצד מגדיר שביד את הנאו-ליברליזם?</a:t>
            </a: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מהי הביקורת של שביד נגד הנאו-ליברליזם? מה לדעתו ייווצר בעולם נאו-ליברלי?</a:t>
            </a: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מהי עמדתכם – האם שביד צודק בניתוח שלו? האם זה מצדיק תפיסות קהילתיות ולאומיות?</a:t>
            </a:r>
            <a:endParaRPr lang="he-IL" sz="800" dirty="0">
              <a:solidFill>
                <a:srgbClr val="FF0000"/>
              </a:solidFill>
              <a:latin typeface="Levenim MT" panose="02010502060101010101" pitchFamily="2" charset="-79"/>
              <a:cs typeface="Levenim MT" panose="02010502060101010101" pitchFamily="2" charset="-79"/>
            </a:endParaRPr>
          </a:p>
          <a:p>
            <a:pPr lvl="0">
              <a:lnSpc>
                <a:spcPts val="1000"/>
              </a:lnSpc>
            </a:pPr>
            <a:endParaRPr lang="he-IL" sz="800" b="1" dirty="0" smtClean="0">
              <a:solidFill>
                <a:srgbClr val="5E4D36"/>
              </a:solidFill>
              <a:latin typeface="Levenim MT" panose="02010502060101010101" pitchFamily="2" charset="-79"/>
              <a:cs typeface="Levenim MT" panose="02010502060101010101" pitchFamily="2" charset="-79"/>
            </a:endParaRPr>
          </a:p>
          <a:p>
            <a:pPr lvl="0">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pic>
        <p:nvPicPr>
          <p:cNvPr id="5" name="מציין מיקום של תמונה 4"/>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2632" r="2632"/>
          <a:stretch>
            <a:fillRect/>
          </a:stretch>
        </p:blipFill>
        <p:spPr>
          <a:xfrm>
            <a:off x="4513385" y="3124862"/>
            <a:ext cx="713662" cy="1238775"/>
          </a:xfrm>
        </p:spPr>
      </p:pic>
      <p:pic>
        <p:nvPicPr>
          <p:cNvPr id="6" name="מציין מיקום של תמונה 5"/>
          <p:cNvPicPr>
            <a:picLocks noGrp="1" noChangeAspect="1"/>
          </p:cNvPicPr>
          <p:nvPr>
            <p:ph type="pic" sz="quarter" idx="13"/>
          </p:nvPr>
        </p:nvPicPr>
        <p:blipFill>
          <a:blip r:embed="rId3" cstate="print">
            <a:extLst>
              <a:ext uri="{28A0092B-C50C-407E-A947-70E740481C1C}">
                <a14:useLocalDpi xmlns:a14="http://schemas.microsoft.com/office/drawing/2010/main" val="0"/>
              </a:ext>
            </a:extLst>
          </a:blip>
          <a:srcRect l="9844" r="9844"/>
          <a:stretch>
            <a:fillRect/>
          </a:stretch>
        </p:blipFill>
        <p:spPr>
          <a:xfrm>
            <a:off x="6682740" y="5486399"/>
            <a:ext cx="1092181" cy="1021687"/>
          </a:xfrm>
        </p:spPr>
      </p:pic>
      <p:pic>
        <p:nvPicPr>
          <p:cNvPr id="21" name="מציין מיקום של תמונה 5"/>
          <p:cNvPicPr>
            <a:picLocks noGrp="1" noChangeAspect="1"/>
          </p:cNvPicPr>
          <p:nvPr>
            <p:ph type="pic" sz="quarter" idx="13"/>
          </p:nvPr>
        </p:nvPicPr>
        <p:blipFill>
          <a:blip r:embed="rId4" cstate="print">
            <a:extLst>
              <a:ext uri="{28A0092B-C50C-407E-A947-70E740481C1C}">
                <a14:useLocalDpi xmlns:a14="http://schemas.microsoft.com/office/drawing/2010/main" val="0"/>
              </a:ext>
            </a:extLst>
          </a:blip>
          <a:stretch>
            <a:fillRect/>
          </a:stretch>
        </p:blipFill>
        <p:spPr>
          <a:xfrm>
            <a:off x="4599389" y="1979874"/>
            <a:ext cx="779556" cy="514507"/>
          </a:xfrm>
        </p:spPr>
      </p:pic>
      <p:pic>
        <p:nvPicPr>
          <p:cNvPr id="22" name="מציין מיקום של תמונה 5"/>
          <p:cNvPicPr>
            <a:picLocks noGrp="1" noChangeAspect="1"/>
          </p:cNvPicPr>
          <p:nvPr>
            <p:ph type="pic" sz="quarter" idx="13"/>
          </p:nvPr>
        </p:nvPicPr>
        <p:blipFill>
          <a:blip r:embed="rId5">
            <a:extLst>
              <a:ext uri="{28A0092B-C50C-407E-A947-70E740481C1C}">
                <a14:useLocalDpi xmlns:a14="http://schemas.microsoft.com/office/drawing/2010/main" val="0"/>
              </a:ext>
            </a:extLst>
          </a:blip>
          <a:stretch>
            <a:fillRect/>
          </a:stretch>
        </p:blipFill>
        <p:spPr>
          <a:xfrm>
            <a:off x="779229" y="5688251"/>
            <a:ext cx="1092181" cy="816675"/>
          </a:xfrm>
        </p:spPr>
      </p:pic>
      <p:sp>
        <p:nvSpPr>
          <p:cNvPr id="9" name="TextBox 8"/>
          <p:cNvSpPr txBox="1"/>
          <p:nvPr/>
        </p:nvSpPr>
        <p:spPr>
          <a:xfrm>
            <a:off x="779229" y="6289482"/>
            <a:ext cx="930302" cy="215444"/>
          </a:xfrm>
          <a:prstGeom prst="rect">
            <a:avLst/>
          </a:prstGeom>
          <a:noFill/>
        </p:spPr>
        <p:txBody>
          <a:bodyPr wrap="square" rtlCol="1">
            <a:spAutoFit/>
          </a:bodyPr>
          <a:lstStyle/>
          <a:p>
            <a:r>
              <a:rPr lang="he-IL" sz="800" dirty="0" smtClean="0">
                <a:solidFill>
                  <a:schemeClr val="bg1"/>
                </a:solidFill>
              </a:rPr>
              <a:t>אליעזר שביד</a:t>
            </a:r>
            <a:endParaRPr lang="he-IL" sz="800" dirty="0">
              <a:solidFill>
                <a:schemeClr val="bg1"/>
              </a:solidFill>
            </a:endParaRPr>
          </a:p>
        </p:txBody>
      </p:sp>
    </p:spTree>
    <p:extLst>
      <p:ext uri="{BB962C8B-B14F-4D97-AF65-F5344CB8AC3E}">
        <p14:creationId xmlns:p14="http://schemas.microsoft.com/office/powerpoint/2010/main" val="640410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כותרת 7"/>
          <p:cNvSpPr>
            <a:spLocks noGrp="1"/>
          </p:cNvSpPr>
          <p:nvPr>
            <p:ph type="title"/>
          </p:nvPr>
        </p:nvSpPr>
        <p:spPr>
          <a:xfrm>
            <a:off x="2038350" y="605097"/>
            <a:ext cx="7506660" cy="256407"/>
          </a:xfrm>
        </p:spPr>
        <p:txBody>
          <a:bodyPr/>
          <a:lstStyle/>
          <a:p>
            <a:r>
              <a:rPr lang="he-IL" dirty="0"/>
              <a:t>הציונות במרחב הרב תרבותי – אשכול מבט חדש – שיעור </a:t>
            </a:r>
            <a:r>
              <a:rPr lang="he-IL" dirty="0" smtClean="0"/>
              <a:t>12 - חלק ג' הצעות פתרון</a:t>
            </a:r>
            <a:endParaRPr lang="he-IL" dirty="0"/>
          </a:p>
        </p:txBody>
      </p:sp>
      <p:sp>
        <p:nvSpPr>
          <p:cNvPr id="12" name="מלבן 11"/>
          <p:cNvSpPr/>
          <p:nvPr/>
        </p:nvSpPr>
        <p:spPr>
          <a:xfrm>
            <a:off x="6682740" y="876300"/>
            <a:ext cx="2796540" cy="2805152"/>
          </a:xfrm>
          <a:prstGeom prst="rect">
            <a:avLst/>
          </a:prstGeom>
          <a:solidFill>
            <a:srgbClr val="5E4D3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lgn="just">
              <a:spcAft>
                <a:spcPts val="600"/>
              </a:spcAft>
            </a:pPr>
            <a:r>
              <a:rPr lang="he-IL" sz="950" b="1" dirty="0" smtClean="0">
                <a:solidFill>
                  <a:schemeClr val="bg1"/>
                </a:solidFill>
                <a:latin typeface="Levenim MT" panose="02010502060101010101" pitchFamily="2" charset="-79"/>
                <a:cs typeface="Levenim MT" panose="02010502060101010101" pitchFamily="2" charset="-79"/>
              </a:rPr>
              <a:t>רקע:</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לאחר שהבנו לעומק את המתח והמחלוקת בין תפיסות ששמות דגש על הלאומיות לבין תפיסות אוניברסליות, נשאלת השאלה האם יש אמת אחת? האם רק צד אחד צודק בוויכוח הזה? האם עלינו לחזור שוב ושוב ולאותו ויכוח שהתווכחו לפני מאה שנה רק בלבוש שונה? האם לא התקדמנו במשהו?</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בחלק זה של הלימוד ננס לענות על השאלה – מה אנחנו יכולים לקחת מהוויכוח הזה? כיצד אנחנו יכולים להתקדם?</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לפנינו שתי עמדות של שני רבנים הוגי דאות מתחילת המאה ועשרים.</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הרב שמעון </a:t>
            </a:r>
            <a:r>
              <a:rPr lang="he-IL" sz="800" dirty="0" err="1" smtClean="0">
                <a:solidFill>
                  <a:schemeClr val="bg1"/>
                </a:solidFill>
                <a:latin typeface="Levenim MT" panose="02010502060101010101" pitchFamily="2" charset="-79"/>
                <a:cs typeface="Levenim MT" panose="02010502060101010101" pitchFamily="2" charset="-79"/>
              </a:rPr>
              <a:t>שקופ</a:t>
            </a:r>
            <a:r>
              <a:rPr lang="he-IL" sz="800" dirty="0" smtClean="0">
                <a:solidFill>
                  <a:schemeClr val="bg1"/>
                </a:solidFill>
                <a:latin typeface="Levenim MT" panose="02010502060101010101" pitchFamily="2" charset="-79"/>
                <a:cs typeface="Levenim MT" panose="02010502060101010101" pitchFamily="2" charset="-79"/>
              </a:rPr>
              <a:t> היה רב חרדי שתכנן לעלות לארץ אך לא הצליח לממש את תכניתו. הוא היה למדן מקורי ששיטתו הלימוד שלו בתלמוד הייתה חדשנית ונועזת. </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ההצעה שלו היא דומה לתפיסה של גורדון – מדובר במעגלי זהות שלכל אחד מהם יש מקום. החידוש שלו הוא שזה תלוי בהתפתחות האישית של היחיד. ככל שהוא מפותח יותר יכולת הרחבת מעגלי הזהות שלו גדלים.</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את הרב קוק אין צורך להציג. בקטע המפורסם שלפנינו הוא טוען טענה שהוא טוען בסוגיות רבות. לטענתו לכל אחד מהדעות והמחנות יש מקום. העניין הוא לאזן בין הדברים.  </a:t>
            </a:r>
            <a:endParaRPr lang="he-IL" sz="800" dirty="0">
              <a:solidFill>
                <a:schemeClr val="bg1"/>
              </a:solidFill>
              <a:latin typeface="Levenim MT" panose="02010502060101010101" pitchFamily="2" charset="-79"/>
              <a:cs typeface="Levenim MT" panose="02010502060101010101" pitchFamily="2" charset="-79"/>
            </a:endParaRPr>
          </a:p>
        </p:txBody>
      </p:sp>
      <p:sp>
        <p:nvSpPr>
          <p:cNvPr id="14" name="מלבן 13"/>
          <p:cNvSpPr/>
          <p:nvPr/>
        </p:nvSpPr>
        <p:spPr>
          <a:xfrm>
            <a:off x="4513385"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a:solidFill>
                  <a:srgbClr val="5E4D36"/>
                </a:solidFill>
                <a:latin typeface="Levenim MT" panose="02010502060101010101" pitchFamily="2" charset="-79"/>
                <a:cs typeface="Levenim MT" panose="02010502060101010101" pitchFamily="2" charset="-79"/>
              </a:rPr>
              <a:t>א</a:t>
            </a:r>
            <a:r>
              <a:rPr lang="he-IL" sz="950" b="1" dirty="0" smtClean="0">
                <a:solidFill>
                  <a:srgbClr val="5E4D36"/>
                </a:solidFill>
                <a:latin typeface="Levenim MT" panose="02010502060101010101" pitchFamily="2" charset="-79"/>
                <a:cs typeface="Levenim MT" panose="02010502060101010101" pitchFamily="2" charset="-79"/>
              </a:rPr>
              <a:t>.</a:t>
            </a:r>
            <a:r>
              <a:rPr lang="he-IL" sz="1050" b="1" dirty="0">
                <a:solidFill>
                  <a:srgbClr val="5E4D36"/>
                </a:solidFill>
                <a:latin typeface="Levenim MT" panose="02010502060101010101" pitchFamily="2" charset="-79"/>
                <a:cs typeface="Levenim MT" panose="02010502060101010101" pitchFamily="2" charset="-79"/>
              </a:rPr>
              <a:t> </a:t>
            </a:r>
            <a:r>
              <a:rPr lang="he-IL" sz="1050" b="1" dirty="0" smtClean="0">
                <a:solidFill>
                  <a:srgbClr val="5E4D36"/>
                </a:solidFill>
                <a:latin typeface="Levenim MT" panose="02010502060101010101" pitchFamily="2" charset="-79"/>
                <a:cs typeface="Levenim MT" panose="02010502060101010101" pitchFamily="2" charset="-79"/>
              </a:rPr>
              <a:t>התפתחות</a:t>
            </a:r>
            <a:endParaRPr lang="he-IL" sz="1000" b="1" dirty="0">
              <a:solidFill>
                <a:srgbClr val="5E4D36"/>
              </a:solidFill>
              <a:latin typeface="Levenim MT" panose="02010502060101010101" pitchFamily="2" charset="-79"/>
              <a:cs typeface="Levenim MT" panose="02010502060101010101" pitchFamily="2" charset="-79"/>
            </a:endParaRPr>
          </a:p>
          <a:p>
            <a:pPr algn="just">
              <a:lnSpc>
                <a:spcPct val="150000"/>
              </a:lnSpc>
            </a:pPr>
            <a:r>
              <a:rPr lang="he-IL" sz="900" dirty="0">
                <a:solidFill>
                  <a:srgbClr val="5E4D36"/>
                </a:solidFill>
                <a:latin typeface="Levenim MT" panose="02010502060101010101" pitchFamily="2" charset="-79"/>
                <a:cs typeface="Levenim MT" panose="02010502060101010101" pitchFamily="2" charset="-79"/>
              </a:rPr>
              <a:t>עלינו להשתדל שיתברר ויתאמת אצל האדם איכותו של ה"אני" שלו, כי בזה תימדד מעלת כל האדם לפי מדרגתו. </a:t>
            </a:r>
          </a:p>
          <a:p>
            <a:pPr algn="just">
              <a:lnSpc>
                <a:spcPct val="150000"/>
              </a:lnSpc>
            </a:pPr>
            <a:r>
              <a:rPr lang="he-IL" sz="900" dirty="0">
                <a:solidFill>
                  <a:srgbClr val="5E4D36"/>
                </a:solidFill>
                <a:latin typeface="Levenim MT" panose="02010502060101010101" pitchFamily="2" charset="-79"/>
                <a:cs typeface="Levenim MT" panose="02010502060101010101" pitchFamily="2" charset="-79"/>
              </a:rPr>
              <a:t>האיש הגס והשפל כל ה"אני"  שלו מצומצם רק בחומרו וגופו. </a:t>
            </a:r>
          </a:p>
          <a:p>
            <a:pPr algn="just">
              <a:lnSpc>
                <a:spcPct val="150000"/>
              </a:lnSpc>
            </a:pPr>
            <a:r>
              <a:rPr lang="he-IL" sz="900" dirty="0">
                <a:solidFill>
                  <a:srgbClr val="5E4D36"/>
                </a:solidFill>
                <a:latin typeface="Levenim MT" panose="02010502060101010101" pitchFamily="2" charset="-79"/>
                <a:cs typeface="Levenim MT" panose="02010502060101010101" pitchFamily="2" charset="-79"/>
              </a:rPr>
              <a:t>למעלה מזה מי שמרגיש </a:t>
            </a:r>
            <a:r>
              <a:rPr lang="he-IL" sz="900" dirty="0" err="1">
                <a:solidFill>
                  <a:srgbClr val="5E4D36"/>
                </a:solidFill>
                <a:latin typeface="Levenim MT" panose="02010502060101010101" pitchFamily="2" charset="-79"/>
                <a:cs typeface="Levenim MT" panose="02010502060101010101" pitchFamily="2" charset="-79"/>
              </a:rPr>
              <a:t>שה"אני</a:t>
            </a:r>
            <a:r>
              <a:rPr lang="he-IL" sz="900" dirty="0">
                <a:solidFill>
                  <a:srgbClr val="5E4D36"/>
                </a:solidFill>
                <a:latin typeface="Levenim MT" panose="02010502060101010101" pitchFamily="2" charset="-79"/>
                <a:cs typeface="Levenim MT" panose="02010502060101010101" pitchFamily="2" charset="-79"/>
              </a:rPr>
              <a:t>" שלו הוא מורכב מגוף ונפש. </a:t>
            </a:r>
          </a:p>
          <a:p>
            <a:pPr algn="just">
              <a:lnSpc>
                <a:spcPct val="150000"/>
              </a:lnSpc>
            </a:pPr>
            <a:r>
              <a:rPr lang="he-IL" sz="900" dirty="0">
                <a:solidFill>
                  <a:srgbClr val="5E4D36"/>
                </a:solidFill>
                <a:latin typeface="Levenim MT" panose="02010502060101010101" pitchFamily="2" charset="-79"/>
                <a:cs typeface="Levenim MT" panose="02010502060101010101" pitchFamily="2" charset="-79"/>
              </a:rPr>
              <a:t>ולמעלה מזה מי שמכניס </a:t>
            </a:r>
            <a:r>
              <a:rPr lang="he-IL" sz="900" dirty="0" err="1">
                <a:solidFill>
                  <a:srgbClr val="5E4D36"/>
                </a:solidFill>
                <a:latin typeface="Levenim MT" panose="02010502060101010101" pitchFamily="2" charset="-79"/>
                <a:cs typeface="Levenim MT" panose="02010502060101010101" pitchFamily="2" charset="-79"/>
              </a:rPr>
              <a:t>לה"אני</a:t>
            </a:r>
            <a:r>
              <a:rPr lang="he-IL" sz="900" dirty="0">
                <a:solidFill>
                  <a:srgbClr val="5E4D36"/>
                </a:solidFill>
                <a:latin typeface="Levenim MT" panose="02010502060101010101" pitchFamily="2" charset="-79"/>
                <a:cs typeface="Levenim MT" panose="02010502060101010101" pitchFamily="2" charset="-79"/>
              </a:rPr>
              <a:t>" שלו את בני ביתו ומשפחתו. </a:t>
            </a:r>
          </a:p>
          <a:p>
            <a:pPr algn="just">
              <a:lnSpc>
                <a:spcPct val="150000"/>
              </a:lnSpc>
            </a:pPr>
            <a:r>
              <a:rPr lang="he-IL" sz="900" dirty="0">
                <a:solidFill>
                  <a:srgbClr val="5E4D36"/>
                </a:solidFill>
                <a:latin typeface="Levenim MT" panose="02010502060101010101" pitchFamily="2" charset="-79"/>
                <a:cs typeface="Levenim MT" panose="02010502060101010101" pitchFamily="2" charset="-79"/>
              </a:rPr>
              <a:t>והאיש ההולך על פי דרכי תורה, ה"אני" שלו כולל את כל עם ישראל, שבאמת כל איש ישראל הוא רק כאיבר מגוף האומה הישראלית </a:t>
            </a:r>
          </a:p>
          <a:p>
            <a:pPr algn="just">
              <a:lnSpc>
                <a:spcPct val="150000"/>
              </a:lnSpc>
            </a:pPr>
            <a:r>
              <a:rPr lang="he-IL" sz="900" dirty="0">
                <a:solidFill>
                  <a:srgbClr val="5E4D36"/>
                </a:solidFill>
                <a:latin typeface="Levenim MT" panose="02010502060101010101" pitchFamily="2" charset="-79"/>
                <a:cs typeface="Levenim MT" panose="02010502060101010101" pitchFamily="2" charset="-79"/>
              </a:rPr>
              <a:t>והאיש השלם ראוי להשריש בנפשו ולהרגיש כל העולמות כולם הם ה"אני" שלו. והוא בעצמו רק איבר קטן בתוך הבריאה כולה. </a:t>
            </a:r>
          </a:p>
          <a:p>
            <a:pPr algn="just">
              <a:lnSpc>
                <a:spcPct val="150000"/>
              </a:lnSpc>
            </a:pPr>
            <a:r>
              <a:rPr lang="he-IL" sz="900" dirty="0">
                <a:solidFill>
                  <a:srgbClr val="5E4D36"/>
                </a:solidFill>
                <a:latin typeface="Levenim MT" panose="02010502060101010101" pitchFamily="2" charset="-79"/>
                <a:cs typeface="Levenim MT" panose="02010502060101010101" pitchFamily="2" charset="-79"/>
              </a:rPr>
              <a:t>ואז גם רגש אהבת עצמו עוזר לו לאהוב את כל עם ישראל ואת כל הבריאה כולה</a:t>
            </a:r>
            <a:r>
              <a:rPr lang="he-IL" sz="900" dirty="0" smtClean="0">
                <a:solidFill>
                  <a:srgbClr val="5E4D36"/>
                </a:solidFill>
                <a:latin typeface="Levenim MT" panose="02010502060101010101" pitchFamily="2" charset="-79"/>
                <a:cs typeface="Levenim MT" panose="02010502060101010101" pitchFamily="2" charset="-79"/>
              </a:rPr>
              <a:t>.</a:t>
            </a:r>
          </a:p>
          <a:p>
            <a:pPr lvl="0" algn="l">
              <a:lnSpc>
                <a:spcPts val="1000"/>
              </a:lnSpc>
            </a:pPr>
            <a:r>
              <a:rPr lang="he-IL" sz="600" dirty="0">
                <a:solidFill>
                  <a:srgbClr val="5E4D36"/>
                </a:solidFill>
                <a:latin typeface="Levenim MT" panose="02010502060101010101" pitchFamily="2" charset="-79"/>
                <a:cs typeface="Levenim MT" panose="02010502060101010101" pitchFamily="2" charset="-79"/>
              </a:rPr>
              <a:t>הרב שמעון </a:t>
            </a:r>
            <a:r>
              <a:rPr lang="he-IL" sz="600" dirty="0" err="1">
                <a:solidFill>
                  <a:srgbClr val="5E4D36"/>
                </a:solidFill>
                <a:latin typeface="Levenim MT" panose="02010502060101010101" pitchFamily="2" charset="-79"/>
                <a:cs typeface="Levenim MT" panose="02010502060101010101" pitchFamily="2" charset="-79"/>
              </a:rPr>
              <a:t>שקאפ</a:t>
            </a:r>
            <a:r>
              <a:rPr lang="he-IL" sz="600" dirty="0">
                <a:solidFill>
                  <a:srgbClr val="5E4D36"/>
                </a:solidFill>
                <a:latin typeface="Levenim MT" panose="02010502060101010101" pitchFamily="2" charset="-79"/>
                <a:cs typeface="Levenim MT" panose="02010502060101010101" pitchFamily="2" charset="-79"/>
              </a:rPr>
              <a:t>, הקדמה ל"שערי יושר"</a:t>
            </a:r>
          </a:p>
          <a:p>
            <a:pPr algn="just">
              <a:lnSpc>
                <a:spcPct val="150000"/>
              </a:lnSpc>
            </a:pPr>
            <a:endParaRPr lang="he-IL" sz="1000" dirty="0">
              <a:solidFill>
                <a:srgbClr val="5E4D36"/>
              </a:solidFill>
              <a:latin typeface="Levenim MT" panose="02010502060101010101" pitchFamily="2" charset="-79"/>
              <a:cs typeface="Levenim MT" panose="02010502060101010101" pitchFamily="2" charset="-79"/>
            </a:endParaRPr>
          </a:p>
        </p:txBody>
      </p:sp>
      <p:sp>
        <p:nvSpPr>
          <p:cNvPr id="18" name="מלבן 17"/>
          <p:cNvSpPr/>
          <p:nvPr/>
        </p:nvSpPr>
        <p:spPr>
          <a:xfrm>
            <a:off x="2448355" y="1000207"/>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1050" b="1" dirty="0">
                <a:solidFill>
                  <a:srgbClr val="5E4D36"/>
                </a:solidFill>
                <a:latin typeface="Levenim MT" panose="02010502060101010101" pitchFamily="2" charset="-79"/>
                <a:cs typeface="Levenim MT" panose="02010502060101010101" pitchFamily="2" charset="-79"/>
              </a:rPr>
              <a:t>ב. </a:t>
            </a:r>
            <a:r>
              <a:rPr lang="he-IL" sz="1050" b="1" dirty="0" smtClean="0">
                <a:solidFill>
                  <a:srgbClr val="5E4D36"/>
                </a:solidFill>
                <a:latin typeface="Levenim MT" panose="02010502060101010101" pitchFamily="2" charset="-79"/>
                <a:cs typeface="Levenim MT" panose="02010502060101010101" pitchFamily="2" charset="-79"/>
              </a:rPr>
              <a:t>אחדות</a:t>
            </a:r>
            <a:endParaRPr lang="he-IL" sz="1050" b="1" dirty="0">
              <a:solidFill>
                <a:srgbClr val="5E4D36"/>
              </a:solidFill>
              <a:latin typeface="Levenim MT" panose="02010502060101010101" pitchFamily="2" charset="-79"/>
              <a:cs typeface="Levenim MT" panose="02010502060101010101" pitchFamily="2" charset="-79"/>
            </a:endParaRPr>
          </a:p>
          <a:p>
            <a:pPr algn="just">
              <a:spcAft>
                <a:spcPts val="600"/>
              </a:spcAft>
            </a:pPr>
            <a:r>
              <a:rPr lang="he-IL" sz="800" dirty="0">
                <a:solidFill>
                  <a:srgbClr val="5E4D36"/>
                </a:solidFill>
                <a:latin typeface="Levenim MT" panose="02010502060101010101" pitchFamily="2" charset="-79"/>
                <a:cs typeface="Levenim MT" panose="02010502060101010101" pitchFamily="2" charset="-79"/>
              </a:rPr>
              <a:t>שלשה כחות מתאבקים כעת </a:t>
            </a:r>
            <a:r>
              <a:rPr lang="he-IL" sz="800" dirty="0" err="1">
                <a:solidFill>
                  <a:srgbClr val="5E4D36"/>
                </a:solidFill>
                <a:latin typeface="Levenim MT" panose="02010502060101010101" pitchFamily="2" charset="-79"/>
                <a:cs typeface="Levenim MT" panose="02010502060101010101" pitchFamily="2" charset="-79"/>
              </a:rPr>
              <a:t>במחנינו</a:t>
            </a:r>
            <a:r>
              <a:rPr lang="he-IL" sz="800" dirty="0">
                <a:solidFill>
                  <a:srgbClr val="5E4D36"/>
                </a:solidFill>
                <a:latin typeface="Levenim MT" panose="02010502060101010101" pitchFamily="2" charset="-79"/>
                <a:cs typeface="Levenim MT" panose="02010502060101010101" pitchFamily="2" charset="-79"/>
              </a:rPr>
              <a:t> - </a:t>
            </a:r>
            <a:r>
              <a:rPr lang="he-IL" sz="800" b="1" dirty="0">
                <a:solidFill>
                  <a:srgbClr val="5E4D36"/>
                </a:solidFill>
                <a:latin typeface="Levenim MT" panose="02010502060101010101" pitchFamily="2" charset="-79"/>
                <a:cs typeface="Levenim MT" panose="02010502060101010101" pitchFamily="2" charset="-79"/>
              </a:rPr>
              <a:t>הקודש, האומה, האנושיות</a:t>
            </a:r>
            <a:r>
              <a:rPr lang="he-IL" sz="800" dirty="0">
                <a:solidFill>
                  <a:srgbClr val="5E4D36"/>
                </a:solidFill>
                <a:latin typeface="Levenim MT" panose="02010502060101010101" pitchFamily="2" charset="-79"/>
                <a:cs typeface="Levenim MT" panose="02010502060101010101" pitchFamily="2" charset="-79"/>
              </a:rPr>
              <a:t>, - אלה הם שלשת התביעות </a:t>
            </a:r>
            <a:r>
              <a:rPr lang="he-IL" sz="800" dirty="0" err="1">
                <a:solidFill>
                  <a:srgbClr val="5E4D36"/>
                </a:solidFill>
                <a:latin typeface="Levenim MT" panose="02010502060101010101" pitchFamily="2" charset="-79"/>
                <a:cs typeface="Levenim MT" panose="02010502060101010101" pitchFamily="2" charset="-79"/>
              </a:rPr>
              <a:t>העקריות</a:t>
            </a:r>
            <a:r>
              <a:rPr lang="he-IL" sz="800" dirty="0">
                <a:solidFill>
                  <a:srgbClr val="5E4D36"/>
                </a:solidFill>
                <a:latin typeface="Levenim MT" panose="02010502060101010101" pitchFamily="2" charset="-79"/>
                <a:cs typeface="Levenim MT" panose="02010502060101010101" pitchFamily="2" charset="-79"/>
              </a:rPr>
              <a:t>, שהחיים כולם, שלנו ושל כל אדם, באיזו צורה שהיא, מורכבים מהם. הם מוכרחים </a:t>
            </a:r>
            <a:r>
              <a:rPr lang="he-IL" sz="800" dirty="0" smtClean="0">
                <a:solidFill>
                  <a:srgbClr val="5E4D36"/>
                </a:solidFill>
                <a:latin typeface="Levenim MT" panose="02010502060101010101" pitchFamily="2" charset="-79"/>
                <a:cs typeface="Levenim MT" panose="02010502060101010101" pitchFamily="2" charset="-79"/>
              </a:rPr>
              <a:t>להתאחד </a:t>
            </a:r>
            <a:r>
              <a:rPr lang="he-IL" sz="800" dirty="0">
                <a:solidFill>
                  <a:srgbClr val="5E4D36"/>
                </a:solidFill>
                <a:latin typeface="Levenim MT" panose="02010502060101010101" pitchFamily="2" charset="-79"/>
                <a:cs typeface="Levenim MT" panose="02010502060101010101" pitchFamily="2" charset="-79"/>
              </a:rPr>
              <a:t>אצלנו, לסייע כ"א את חברו ולשכללו. ולא נוכל למצוא שום צורה קבועה של חיים אנושיים, שלא תהיה מורכבת משלשתם.</a:t>
            </a:r>
          </a:p>
          <a:p>
            <a:pPr algn="just">
              <a:spcAft>
                <a:spcPts val="600"/>
              </a:spcAft>
            </a:pPr>
            <a:r>
              <a:rPr lang="he-IL" sz="800" u="sng" dirty="0">
                <a:solidFill>
                  <a:srgbClr val="5E4D36"/>
                </a:solidFill>
                <a:latin typeface="Levenim MT" panose="02010502060101010101" pitchFamily="2" charset="-79"/>
                <a:cs typeface="Levenim MT" panose="02010502060101010101" pitchFamily="2" charset="-79"/>
              </a:rPr>
              <a:t>האחת</a:t>
            </a:r>
            <a:r>
              <a:rPr lang="he-IL" sz="800" dirty="0">
                <a:solidFill>
                  <a:srgbClr val="5E4D36"/>
                </a:solidFill>
                <a:latin typeface="Levenim MT" panose="02010502060101010101" pitchFamily="2" charset="-79"/>
                <a:cs typeface="Levenim MT" panose="02010502060101010101" pitchFamily="2" charset="-79"/>
              </a:rPr>
              <a:t> </a:t>
            </a:r>
            <a:r>
              <a:rPr lang="he-IL" sz="800" b="1" dirty="0">
                <a:solidFill>
                  <a:srgbClr val="5E4D36"/>
                </a:solidFill>
                <a:latin typeface="Levenim MT" panose="02010502060101010101" pitchFamily="2" charset="-79"/>
                <a:cs typeface="Levenim MT" panose="02010502060101010101" pitchFamily="2" charset="-79"/>
              </a:rPr>
              <a:t>האורתודוכסית</a:t>
            </a:r>
            <a:r>
              <a:rPr lang="he-IL" sz="800" dirty="0">
                <a:solidFill>
                  <a:srgbClr val="5E4D36"/>
                </a:solidFill>
                <a:latin typeface="Levenim MT" panose="02010502060101010101" pitchFamily="2" charset="-79"/>
                <a:cs typeface="Levenim MT" panose="02010502060101010101" pitchFamily="2" charset="-79"/>
              </a:rPr>
              <a:t>, כמו שרגילים לקראתה, הנושאת את דגל </a:t>
            </a:r>
            <a:r>
              <a:rPr lang="he-IL" sz="800" b="1" dirty="0">
                <a:solidFill>
                  <a:srgbClr val="5E4D36"/>
                </a:solidFill>
                <a:latin typeface="Levenim MT" panose="02010502060101010101" pitchFamily="2" charset="-79"/>
                <a:cs typeface="Levenim MT" panose="02010502060101010101" pitchFamily="2" charset="-79"/>
              </a:rPr>
              <a:t>הקודש</a:t>
            </a:r>
            <a:r>
              <a:rPr lang="he-IL" sz="800" dirty="0">
                <a:solidFill>
                  <a:srgbClr val="5E4D36"/>
                </a:solidFill>
                <a:latin typeface="Levenim MT" panose="02010502060101010101" pitchFamily="2" charset="-79"/>
                <a:cs typeface="Levenim MT" panose="02010502060101010101" pitchFamily="2" charset="-79"/>
              </a:rPr>
              <a:t>, טוענת באמץ, בקנאה ובמרירות, בעד התורה </a:t>
            </a:r>
            <a:r>
              <a:rPr lang="he-IL" sz="800" dirty="0" err="1">
                <a:solidFill>
                  <a:srgbClr val="5E4D36"/>
                </a:solidFill>
                <a:latin typeface="Levenim MT" panose="02010502060101010101" pitchFamily="2" charset="-79"/>
                <a:cs typeface="Levenim MT" panose="02010502060101010101" pitchFamily="2" charset="-79"/>
              </a:rPr>
              <a:t>והמצוה</a:t>
            </a:r>
            <a:r>
              <a:rPr lang="he-IL" sz="800" dirty="0">
                <a:solidFill>
                  <a:srgbClr val="5E4D36"/>
                </a:solidFill>
                <a:latin typeface="Levenim MT" panose="02010502060101010101" pitchFamily="2" charset="-79"/>
                <a:cs typeface="Levenim MT" panose="02010502060101010101" pitchFamily="2" charset="-79"/>
              </a:rPr>
              <a:t>, האמונה וכל קודש בישראל: </a:t>
            </a:r>
          </a:p>
          <a:p>
            <a:pPr algn="just">
              <a:spcAft>
                <a:spcPts val="600"/>
              </a:spcAft>
            </a:pPr>
            <a:r>
              <a:rPr lang="he-IL" sz="800" u="sng" dirty="0" err="1">
                <a:solidFill>
                  <a:srgbClr val="5E4D36"/>
                </a:solidFill>
                <a:latin typeface="Levenim MT" panose="02010502060101010101" pitchFamily="2" charset="-79"/>
                <a:cs typeface="Levenim MT" panose="02010502060101010101" pitchFamily="2" charset="-79"/>
              </a:rPr>
              <a:t>השניה</a:t>
            </a:r>
            <a:r>
              <a:rPr lang="he-IL" sz="800" dirty="0">
                <a:solidFill>
                  <a:srgbClr val="5E4D36"/>
                </a:solidFill>
                <a:latin typeface="Levenim MT" panose="02010502060101010101" pitchFamily="2" charset="-79"/>
                <a:cs typeface="Levenim MT" panose="02010502060101010101" pitchFamily="2" charset="-79"/>
              </a:rPr>
              <a:t> היא </a:t>
            </a:r>
            <a:r>
              <a:rPr lang="he-IL" sz="800" b="1" dirty="0">
                <a:solidFill>
                  <a:srgbClr val="5E4D36"/>
                </a:solidFill>
                <a:latin typeface="Levenim MT" panose="02010502060101010101" pitchFamily="2" charset="-79"/>
                <a:cs typeface="Levenim MT" panose="02010502060101010101" pitchFamily="2" charset="-79"/>
              </a:rPr>
              <a:t>הלאומית</a:t>
            </a:r>
            <a:r>
              <a:rPr lang="he-IL" sz="800" dirty="0">
                <a:solidFill>
                  <a:srgbClr val="5E4D36"/>
                </a:solidFill>
                <a:latin typeface="Levenim MT" panose="02010502060101010101" pitchFamily="2" charset="-79"/>
                <a:cs typeface="Levenim MT" panose="02010502060101010101" pitchFamily="2" charset="-79"/>
              </a:rPr>
              <a:t> החדשה, הלוחמת בעד כל דבר </a:t>
            </a:r>
            <a:r>
              <a:rPr lang="he-IL" sz="800" dirty="0" err="1">
                <a:solidFill>
                  <a:srgbClr val="5E4D36"/>
                </a:solidFill>
                <a:latin typeface="Levenim MT" panose="02010502060101010101" pitchFamily="2" charset="-79"/>
                <a:cs typeface="Levenim MT" panose="02010502060101010101" pitchFamily="2" charset="-79"/>
              </a:rPr>
              <a:t>שהנטיה</a:t>
            </a:r>
            <a:r>
              <a:rPr lang="he-IL" sz="800" dirty="0">
                <a:solidFill>
                  <a:srgbClr val="5E4D36"/>
                </a:solidFill>
                <a:latin typeface="Levenim MT" panose="02010502060101010101" pitchFamily="2" charset="-79"/>
                <a:cs typeface="Levenim MT" panose="02010502060101010101" pitchFamily="2" charset="-79"/>
              </a:rPr>
              <a:t> הלאומית שואפת אליו, שכוללת בקרבה הרבה מהטבעיות הטהורה של נטית </a:t>
            </a:r>
            <a:r>
              <a:rPr lang="he-IL" sz="800" b="1" dirty="0">
                <a:solidFill>
                  <a:srgbClr val="5E4D36"/>
                </a:solidFill>
                <a:latin typeface="Levenim MT" panose="02010502060101010101" pitchFamily="2" charset="-79"/>
                <a:cs typeface="Levenim MT" panose="02010502060101010101" pitchFamily="2" charset="-79"/>
              </a:rPr>
              <a:t>אומה</a:t>
            </a:r>
            <a:r>
              <a:rPr lang="he-IL" sz="800" dirty="0">
                <a:solidFill>
                  <a:srgbClr val="5E4D36"/>
                </a:solidFill>
                <a:latin typeface="Levenim MT" panose="02010502060101010101" pitchFamily="2" charset="-79"/>
                <a:cs typeface="Levenim MT" panose="02010502060101010101" pitchFamily="2" charset="-79"/>
              </a:rPr>
              <a:t>, החפצה לחדש את חייה הלאומיים, אחרי שהיו זמן רב עלומים בקרבה מתגרת ידה של הגלות המרה, והרבה ממה שהיא חפצה להכיר לטובה את אשר קלטה מרושם רוחם של עמים אחרים, באותה </a:t>
            </a:r>
            <a:r>
              <a:rPr lang="he-IL" sz="800" dirty="0" err="1">
                <a:solidFill>
                  <a:srgbClr val="5E4D36"/>
                </a:solidFill>
                <a:latin typeface="Levenim MT" panose="02010502060101010101" pitchFamily="2" charset="-79"/>
                <a:cs typeface="Levenim MT" panose="02010502060101010101" pitchFamily="2" charset="-79"/>
              </a:rPr>
              <a:t>המדה</a:t>
            </a:r>
            <a:r>
              <a:rPr lang="he-IL" sz="800" dirty="0">
                <a:solidFill>
                  <a:srgbClr val="5E4D36"/>
                </a:solidFill>
                <a:latin typeface="Levenim MT" panose="02010502060101010101" pitchFamily="2" charset="-79"/>
                <a:cs typeface="Levenim MT" panose="02010502060101010101" pitchFamily="2" charset="-79"/>
              </a:rPr>
              <a:t> שהיא מכרת שהיא טובה ונאותה גם לה;</a:t>
            </a:r>
          </a:p>
          <a:p>
            <a:pPr algn="just">
              <a:spcAft>
                <a:spcPts val="600"/>
              </a:spcAft>
            </a:pPr>
            <a:r>
              <a:rPr lang="he-IL" sz="800" dirty="0">
                <a:solidFill>
                  <a:srgbClr val="5E4D36"/>
                </a:solidFill>
                <a:latin typeface="Levenim MT" panose="02010502060101010101" pitchFamily="2" charset="-79"/>
                <a:cs typeface="Levenim MT" panose="02010502060101010101" pitchFamily="2" charset="-79"/>
              </a:rPr>
              <a:t> </a:t>
            </a:r>
            <a:r>
              <a:rPr lang="he-IL" sz="800" u="sng" dirty="0">
                <a:solidFill>
                  <a:srgbClr val="5E4D36"/>
                </a:solidFill>
                <a:latin typeface="Levenim MT" panose="02010502060101010101" pitchFamily="2" charset="-79"/>
                <a:cs typeface="Levenim MT" panose="02010502060101010101" pitchFamily="2" charset="-79"/>
              </a:rPr>
              <a:t>השלישית</a:t>
            </a:r>
            <a:r>
              <a:rPr lang="he-IL" sz="800" dirty="0">
                <a:solidFill>
                  <a:srgbClr val="5E4D36"/>
                </a:solidFill>
                <a:latin typeface="Levenim MT" panose="02010502060101010101" pitchFamily="2" charset="-79"/>
                <a:cs typeface="Levenim MT" panose="02010502060101010101" pitchFamily="2" charset="-79"/>
              </a:rPr>
              <a:t> היא </a:t>
            </a:r>
            <a:r>
              <a:rPr lang="he-IL" sz="800" b="1" dirty="0">
                <a:solidFill>
                  <a:srgbClr val="5E4D36"/>
                </a:solidFill>
                <a:latin typeface="Levenim MT" panose="02010502060101010101" pitchFamily="2" charset="-79"/>
                <a:cs typeface="Levenim MT" panose="02010502060101010101" pitchFamily="2" charset="-79"/>
              </a:rPr>
              <a:t>הליברלית</a:t>
            </a:r>
            <a:r>
              <a:rPr lang="he-IL" sz="800" dirty="0">
                <a:solidFill>
                  <a:srgbClr val="5E4D36"/>
                </a:solidFill>
                <a:latin typeface="Levenim MT" panose="02010502060101010101" pitchFamily="2" charset="-79"/>
                <a:cs typeface="Levenim MT" panose="02010502060101010101" pitchFamily="2" charset="-79"/>
              </a:rPr>
              <a:t>, </a:t>
            </a:r>
            <a:r>
              <a:rPr lang="he-IL" sz="800" dirty="0" err="1">
                <a:solidFill>
                  <a:srgbClr val="5E4D36"/>
                </a:solidFill>
                <a:latin typeface="Levenim MT" panose="02010502060101010101" pitchFamily="2" charset="-79"/>
                <a:cs typeface="Levenim MT" panose="02010502060101010101" pitchFamily="2" charset="-79"/>
              </a:rPr>
              <a:t>שהיתה</a:t>
            </a:r>
            <a:r>
              <a:rPr lang="he-IL" sz="800" dirty="0">
                <a:solidFill>
                  <a:srgbClr val="5E4D36"/>
                </a:solidFill>
                <a:latin typeface="Levenim MT" panose="02010502060101010101" pitchFamily="2" charset="-79"/>
                <a:cs typeface="Levenim MT" panose="02010502060101010101" pitchFamily="2" charset="-79"/>
              </a:rPr>
              <a:t> נושאת את דגל ההשכלה בעבר לא רחוק ועדיין ידה תקיפה בחוגים רחבים, היא אינה מתכנסת בחטיבה הלאומית ודורשת את התוכן </a:t>
            </a:r>
            <a:r>
              <a:rPr lang="he-IL" sz="800" b="1" dirty="0">
                <a:solidFill>
                  <a:srgbClr val="5E4D36"/>
                </a:solidFill>
                <a:latin typeface="Levenim MT" panose="02010502060101010101" pitchFamily="2" charset="-79"/>
                <a:cs typeface="Levenim MT" panose="02010502060101010101" pitchFamily="2" charset="-79"/>
              </a:rPr>
              <a:t>האנושי</a:t>
            </a:r>
            <a:r>
              <a:rPr lang="he-IL" sz="800" dirty="0">
                <a:solidFill>
                  <a:srgbClr val="5E4D36"/>
                </a:solidFill>
                <a:latin typeface="Levenim MT" panose="02010502060101010101" pitchFamily="2" charset="-79"/>
                <a:cs typeface="Levenim MT" panose="02010502060101010101" pitchFamily="2" charset="-79"/>
              </a:rPr>
              <a:t> הכללי של ההשכלה, התרבות והמוסר ועוד.</a:t>
            </a:r>
          </a:p>
          <a:p>
            <a:pPr algn="just">
              <a:spcAft>
                <a:spcPts val="600"/>
              </a:spcAft>
            </a:pPr>
            <a:r>
              <a:rPr lang="he-IL" sz="800" dirty="0">
                <a:solidFill>
                  <a:srgbClr val="5E4D36"/>
                </a:solidFill>
                <a:latin typeface="Levenim MT" panose="02010502060101010101" pitchFamily="2" charset="-79"/>
                <a:cs typeface="Levenim MT" panose="02010502060101010101" pitchFamily="2" charset="-79"/>
              </a:rPr>
              <a:t>הדבר מובן, </a:t>
            </a:r>
            <a:r>
              <a:rPr lang="he-IL" sz="800" b="1" dirty="0">
                <a:solidFill>
                  <a:srgbClr val="5E4D36"/>
                </a:solidFill>
                <a:latin typeface="Levenim MT" panose="02010502060101010101" pitchFamily="2" charset="-79"/>
                <a:cs typeface="Levenim MT" panose="02010502060101010101" pitchFamily="2" charset="-79"/>
              </a:rPr>
              <a:t>שבמצב בריא יש צורך בשלשת </a:t>
            </a:r>
            <a:r>
              <a:rPr lang="he-IL" sz="800" b="1" dirty="0" err="1">
                <a:solidFill>
                  <a:srgbClr val="5E4D36"/>
                </a:solidFill>
                <a:latin typeface="Levenim MT" panose="02010502060101010101" pitchFamily="2" charset="-79"/>
                <a:cs typeface="Levenim MT" panose="02010502060101010101" pitchFamily="2" charset="-79"/>
              </a:rPr>
              <a:t>הכחות</a:t>
            </a:r>
            <a:r>
              <a:rPr lang="he-IL" sz="800" b="1" dirty="0">
                <a:solidFill>
                  <a:srgbClr val="5E4D36"/>
                </a:solidFill>
                <a:latin typeface="Levenim MT" panose="02010502060101010101" pitchFamily="2" charset="-79"/>
                <a:cs typeface="Levenim MT" panose="02010502060101010101" pitchFamily="2" charset="-79"/>
              </a:rPr>
              <a:t> האלה גם יחד</a:t>
            </a:r>
            <a:r>
              <a:rPr lang="he-IL" sz="800" dirty="0">
                <a:solidFill>
                  <a:srgbClr val="5E4D36"/>
                </a:solidFill>
                <a:latin typeface="Levenim MT" panose="02010502060101010101" pitchFamily="2" charset="-79"/>
                <a:cs typeface="Levenim MT" panose="02010502060101010101" pitchFamily="2" charset="-79"/>
              </a:rPr>
              <a:t>, ותמיד צריכים אנו לשאוף לבוא לידי המצב הבריא הזה, אשר </a:t>
            </a:r>
            <a:r>
              <a:rPr lang="he-IL" sz="800" b="1" dirty="0">
                <a:solidFill>
                  <a:srgbClr val="5E4D36"/>
                </a:solidFill>
                <a:latin typeface="Levenim MT" panose="02010502060101010101" pitchFamily="2" charset="-79"/>
                <a:cs typeface="Levenim MT" panose="02010502060101010101" pitchFamily="2" charset="-79"/>
              </a:rPr>
              <a:t>שלשת </a:t>
            </a:r>
            <a:r>
              <a:rPr lang="he-IL" sz="800" b="1" dirty="0" err="1">
                <a:solidFill>
                  <a:srgbClr val="5E4D36"/>
                </a:solidFill>
                <a:latin typeface="Levenim MT" panose="02010502060101010101" pitchFamily="2" charset="-79"/>
                <a:cs typeface="Levenim MT" panose="02010502060101010101" pitchFamily="2" charset="-79"/>
              </a:rPr>
              <a:t>הכחות</a:t>
            </a:r>
            <a:r>
              <a:rPr lang="he-IL" sz="800" b="1" dirty="0">
                <a:solidFill>
                  <a:srgbClr val="5E4D36"/>
                </a:solidFill>
                <a:latin typeface="Levenim MT" panose="02010502060101010101" pitchFamily="2" charset="-79"/>
                <a:cs typeface="Levenim MT" panose="02010502060101010101" pitchFamily="2" charset="-79"/>
              </a:rPr>
              <a:t> הללו יחד יהיו שולטים בנו בכל מלואם וטובם, במצב הרמוני מתוקן שאין בו לא חסר ולא יתר, כי הקודש, האומה והאדם, </a:t>
            </a:r>
            <a:r>
              <a:rPr lang="he-IL" sz="800" dirty="0" err="1">
                <a:solidFill>
                  <a:srgbClr val="5E4D36"/>
                </a:solidFill>
                <a:latin typeface="Levenim MT" panose="02010502060101010101" pitchFamily="2" charset="-79"/>
                <a:cs typeface="Levenim MT" panose="02010502060101010101" pitchFamily="2" charset="-79"/>
              </a:rPr>
              <a:t>יתדבקו</a:t>
            </a:r>
            <a:r>
              <a:rPr lang="he-IL" sz="800" dirty="0">
                <a:solidFill>
                  <a:srgbClr val="5E4D36"/>
                </a:solidFill>
                <a:latin typeface="Levenim MT" panose="02010502060101010101" pitchFamily="2" charset="-79"/>
                <a:cs typeface="Levenim MT" panose="02010502060101010101" pitchFamily="2" charset="-79"/>
              </a:rPr>
              <a:t> יחד באהבה אצילית ומעשית, המלחמה ביניהם נכרת היא ביותר בארץ ישראל. אומללים נהיה אם  שלשת </a:t>
            </a:r>
            <a:r>
              <a:rPr lang="he-IL" sz="800" dirty="0" err="1">
                <a:solidFill>
                  <a:srgbClr val="5E4D36"/>
                </a:solidFill>
                <a:latin typeface="Levenim MT" panose="02010502060101010101" pitchFamily="2" charset="-79"/>
                <a:cs typeface="Levenim MT" panose="02010502060101010101" pitchFamily="2" charset="-79"/>
              </a:rPr>
              <a:t>הכחות</a:t>
            </a:r>
            <a:r>
              <a:rPr lang="he-IL" sz="800" dirty="0">
                <a:solidFill>
                  <a:srgbClr val="5E4D36"/>
                </a:solidFill>
                <a:latin typeface="Levenim MT" panose="02010502060101010101" pitchFamily="2" charset="-79"/>
                <a:cs typeface="Levenim MT" panose="02010502060101010101" pitchFamily="2" charset="-79"/>
              </a:rPr>
              <a:t> הללו יבצר כל אחד מהם את </a:t>
            </a:r>
            <a:r>
              <a:rPr lang="he-IL" sz="800" dirty="0" err="1">
                <a:solidFill>
                  <a:srgbClr val="5E4D36"/>
                </a:solidFill>
                <a:latin typeface="Levenim MT" panose="02010502060101010101" pitchFamily="2" charset="-79"/>
                <a:cs typeface="Levenim MT" panose="02010502060101010101" pitchFamily="2" charset="-79"/>
              </a:rPr>
              <a:t>הקצוניות</a:t>
            </a:r>
            <a:r>
              <a:rPr lang="he-IL" sz="800" dirty="0">
                <a:solidFill>
                  <a:srgbClr val="5E4D36"/>
                </a:solidFill>
                <a:latin typeface="Levenim MT" panose="02010502060101010101" pitchFamily="2" charset="-79"/>
                <a:cs typeface="Levenim MT" panose="02010502060101010101" pitchFamily="2" charset="-79"/>
              </a:rPr>
              <a:t>.  במרידתם זה על זה, </a:t>
            </a:r>
            <a:r>
              <a:rPr lang="he-IL" sz="800" dirty="0" err="1">
                <a:solidFill>
                  <a:srgbClr val="5E4D36"/>
                </a:solidFill>
                <a:latin typeface="Levenim MT" panose="02010502060101010101" pitchFamily="2" charset="-79"/>
                <a:cs typeface="Levenim MT" panose="02010502060101010101" pitchFamily="2" charset="-79"/>
              </a:rPr>
              <a:t>ובהחלקם</a:t>
            </a:r>
            <a:r>
              <a:rPr lang="he-IL" sz="800" dirty="0">
                <a:solidFill>
                  <a:srgbClr val="5E4D36"/>
                </a:solidFill>
                <a:latin typeface="Levenim MT" panose="02010502060101010101" pitchFamily="2" charset="-79"/>
                <a:cs typeface="Levenim MT" panose="02010502060101010101" pitchFamily="2" charset="-79"/>
              </a:rPr>
              <a:t> כל אחד למחנה מיוחד, העומדת כצר למחנה </a:t>
            </a:r>
            <a:r>
              <a:rPr lang="he-IL" sz="800" dirty="0" err="1">
                <a:solidFill>
                  <a:srgbClr val="5E4D36"/>
                </a:solidFill>
                <a:latin typeface="Levenim MT" panose="02010502060101010101" pitchFamily="2" charset="-79"/>
                <a:cs typeface="Levenim MT" panose="02010502060101010101" pitchFamily="2" charset="-79"/>
              </a:rPr>
              <a:t>השניה</a:t>
            </a:r>
            <a:r>
              <a:rPr lang="he-IL" sz="800" dirty="0">
                <a:solidFill>
                  <a:srgbClr val="5E4D36"/>
                </a:solidFill>
                <a:latin typeface="Levenim MT" panose="02010502060101010101" pitchFamily="2" charset="-79"/>
                <a:cs typeface="Levenim MT" panose="02010502060101010101" pitchFamily="2" charset="-79"/>
              </a:rPr>
              <a:t>. </a:t>
            </a:r>
          </a:p>
          <a:p>
            <a:pPr algn="l">
              <a:lnSpc>
                <a:spcPts val="1000"/>
              </a:lnSpc>
            </a:pPr>
            <a:endParaRPr lang="he-IL" sz="600" dirty="0">
              <a:solidFill>
                <a:srgbClr val="5E4D36"/>
              </a:solidFill>
              <a:latin typeface="Levenim MT" panose="02010502060101010101" pitchFamily="2" charset="-79"/>
              <a:cs typeface="Levenim MT" panose="02010502060101010101" pitchFamily="2" charset="-79"/>
            </a:endParaRPr>
          </a:p>
          <a:p>
            <a:pPr algn="l">
              <a:lnSpc>
                <a:spcPts val="1000"/>
              </a:lnSpc>
            </a:pPr>
            <a:r>
              <a:rPr lang="he-IL" sz="600" dirty="0" smtClean="0">
                <a:solidFill>
                  <a:srgbClr val="5E4D36"/>
                </a:solidFill>
                <a:latin typeface="Levenim MT" panose="02010502060101010101" pitchFamily="2" charset="-79"/>
                <a:cs typeface="Levenim MT" panose="02010502060101010101" pitchFamily="2" charset="-79"/>
              </a:rPr>
              <a:t> </a:t>
            </a:r>
            <a:endParaRPr lang="he-IL" sz="600" dirty="0">
              <a:solidFill>
                <a:srgbClr val="5E4D36"/>
              </a:solidFill>
              <a:latin typeface="Levenim MT" panose="02010502060101010101" pitchFamily="2" charset="-79"/>
              <a:cs typeface="Levenim MT" panose="02010502060101010101" pitchFamily="2" charset="-79"/>
            </a:endParaRP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
        <p:nvSpPr>
          <p:cNvPr id="11" name="מלבן 10"/>
          <p:cNvSpPr/>
          <p:nvPr/>
        </p:nvSpPr>
        <p:spPr>
          <a:xfrm>
            <a:off x="422031"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gn="just">
              <a:spcAft>
                <a:spcPts val="600"/>
              </a:spcAft>
            </a:pPr>
            <a:endParaRPr lang="he-IL" sz="800" dirty="0">
              <a:solidFill>
                <a:srgbClr val="5E4D36"/>
              </a:solidFill>
              <a:latin typeface="Levenim MT" panose="02010502060101010101" pitchFamily="2" charset="-79"/>
              <a:cs typeface="Levenim MT" panose="02010502060101010101" pitchFamily="2" charset="-79"/>
            </a:endParaRPr>
          </a:p>
          <a:p>
            <a:pPr algn="just">
              <a:spcAft>
                <a:spcPts val="600"/>
              </a:spcAft>
            </a:pPr>
            <a:r>
              <a:rPr lang="he-IL" sz="800" dirty="0" smtClean="0">
                <a:solidFill>
                  <a:srgbClr val="5E4D36"/>
                </a:solidFill>
                <a:latin typeface="Levenim MT" panose="02010502060101010101" pitchFamily="2" charset="-79"/>
                <a:cs typeface="Levenim MT" panose="02010502060101010101" pitchFamily="2" charset="-79"/>
              </a:rPr>
              <a:t>אם </a:t>
            </a:r>
            <a:r>
              <a:rPr lang="he-IL" sz="800" dirty="0">
                <a:solidFill>
                  <a:srgbClr val="5E4D36"/>
                </a:solidFill>
                <a:latin typeface="Levenim MT" panose="02010502060101010101" pitchFamily="2" charset="-79"/>
                <a:cs typeface="Levenim MT" panose="02010502060101010101" pitchFamily="2" charset="-79"/>
              </a:rPr>
              <a:t>חלק אחד מאלה תופס מקום פחות או יותר עקרי, אצל איזה יחיד או אצל איזה צבור. ההתמזגות הדרושה של שלשה התביעות הגדולות הללו מוכרחת היא לבא בכל קבוצה, שיש לה תקוה של חיים עתידים.</a:t>
            </a:r>
          </a:p>
          <a:p>
            <a:pPr algn="just">
              <a:spcAft>
                <a:spcPts val="600"/>
              </a:spcAft>
            </a:pPr>
            <a:r>
              <a:rPr lang="he-IL" sz="800" dirty="0">
                <a:solidFill>
                  <a:srgbClr val="5E4D36"/>
                </a:solidFill>
                <a:latin typeface="Levenim MT" panose="02010502060101010101" pitchFamily="2" charset="-79"/>
                <a:cs typeface="Levenim MT" panose="02010502060101010101" pitchFamily="2" charset="-79"/>
              </a:rPr>
              <a:t>כשאנו סוקרים בחיינו ורואים אנו, </a:t>
            </a:r>
            <a:r>
              <a:rPr lang="he-IL" sz="800" dirty="0" err="1">
                <a:solidFill>
                  <a:srgbClr val="5E4D36"/>
                </a:solidFill>
                <a:latin typeface="Levenim MT" panose="02010502060101010101" pitchFamily="2" charset="-79"/>
                <a:cs typeface="Levenim MT" panose="02010502060101010101" pitchFamily="2" charset="-79"/>
              </a:rPr>
              <a:t>שהכחות</a:t>
            </a:r>
            <a:r>
              <a:rPr lang="he-IL" sz="800" dirty="0">
                <a:solidFill>
                  <a:srgbClr val="5E4D36"/>
                </a:solidFill>
                <a:latin typeface="Levenim MT" panose="02010502060101010101" pitchFamily="2" charset="-79"/>
                <a:cs typeface="Levenim MT" panose="02010502060101010101" pitchFamily="2" charset="-79"/>
              </a:rPr>
              <a:t> הללו, הולכים הם ונפרדים, הננו נקראים לבוא להצלה. </a:t>
            </a:r>
            <a:r>
              <a:rPr lang="he-IL" sz="800" dirty="0" err="1">
                <a:solidFill>
                  <a:srgbClr val="5E4D36"/>
                </a:solidFill>
                <a:latin typeface="Levenim MT" panose="02010502060101010101" pitchFamily="2" charset="-79"/>
                <a:cs typeface="Levenim MT" panose="02010502060101010101" pitchFamily="2" charset="-79"/>
              </a:rPr>
              <a:t>יסודתו</a:t>
            </a:r>
            <a:r>
              <a:rPr lang="he-IL" sz="800" dirty="0">
                <a:solidFill>
                  <a:srgbClr val="5E4D36"/>
                </a:solidFill>
                <a:latin typeface="Levenim MT" panose="02010502060101010101" pitchFamily="2" charset="-79"/>
                <a:cs typeface="Levenim MT" panose="02010502060101010101" pitchFamily="2" charset="-79"/>
              </a:rPr>
              <a:t> של הפירוד היא בצדדים השליליים שכל </a:t>
            </a:r>
            <a:r>
              <a:rPr lang="he-IL" sz="800" dirty="0" err="1">
                <a:solidFill>
                  <a:srgbClr val="5E4D36"/>
                </a:solidFill>
                <a:latin typeface="Levenim MT" panose="02010502060101010101" pitchFamily="2" charset="-79"/>
                <a:cs typeface="Levenim MT" panose="02010502060101010101" pitchFamily="2" charset="-79"/>
              </a:rPr>
              <a:t>כח</a:t>
            </a:r>
            <a:r>
              <a:rPr lang="he-IL" sz="800" dirty="0">
                <a:solidFill>
                  <a:srgbClr val="5E4D36"/>
                </a:solidFill>
                <a:latin typeface="Levenim MT" panose="02010502060101010101" pitchFamily="2" charset="-79"/>
                <a:cs typeface="Levenim MT" panose="02010502060101010101" pitchFamily="2" charset="-79"/>
              </a:rPr>
              <a:t> רואה בחברו, והצדדים השליליים מצד עצמם באמת אינם </a:t>
            </a:r>
            <a:r>
              <a:rPr lang="he-IL" sz="800" dirty="0" err="1">
                <a:solidFill>
                  <a:srgbClr val="5E4D36"/>
                </a:solidFill>
                <a:latin typeface="Levenim MT" panose="02010502060101010101" pitchFamily="2" charset="-79"/>
                <a:cs typeface="Levenim MT" panose="02010502060101010101" pitchFamily="2" charset="-79"/>
              </a:rPr>
              <a:t>ראוים</a:t>
            </a:r>
            <a:r>
              <a:rPr lang="he-IL" sz="800" dirty="0">
                <a:solidFill>
                  <a:srgbClr val="5E4D36"/>
                </a:solidFill>
                <a:latin typeface="Levenim MT" panose="02010502060101010101" pitchFamily="2" charset="-79"/>
                <a:cs typeface="Levenim MT" panose="02010502060101010101" pitchFamily="2" charset="-79"/>
              </a:rPr>
              <a:t> לשמם זה, כי בכל </a:t>
            </a:r>
            <a:r>
              <a:rPr lang="he-IL" sz="800" dirty="0" err="1">
                <a:solidFill>
                  <a:srgbClr val="5E4D36"/>
                </a:solidFill>
                <a:latin typeface="Levenim MT" panose="02010502060101010101" pitchFamily="2" charset="-79"/>
                <a:cs typeface="Levenim MT" panose="02010502060101010101" pitchFamily="2" charset="-79"/>
              </a:rPr>
              <a:t>כח</a:t>
            </a:r>
            <a:r>
              <a:rPr lang="he-IL" sz="800" dirty="0">
                <a:solidFill>
                  <a:srgbClr val="5E4D36"/>
                </a:solidFill>
                <a:latin typeface="Levenim MT" panose="02010502060101010101" pitchFamily="2" charset="-79"/>
                <a:cs typeface="Levenim MT" panose="02010502060101010101" pitchFamily="2" charset="-79"/>
              </a:rPr>
              <a:t> בודד, ביחוד נפשי, מוכרחים להיות צדדים שליליים, בפרט בהתפשטותו היתרה על חשבונם של כחות אחרים. בזה אין להפליא </a:t>
            </a:r>
            <a:r>
              <a:rPr lang="he-IL" sz="800" dirty="0" err="1">
                <a:solidFill>
                  <a:srgbClr val="5E4D36"/>
                </a:solidFill>
                <a:latin typeface="Levenim MT" panose="02010502060101010101" pitchFamily="2" charset="-79"/>
                <a:cs typeface="Levenim MT" panose="02010502060101010101" pitchFamily="2" charset="-79"/>
              </a:rPr>
              <a:t>הכל</a:t>
            </a:r>
            <a:r>
              <a:rPr lang="he-IL" sz="800" dirty="0">
                <a:solidFill>
                  <a:srgbClr val="5E4D36"/>
                </a:solidFill>
                <a:latin typeface="Levenim MT" panose="02010502060101010101" pitchFamily="2" charset="-79"/>
                <a:cs typeface="Levenim MT" panose="02010502060101010101" pitchFamily="2" charset="-79"/>
              </a:rPr>
              <a:t> נכנס תחת קו </a:t>
            </a:r>
            <a:r>
              <a:rPr lang="he-IL" sz="800" dirty="0" err="1">
                <a:solidFill>
                  <a:srgbClr val="5E4D36"/>
                </a:solidFill>
                <a:latin typeface="Levenim MT" panose="02010502060101010101" pitchFamily="2" charset="-79"/>
                <a:cs typeface="Levenim MT" panose="02010502060101010101" pitchFamily="2" charset="-79"/>
              </a:rPr>
              <a:t>המדה</a:t>
            </a:r>
            <a:r>
              <a:rPr lang="he-IL" sz="800" dirty="0">
                <a:solidFill>
                  <a:srgbClr val="5E4D36"/>
                </a:solidFill>
                <a:latin typeface="Levenim MT" panose="02010502060101010101" pitchFamily="2" charset="-79"/>
                <a:cs typeface="Levenim MT" panose="02010502060101010101" pitchFamily="2" charset="-79"/>
              </a:rPr>
              <a:t> והכל צריך משקל, "אפילו רוח הקודש ששורה על הנביאים אינה שורה אלא במשקל". אבל </a:t>
            </a:r>
            <a:r>
              <a:rPr lang="he-IL" sz="800" b="1" dirty="0">
                <a:solidFill>
                  <a:srgbClr val="5E4D36"/>
                </a:solidFill>
                <a:latin typeface="Levenim MT" panose="02010502060101010101" pitchFamily="2" charset="-79"/>
                <a:cs typeface="Levenim MT" panose="02010502060101010101" pitchFamily="2" charset="-79"/>
              </a:rPr>
              <a:t>הפירוד </a:t>
            </a:r>
            <a:r>
              <a:rPr lang="he-IL" sz="800" dirty="0">
                <a:solidFill>
                  <a:srgbClr val="5E4D36"/>
                </a:solidFill>
                <a:latin typeface="Levenim MT" panose="02010502060101010101" pitchFamily="2" charset="-79"/>
                <a:cs typeface="Levenim MT" panose="02010502060101010101" pitchFamily="2" charset="-79"/>
              </a:rPr>
              <a:t>במקום שצריכים לאחד מביא לזה, </a:t>
            </a:r>
            <a:r>
              <a:rPr lang="he-IL" sz="800" b="1" dirty="0">
                <a:solidFill>
                  <a:srgbClr val="5E4D36"/>
                </a:solidFill>
                <a:latin typeface="Levenim MT" panose="02010502060101010101" pitchFamily="2" charset="-79"/>
                <a:cs typeface="Levenim MT" panose="02010502060101010101" pitchFamily="2" charset="-79"/>
              </a:rPr>
              <a:t>שמעט מעט מתרוקן </a:t>
            </a:r>
            <a:r>
              <a:rPr lang="he-IL" sz="800" dirty="0">
                <a:solidFill>
                  <a:srgbClr val="5E4D36"/>
                </a:solidFill>
                <a:latin typeface="Levenim MT" panose="02010502060101010101" pitchFamily="2" charset="-79"/>
                <a:cs typeface="Levenim MT" panose="02010502060101010101" pitchFamily="2" charset="-79"/>
              </a:rPr>
              <a:t>הרוח, ההכרה החיובית, הולכת ומתחסרת, מפני הצימוק ההולך ומתגבר באותו </a:t>
            </a:r>
            <a:r>
              <a:rPr lang="he-IL" sz="800" dirty="0" err="1">
                <a:solidFill>
                  <a:srgbClr val="5E4D36"/>
                </a:solidFill>
                <a:latin typeface="Levenim MT" panose="02010502060101010101" pitchFamily="2" charset="-79"/>
                <a:cs typeface="Levenim MT" panose="02010502060101010101" pitchFamily="2" charset="-79"/>
              </a:rPr>
              <a:t>הכח</a:t>
            </a:r>
            <a:r>
              <a:rPr lang="he-IL" sz="800" dirty="0">
                <a:solidFill>
                  <a:srgbClr val="5E4D36"/>
                </a:solidFill>
                <a:latin typeface="Levenim MT" panose="02010502060101010101" pitchFamily="2" charset="-79"/>
                <a:cs typeface="Levenim MT" panose="02010502060101010101" pitchFamily="2" charset="-79"/>
              </a:rPr>
              <a:t> המיוחד, הבודד בזרוע נגד </a:t>
            </a:r>
            <a:r>
              <a:rPr lang="he-IL" sz="800" b="1" dirty="0">
                <a:solidFill>
                  <a:srgbClr val="5E4D36"/>
                </a:solidFill>
                <a:latin typeface="Levenim MT" panose="02010502060101010101" pitchFamily="2" charset="-79"/>
                <a:cs typeface="Levenim MT" panose="02010502060101010101" pitchFamily="2" charset="-79"/>
              </a:rPr>
              <a:t>טבע הרוח להיות מתאחד עם עוד יסודות המשלימים אותו</a:t>
            </a:r>
            <a:r>
              <a:rPr lang="he-IL" sz="800" dirty="0">
                <a:solidFill>
                  <a:srgbClr val="5E4D36"/>
                </a:solidFill>
                <a:latin typeface="Levenim MT" panose="02010502060101010101" pitchFamily="2" charset="-79"/>
                <a:cs typeface="Levenim MT" panose="02010502060101010101" pitchFamily="2" charset="-79"/>
              </a:rPr>
              <a:t>, ותחתיה באה רק הכרה שלילית לפרנס את החיים, </a:t>
            </a:r>
            <a:r>
              <a:rPr lang="he-IL" sz="800" b="1" dirty="0">
                <a:solidFill>
                  <a:srgbClr val="5E4D36"/>
                </a:solidFill>
                <a:latin typeface="Levenim MT" panose="02010502060101010101" pitchFamily="2" charset="-79"/>
                <a:cs typeface="Levenim MT" panose="02010502060101010101" pitchFamily="2" charset="-79"/>
              </a:rPr>
              <a:t>וכל בעל </a:t>
            </a:r>
            <a:r>
              <a:rPr lang="he-IL" sz="800" b="1" dirty="0" err="1">
                <a:solidFill>
                  <a:srgbClr val="5E4D36"/>
                </a:solidFill>
                <a:latin typeface="Levenim MT" panose="02010502060101010101" pitchFamily="2" charset="-79"/>
                <a:cs typeface="Levenim MT" panose="02010502060101010101" pitchFamily="2" charset="-79"/>
              </a:rPr>
              <a:t>כח</a:t>
            </a:r>
            <a:r>
              <a:rPr lang="he-IL" sz="800" b="1" dirty="0">
                <a:solidFill>
                  <a:srgbClr val="5E4D36"/>
                </a:solidFill>
                <a:latin typeface="Levenim MT" panose="02010502060101010101" pitchFamily="2" charset="-79"/>
                <a:cs typeface="Levenim MT" panose="02010502060101010101" pitchFamily="2" charset="-79"/>
              </a:rPr>
              <a:t> מיוחד מלא הוא רק מרץ של אש </a:t>
            </a:r>
            <a:r>
              <a:rPr lang="he-IL" sz="800" b="1" dirty="0" err="1">
                <a:solidFill>
                  <a:srgbClr val="5E4D36"/>
                </a:solidFill>
                <a:latin typeface="Levenim MT" panose="02010502060101010101" pitchFamily="2" charset="-79"/>
                <a:cs typeface="Levenim MT" panose="02010502060101010101" pitchFamily="2" charset="-79"/>
              </a:rPr>
              <a:t>ביחש</a:t>
            </a:r>
            <a:r>
              <a:rPr lang="he-IL" sz="800" b="1" dirty="0">
                <a:solidFill>
                  <a:srgbClr val="5E4D36"/>
                </a:solidFill>
                <a:latin typeface="Levenim MT" panose="02010502060101010101" pitchFamily="2" charset="-79"/>
                <a:cs typeface="Levenim MT" panose="02010502060101010101" pitchFamily="2" charset="-79"/>
              </a:rPr>
              <a:t> לשלילתו של </a:t>
            </a:r>
            <a:r>
              <a:rPr lang="he-IL" sz="800" b="1" dirty="0" err="1">
                <a:solidFill>
                  <a:srgbClr val="5E4D36"/>
                </a:solidFill>
                <a:latin typeface="Levenim MT" panose="02010502060101010101" pitchFamily="2" charset="-79"/>
                <a:cs typeface="Levenim MT" panose="02010502060101010101" pitchFamily="2" charset="-79"/>
              </a:rPr>
              <a:t>הכח</a:t>
            </a:r>
            <a:r>
              <a:rPr lang="he-IL" sz="800" b="1" dirty="0">
                <a:solidFill>
                  <a:srgbClr val="5E4D36"/>
                </a:solidFill>
                <a:latin typeface="Levenim MT" panose="02010502060101010101" pitchFamily="2" charset="-79"/>
                <a:cs typeface="Levenim MT" panose="02010502060101010101" pitchFamily="2" charset="-79"/>
              </a:rPr>
              <a:t> האחר </a:t>
            </a:r>
            <a:r>
              <a:rPr lang="he-IL" sz="800" dirty="0">
                <a:solidFill>
                  <a:srgbClr val="5E4D36"/>
                </a:solidFill>
                <a:latin typeface="Levenim MT" panose="02010502060101010101" pitchFamily="2" charset="-79"/>
                <a:cs typeface="Levenim MT" panose="02010502060101010101" pitchFamily="2" charset="-79"/>
              </a:rPr>
              <a:t>שאינו חפץ להכירם. ובאופן חיים כאלה המצב נורא, הרוח </a:t>
            </a:r>
            <a:r>
              <a:rPr lang="he-IL" sz="800" dirty="0" err="1">
                <a:solidFill>
                  <a:srgbClr val="5E4D36"/>
                </a:solidFill>
                <a:latin typeface="Levenim MT" panose="02010502060101010101" pitchFamily="2" charset="-79"/>
                <a:cs typeface="Levenim MT" panose="02010502060101010101" pitchFamily="2" charset="-79"/>
              </a:rPr>
              <a:t>מתבוקק</a:t>
            </a:r>
            <a:r>
              <a:rPr lang="he-IL" sz="800" dirty="0">
                <a:solidFill>
                  <a:srgbClr val="5E4D36"/>
                </a:solidFill>
                <a:latin typeface="Levenim MT" panose="02010502060101010101" pitchFamily="2" charset="-79"/>
                <a:cs typeface="Levenim MT" panose="02010502060101010101" pitchFamily="2" charset="-79"/>
              </a:rPr>
              <a:t>, עמדת האמת, הכרתה הפנימית יחד עם אהבתה, מתמוטטת והיא הולכת ונעדרת, ע"י מה שנעשית עדרים </a:t>
            </a:r>
            <a:r>
              <a:rPr lang="he-IL" sz="800" dirty="0" err="1" smtClean="0">
                <a:solidFill>
                  <a:srgbClr val="5E4D36"/>
                </a:solidFill>
                <a:latin typeface="Levenim MT" panose="02010502060101010101" pitchFamily="2" charset="-79"/>
                <a:cs typeface="Levenim MT" panose="02010502060101010101" pitchFamily="2" charset="-79"/>
              </a:rPr>
              <a:t>עדרים</a:t>
            </a:r>
            <a:r>
              <a:rPr lang="he-IL" sz="800" dirty="0" smtClean="0">
                <a:solidFill>
                  <a:srgbClr val="5E4D36"/>
                </a:solidFill>
                <a:latin typeface="Levenim MT" panose="02010502060101010101" pitchFamily="2" charset="-79"/>
                <a:cs typeface="Levenim MT" panose="02010502060101010101" pitchFamily="2" charset="-79"/>
              </a:rPr>
              <a:t>.</a:t>
            </a:r>
          </a:p>
          <a:p>
            <a:pPr algn="l">
              <a:spcAft>
                <a:spcPts val="600"/>
              </a:spcAft>
            </a:pPr>
            <a:r>
              <a:rPr lang="he-IL" sz="600" dirty="0" smtClean="0">
                <a:solidFill>
                  <a:srgbClr val="5E4D36"/>
                </a:solidFill>
                <a:latin typeface="Levenim MT" panose="02010502060101010101" pitchFamily="2" charset="-79"/>
                <a:cs typeface="Levenim MT" panose="02010502060101010101" pitchFamily="2" charset="-79"/>
              </a:rPr>
              <a:t>ערוך מתוך אורות התחיה י"ח – הרב קוק</a:t>
            </a:r>
            <a:endParaRPr lang="he-IL" sz="800" dirty="0" smtClean="0">
              <a:solidFill>
                <a:srgbClr val="5E4D36"/>
              </a:solidFill>
              <a:latin typeface="Levenim MT" panose="02010502060101010101" pitchFamily="2" charset="-79"/>
              <a:cs typeface="Levenim MT" panose="02010502060101010101" pitchFamily="2" charset="-79"/>
            </a:endParaRPr>
          </a:p>
          <a:p>
            <a:pPr algn="just">
              <a:lnSpc>
                <a:spcPts val="1000"/>
              </a:lnSpc>
            </a:pPr>
            <a:endParaRPr lang="he-IL" sz="700" dirty="0" smtClean="0">
              <a:solidFill>
                <a:srgbClr val="5E4D36"/>
              </a:solidFill>
              <a:latin typeface="Levenim MT" panose="02010502060101010101" pitchFamily="2" charset="-79"/>
              <a:cs typeface="Levenim MT" panose="02010502060101010101" pitchFamily="2" charset="-79"/>
            </a:endParaRPr>
          </a:p>
        </p:txBody>
      </p:sp>
      <p:sp>
        <p:nvSpPr>
          <p:cNvPr id="13" name="מלבן 12"/>
          <p:cNvSpPr/>
          <p:nvPr/>
        </p:nvSpPr>
        <p:spPr>
          <a:xfrm>
            <a:off x="6682740" y="3848422"/>
            <a:ext cx="2796540" cy="1932175"/>
          </a:xfrm>
          <a:prstGeom prst="rect">
            <a:avLst/>
          </a:prstGeom>
          <a:solidFill>
            <a:srgbClr val="C9C0B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950" b="1" dirty="0">
                <a:solidFill>
                  <a:srgbClr val="5E4D36"/>
                </a:solidFill>
                <a:latin typeface="Levenim MT" panose="02010502060101010101" pitchFamily="2" charset="-79"/>
                <a:cs typeface="Levenim MT" panose="02010502060101010101" pitchFamily="2" charset="-79"/>
              </a:rPr>
              <a:t>שאלות לעיון והעמקה: </a:t>
            </a:r>
            <a:endParaRPr lang="he-IL" sz="950" b="1" dirty="0" smtClean="0">
              <a:solidFill>
                <a:srgbClr val="5E4D36"/>
              </a:solidFill>
              <a:latin typeface="Levenim MT" panose="02010502060101010101" pitchFamily="2" charset="-79"/>
              <a:cs typeface="Levenim MT" panose="02010502060101010101" pitchFamily="2" charset="-79"/>
            </a:endParaRPr>
          </a:p>
          <a:p>
            <a:pPr lvl="0">
              <a:lnSpc>
                <a:spcPts val="1000"/>
              </a:lnSpc>
            </a:pPr>
            <a:r>
              <a:rPr lang="he-IL" sz="800" b="1" dirty="0" smtClean="0">
                <a:solidFill>
                  <a:srgbClr val="5E4D36"/>
                </a:solidFill>
                <a:latin typeface="Levenim MT" panose="02010502060101010101" pitchFamily="2" charset="-79"/>
                <a:cs typeface="Levenim MT" panose="02010502060101010101" pitchFamily="2" charset="-79"/>
              </a:rPr>
              <a:t>א</a:t>
            </a:r>
            <a:r>
              <a:rPr lang="he-IL" sz="800" b="1" dirty="0">
                <a:solidFill>
                  <a:srgbClr val="5E4D36"/>
                </a:solidFill>
                <a:latin typeface="Levenim MT" panose="02010502060101010101" pitchFamily="2" charset="-79"/>
                <a:cs typeface="Levenim MT" panose="02010502060101010101" pitchFamily="2" charset="-79"/>
              </a:rPr>
              <a:t>. התפתחות</a:t>
            </a: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מהם שלבי ההתפתחות שמציע הרב </a:t>
            </a:r>
            <a:r>
              <a:rPr lang="he-IL" sz="800" dirty="0" err="1" smtClean="0">
                <a:solidFill>
                  <a:srgbClr val="5E4D36"/>
                </a:solidFill>
                <a:latin typeface="Levenim MT" panose="02010502060101010101" pitchFamily="2" charset="-79"/>
                <a:cs typeface="Levenim MT" panose="02010502060101010101" pitchFamily="2" charset="-79"/>
              </a:rPr>
              <a:t>שקופ</a:t>
            </a:r>
            <a:r>
              <a:rPr lang="he-IL" sz="800" dirty="0" smtClean="0">
                <a:solidFill>
                  <a:srgbClr val="5E4D36"/>
                </a:solidFill>
                <a:latin typeface="Levenim MT" panose="02010502060101010101" pitchFamily="2" charset="-79"/>
                <a:cs typeface="Levenim MT" panose="02010502060101010101" pitchFamily="2" charset="-79"/>
              </a:rPr>
              <a:t>?</a:t>
            </a: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אפה אתה מוצא את עצמך בשלבים הללו?</a:t>
            </a: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האם יכול להיות מצב של אדם שהגיע למעלה הגבוהה ע"פ המדרג של הרב </a:t>
            </a:r>
            <a:r>
              <a:rPr lang="he-IL" sz="800" dirty="0" err="1" smtClean="0">
                <a:solidFill>
                  <a:srgbClr val="5E4D36"/>
                </a:solidFill>
                <a:latin typeface="Levenim MT" panose="02010502060101010101" pitchFamily="2" charset="-79"/>
                <a:cs typeface="Levenim MT" panose="02010502060101010101" pitchFamily="2" charset="-79"/>
              </a:rPr>
              <a:t>שקופ</a:t>
            </a:r>
            <a:r>
              <a:rPr lang="he-IL" sz="800" dirty="0" smtClean="0">
                <a:solidFill>
                  <a:srgbClr val="5E4D36"/>
                </a:solidFill>
                <a:latin typeface="Levenim MT" panose="02010502060101010101" pitchFamily="2" charset="-79"/>
                <a:cs typeface="Levenim MT" panose="02010502060101010101" pitchFamily="2" charset="-79"/>
              </a:rPr>
              <a:t> וייפול בדרגה נמוכה יותר?</a:t>
            </a:r>
            <a:endParaRPr lang="he-IL" sz="800" dirty="0">
              <a:solidFill>
                <a:srgbClr val="5E4D36"/>
              </a:solidFill>
              <a:latin typeface="Levenim MT" panose="02010502060101010101" pitchFamily="2" charset="-79"/>
              <a:cs typeface="Levenim MT" panose="02010502060101010101" pitchFamily="2" charset="-79"/>
            </a:endParaRPr>
          </a:p>
          <a:p>
            <a:pPr lvl="0">
              <a:lnSpc>
                <a:spcPts val="1000"/>
              </a:lnSpc>
            </a:pPr>
            <a:r>
              <a:rPr lang="he-IL" sz="800" b="1" dirty="0" smtClean="0">
                <a:solidFill>
                  <a:srgbClr val="5E4D36"/>
                </a:solidFill>
                <a:latin typeface="Levenim MT" panose="02010502060101010101" pitchFamily="2" charset="-79"/>
                <a:cs typeface="Levenim MT" panose="02010502060101010101" pitchFamily="2" charset="-79"/>
              </a:rPr>
              <a:t>ב</a:t>
            </a:r>
            <a:r>
              <a:rPr lang="he-IL" sz="800" b="1" dirty="0">
                <a:solidFill>
                  <a:srgbClr val="5E4D36"/>
                </a:solidFill>
                <a:latin typeface="Levenim MT" panose="02010502060101010101" pitchFamily="2" charset="-79"/>
                <a:cs typeface="Levenim MT" panose="02010502060101010101" pitchFamily="2" charset="-79"/>
              </a:rPr>
              <a:t>. אחדות</a:t>
            </a: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הגדירו את שלושת המחנות – האורתודוכסי קודש, הלאומי אומה, הליברלי אנושי.</a:t>
            </a: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נסו לגשר בין המחנות הללו לגישות שלמדנו בחלקים הקודמים בשיעור.</a:t>
            </a:r>
          </a:p>
          <a:p>
            <a:pPr marL="171450" indent="-171450">
              <a:lnSpc>
                <a:spcPts val="1000"/>
              </a:lnSpc>
              <a:buFont typeface="Arial" panose="020B0604020202020204" pitchFamily="34" charset="0"/>
              <a:buChar char="•"/>
            </a:pPr>
            <a:r>
              <a:rPr lang="he-IL" sz="800" dirty="0">
                <a:solidFill>
                  <a:srgbClr val="5E4D36"/>
                </a:solidFill>
                <a:latin typeface="Levenim MT" panose="02010502060101010101" pitchFamily="2" charset="-79"/>
                <a:cs typeface="Levenim MT" panose="02010502060101010101" pitchFamily="2" charset="-79"/>
              </a:rPr>
              <a:t>נסו להגדיר לעצמכם </a:t>
            </a:r>
            <a:r>
              <a:rPr lang="he-IL" sz="800" dirty="0" smtClean="0">
                <a:solidFill>
                  <a:srgbClr val="5E4D36"/>
                </a:solidFill>
                <a:latin typeface="Levenim MT" panose="02010502060101010101" pitchFamily="2" charset="-79"/>
                <a:cs typeface="Levenim MT" panose="02010502060101010101" pitchFamily="2" charset="-79"/>
              </a:rPr>
              <a:t>במושגים אקטואליים את העמדה האחדותי שהרב קוק מציע. </a:t>
            </a:r>
            <a:endParaRPr lang="he-IL" sz="800" dirty="0">
              <a:solidFill>
                <a:srgbClr val="5E4D36"/>
              </a:solidFill>
              <a:latin typeface="Levenim MT" panose="02010502060101010101" pitchFamily="2" charset="-79"/>
              <a:cs typeface="Levenim MT" panose="02010502060101010101" pitchFamily="2" charset="-79"/>
            </a:endParaRPr>
          </a:p>
          <a:p>
            <a:pPr lvl="0">
              <a:lnSpc>
                <a:spcPts val="1000"/>
              </a:lnSpc>
            </a:pPr>
            <a:endParaRPr lang="he-IL" sz="800" b="1" dirty="0" smtClean="0">
              <a:solidFill>
                <a:srgbClr val="5E4D36"/>
              </a:solidFill>
              <a:latin typeface="Levenim MT" panose="02010502060101010101" pitchFamily="2" charset="-79"/>
              <a:cs typeface="Levenim MT" panose="02010502060101010101" pitchFamily="2" charset="-79"/>
            </a:endParaRPr>
          </a:p>
          <a:p>
            <a:pPr lvl="0">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
        <p:nvSpPr>
          <p:cNvPr id="9" name="TextBox 8"/>
          <p:cNvSpPr txBox="1"/>
          <p:nvPr/>
        </p:nvSpPr>
        <p:spPr>
          <a:xfrm>
            <a:off x="779229" y="6289482"/>
            <a:ext cx="930302" cy="215444"/>
          </a:xfrm>
          <a:prstGeom prst="rect">
            <a:avLst/>
          </a:prstGeom>
          <a:noFill/>
        </p:spPr>
        <p:txBody>
          <a:bodyPr wrap="square" rtlCol="1">
            <a:spAutoFit/>
          </a:bodyPr>
          <a:lstStyle/>
          <a:p>
            <a:r>
              <a:rPr lang="he-IL" sz="800" dirty="0" smtClean="0">
                <a:solidFill>
                  <a:schemeClr val="bg1"/>
                </a:solidFill>
              </a:rPr>
              <a:t>אליעזר שביד</a:t>
            </a:r>
            <a:endParaRPr lang="he-IL" sz="800" dirty="0">
              <a:solidFill>
                <a:schemeClr val="bg1"/>
              </a:solidFill>
            </a:endParaRPr>
          </a:p>
        </p:txBody>
      </p:sp>
      <p:pic>
        <p:nvPicPr>
          <p:cNvPr id="15" name="מציין מיקום של תמונה 14"/>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1735" r="1735"/>
          <a:stretch>
            <a:fillRect/>
          </a:stretch>
        </p:blipFill>
        <p:spPr>
          <a:xfrm>
            <a:off x="5155970" y="5462546"/>
            <a:ext cx="741154" cy="1252717"/>
          </a:xfrm>
        </p:spPr>
      </p:pic>
      <p:pic>
        <p:nvPicPr>
          <p:cNvPr id="16" name="מציין מיקום של תמונה 15"/>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l="11195" r="11195"/>
          <a:stretch>
            <a:fillRect/>
          </a:stretch>
        </p:blipFill>
        <p:spPr>
          <a:xfrm>
            <a:off x="843267" y="5125191"/>
            <a:ext cx="969631" cy="1601739"/>
          </a:xfrm>
        </p:spPr>
      </p:pic>
    </p:spTree>
    <p:extLst>
      <p:ext uri="{BB962C8B-B14F-4D97-AF65-F5344CB8AC3E}">
        <p14:creationId xmlns:p14="http://schemas.microsoft.com/office/powerpoint/2010/main" val="32290905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smtClean="0"/>
              <a:t>הנחיות למעביר השיעור פתיחה וחלק א'</a:t>
            </a:r>
            <a:endParaRPr lang="he-IL" dirty="0"/>
          </a:p>
        </p:txBody>
      </p:sp>
      <p:sp>
        <p:nvSpPr>
          <p:cNvPr id="7" name="מציין מיקום תוכן 3"/>
          <p:cNvSpPr txBox="1">
            <a:spLocks/>
          </p:cNvSpPr>
          <p:nvPr/>
        </p:nvSpPr>
        <p:spPr>
          <a:xfrm>
            <a:off x="371475" y="933450"/>
            <a:ext cx="9173535" cy="5715000"/>
          </a:xfrm>
          <a:prstGeom prst="rect">
            <a:avLst/>
          </a:prstGeom>
        </p:spPr>
        <p:txBody>
          <a:bodyPr numCol="2" spcCol="18288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he-IL" sz="800" dirty="0">
                <a:solidFill>
                  <a:srgbClr val="5E4D36"/>
                </a:solidFill>
                <a:latin typeface="Levenim MT" panose="02010502060101010101" pitchFamily="2" charset="-79"/>
                <a:cs typeface="Levenim MT" panose="02010502060101010101" pitchFamily="2" charset="-79"/>
              </a:rPr>
              <a:t>הנושא של השיעור נמצא היום בלב ליבם של מחלוקות רבות ומתח עצום שנמצא במרחב הציבורי הישראלי. אבל לא רק. אנגליה החליטה לפרוש מהאיחוד האירופי. זאת לאחר משאל עם מתוח וצמוד. המחלוקת העיקרית שם אינה כלכלית או ביטחונית. זוהי מחלוקת עמוקה על ציר המתח שבין הרעיונות של עולם אוניברסלי לבין עולם שיש בו גם מקום לפרטיקולרי, לעמים עם אופי יחוד ונבדלות.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בישראל </a:t>
            </a:r>
            <a:r>
              <a:rPr lang="he-IL" sz="800" dirty="0" err="1">
                <a:solidFill>
                  <a:srgbClr val="5E4D36"/>
                </a:solidFill>
                <a:latin typeface="Levenim MT" panose="02010502060101010101" pitchFamily="2" charset="-79"/>
                <a:cs typeface="Levenim MT" panose="02010502060101010101" pitchFamily="2" charset="-79"/>
              </a:rPr>
              <a:t>הויכוח</a:t>
            </a:r>
            <a:r>
              <a:rPr lang="he-IL" sz="800" dirty="0">
                <a:solidFill>
                  <a:srgbClr val="5E4D36"/>
                </a:solidFill>
                <a:latin typeface="Levenim MT" panose="02010502060101010101" pitchFamily="2" charset="-79"/>
                <a:cs typeface="Levenim MT" panose="02010502060101010101" pitchFamily="2" charset="-79"/>
              </a:rPr>
              <a:t> בא לידי ביטוי בן ימין ושמאל מדיניים, ימין ושמאל כלכליים, דתיים וחילוניים, מזרחים ואשכנזים, יהודים וערבים </a:t>
            </a:r>
            <a:r>
              <a:rPr lang="he-IL" sz="800" dirty="0" err="1">
                <a:solidFill>
                  <a:srgbClr val="5E4D36"/>
                </a:solidFill>
                <a:latin typeface="Levenim MT" panose="02010502060101010101" pitchFamily="2" charset="-79"/>
                <a:cs typeface="Levenim MT" panose="02010502060101010101" pitchFamily="2" charset="-79"/>
              </a:rPr>
              <a:t>וכו</a:t>
            </a:r>
            <a:r>
              <a:rPr lang="he-IL" sz="800" dirty="0">
                <a:solidFill>
                  <a:srgbClr val="5E4D36"/>
                </a:solidFill>
                <a:latin typeface="Levenim MT" panose="02010502060101010101" pitchFamily="2" charset="-79"/>
                <a:cs typeface="Levenim MT" panose="02010502060101010101" pitchFamily="2" charset="-79"/>
              </a:rPr>
              <a:t>'.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אנחנו מציעים לפתוח את סדרת השיעורים בשאלה אקטואלית מהחדשות האחרונות שמשקפת את הוויכוח העמוק שלפנינו. לעלות את הצדדים השונים והדעות השונות, להצביע על המתח אוניברסלי-פרטיקולרי בוויכוח ולאפשר ויכוח קצר.</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מכאן לצאת לשיעור.</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בגדול, השיעור מורכב מפתיחה – בה נציג את המתח התיאורטי. חלק א' - בו נלמד על המחלוקת בין הסוציאליסטים לציוניים, חלק ב' – בו נלמד על השיח הישראלי העכשווי בין המחנה שמצביע על סכנת גזענות בכל מה שיש בו לאומיות, לבין המחנה שמבקש לשמר את הלאומיות. חלק ג' – הצעות פתרון – התפתחותי ואחדותי.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כבר בתחילת הדרך ניתן לקבוע נחרצות שאין דרך להעביר את השיעור הזה על כל חלקיו בשיעור אחד. לכן עלכם לבחור להוריד לפחות חלק אחד מהשיעור לבחירתכם ולטעמכם, או להקדיש שני שעורים באותו שבוע לעניין.</a:t>
            </a:r>
          </a:p>
          <a:p>
            <a:pPr marL="0" indent="0" algn="just">
              <a:buNone/>
            </a:pPr>
            <a:r>
              <a:rPr lang="he-IL" sz="800" b="1" dirty="0">
                <a:solidFill>
                  <a:srgbClr val="5E4D36"/>
                </a:solidFill>
                <a:latin typeface="Levenim MT" panose="02010502060101010101" pitchFamily="2" charset="-79"/>
                <a:cs typeface="Levenim MT" panose="02010502060101010101" pitchFamily="2" charset="-79"/>
              </a:rPr>
              <a:t>פתיחה:</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אחרי שעוררתם דיון על סוגיה אקטואלית, השמיעו את השיר של הביטלס ונסו להבין מה הוא מבקש שנדמיין ושנחלום? לאיזה מקצוות של המתח עליו אנחנו מדברים הוא נוטה? מה ההשפעה שלו על העולם שלנו?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זה הזמן להציג את הציר שבין הקצוות והמושגים המרכזיים בוויכוח.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בשקף הזה ישנם מושגים שקשורים בקצוות של המתח. לכל מושג הקצנו שקף שבו ישנה הגדרה בסיסית של המושג. אלו מושגים חשובים שמשקפים עולמות שלמים ומשמשים בשיח הציבורי. חשוב להכיר את המושגים הללו.</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שימו לב לכך שהמושגים למעלה הם מושגים חיוביים, והמושגים שלמטה משמשים כמושגים שליליים בעיני רוב מוחלט של הציבור.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שימו לב לתמונות המצורפות, תנו דעתכם עליהם. </a:t>
            </a:r>
          </a:p>
          <a:p>
            <a:pPr marL="0" indent="0" algn="just">
              <a:buNone/>
            </a:pPr>
            <a:r>
              <a:rPr lang="he-IL" sz="800" b="1" dirty="0">
                <a:solidFill>
                  <a:srgbClr val="5E4D36"/>
                </a:solidFill>
                <a:latin typeface="Levenim MT" panose="02010502060101010101" pitchFamily="2" charset="-79"/>
                <a:cs typeface="Levenim MT" panose="02010502060101010101" pitchFamily="2" charset="-79"/>
              </a:rPr>
              <a:t>חלק א' הסוציאליזם</a:t>
            </a:r>
          </a:p>
          <a:p>
            <a:pPr marL="0" indent="0" algn="just">
              <a:buNone/>
            </a:pPr>
            <a:r>
              <a:rPr lang="he-IL" sz="800" u="sng" dirty="0">
                <a:solidFill>
                  <a:srgbClr val="5E4D36"/>
                </a:solidFill>
                <a:latin typeface="Levenim MT" panose="02010502060101010101" pitchFamily="2" charset="-79"/>
                <a:cs typeface="Levenim MT" panose="02010502060101010101" pitchFamily="2" charset="-79"/>
              </a:rPr>
              <a:t>א. המנון הסוציאליסטים האינטרנציונל – ביטול מדינות הלאום</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הבאנו כאן חלק קטן מהאינטרנציונל,  קראו את האינטרנציונל ונסו לענות על השאלות המנחות: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 נגד מה יוצאים הקומוניסטית בהמנון?</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 בעד מה הם? במה הם תומכים?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 מה אם כן התפיסה שלהם לגבי הסדר בעולם?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 נסו להבין את ההיגיון שבתפיסה זו.</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הסוציאליזם כפי שכתבנו בהקדמה, היה האידאולוגיה של רוב אנשי העלייה השנייה והשלישית. מצד שני הם פעלו להקמת ישות מדינית ציונית. היה בכך סתירה מובנת שהובילה למורכבות ולמחלוקות שקרעו את התנועה הקיבוצית לקרעים – אחדות ומאוחד. במרכז העניין עמדה השאלה של הלגיטימיות של הזהות הלאומית. סוציאליסטים רבים בעקבות מרקס והוגים אחרים סברו שהסדר של לאומים ומדינות לאום הוא פסול. את הדבר הזה אנו מוצאים בא לידי ביטוי ההמנון של המהפכה האינטרנציונל. </a:t>
            </a:r>
          </a:p>
          <a:p>
            <a:pPr marL="0" indent="0" algn="just">
              <a:buNone/>
            </a:pPr>
            <a:r>
              <a:rPr lang="he-IL" sz="800" u="sng" dirty="0">
                <a:solidFill>
                  <a:srgbClr val="5E4D36"/>
                </a:solidFill>
                <a:latin typeface="Levenim MT" panose="02010502060101010101" pitchFamily="2" charset="-79"/>
                <a:cs typeface="Levenim MT" panose="02010502060101010101" pitchFamily="2" charset="-79"/>
              </a:rPr>
              <a:t>ב. הסוציאליזם – תפיסה מכאנית</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קראו את דבריו של גורדון ונסו לענות על השאלות המנחות:</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 מהי הטענה העיקרית של גורדון נגד תפיסת העולם הסוציאליסטית המבקשת לבטל את הלאומיות?</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  מהו הסדר העולמי שגורדון רואה בו אידאל?</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 האם גורדון רואה אפשרות של ביטול הלאומיות? באיזה תנאים? האם התנאים הללו ראליים או שהם אוטופיים?</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אהרון דוד גורדון באופן עקבי טען שהלאומיות היא הכרחית בעולם שלנו. בכך הוא חיזק את היסוד הציוני של המעשה החלוצי.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גורדון היה הוגה דעות שסבר שמעבר לשכל ישנם החיים. בתקופה של גורדון הייתה התלהבות מאוד גדולה מהרציונל ומהמהפכה המדעית והטכנולוגית. אנשים האמינו שבכוח המדע והמחקר יהיה אפשר לפתור את כל בעיות העולם. ההתקדמות של האנושות הייתה מהירה ומבטיחה. ומתוך כך מסנוורת. על רקע זה נוצרו תפיסות עולם שטענו שבידם הפתרון המוחלת לבעיות העולם – האידאולוגיות. כך למשל הייתה תפיסת העולם הסוציאלית מבית מדרשו של מרקס. הטענות של מרקס היו טוענות רציונליות משכנעות, ובתוכן הטענה שהחלוקה לקבוצות אתניות לאומיות היא לא הגיונית ומזיקה. במקומה הציע מרקס חלוקה לפי מעמדות וניהול העולם ע"י הפרולטריון, מעמד הפועלים. הם יעשו חלוקה צודקת של המשאבים ויבטלו את המעמדות הבינוניים והגבוהים – הבורגנות.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גורדון סבר שהחשיבה הזו היא מכנית ומנותקת מטבע האדם. לאדם בטבעו בחייו הזורמים והטבעיים –גורדון מאוד הדגיש אותם – יש נטייה לחיים בתוך משפחה, קהילה ולאום אתני. מה שבעתיד יש שינסחו את זה כאהבה מבחנת. כלומר טבע האדם לאהוב את ילדיו יותר מאת ילדי שכנו. גורדון טען שזה בסדר גמור כל עוד אין שנאה לילדי השכן.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במילים אחרות גורדון סבר, בניגוד למרקס, שהאדם הוא יצור חברתי ולא יצור כלכלי כפי שסבר מרקס.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גורדון סובר שבמציאות אוטופית בה כל האנשים הם עושים טוב מוחלט, אכן הלאומיות מתייתרת. אבל זוהי אוטופיה שאינה מדברת על מציאות. היא מסמלת כיוון רצוי אך לעולם לא נגיע לשם באמת. ולכן הלאום הוא מעגל זהות הכרחי לאדם, דרכו יכול האדם להתחבר למעגל רחב יותר של אנושות כללית ואוניברסלית. דילוג על הלאום מזיק יותר מאשר מועיל. </a:t>
            </a:r>
          </a:p>
        </p:txBody>
      </p:sp>
    </p:spTree>
    <p:extLst>
      <p:ext uri="{BB962C8B-B14F-4D97-AF65-F5344CB8AC3E}">
        <p14:creationId xmlns:p14="http://schemas.microsoft.com/office/powerpoint/2010/main" val="10739653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smtClean="0"/>
              <a:t>הנחיות למעביר השיעור – חלק ב' </a:t>
            </a:r>
            <a:endParaRPr lang="he-IL" dirty="0"/>
          </a:p>
        </p:txBody>
      </p:sp>
      <p:sp>
        <p:nvSpPr>
          <p:cNvPr id="7" name="מציין מיקום תוכן 3"/>
          <p:cNvSpPr txBox="1">
            <a:spLocks/>
          </p:cNvSpPr>
          <p:nvPr/>
        </p:nvSpPr>
        <p:spPr>
          <a:xfrm>
            <a:off x="371475" y="933450"/>
            <a:ext cx="9173535" cy="5715000"/>
          </a:xfrm>
          <a:prstGeom prst="rect">
            <a:avLst/>
          </a:prstGeom>
        </p:spPr>
        <p:txBody>
          <a:bodyPr numCol="2" spcCol="18288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he-IL" sz="800" b="1" dirty="0">
                <a:solidFill>
                  <a:srgbClr val="5E4D36"/>
                </a:solidFill>
                <a:latin typeface="Levenim MT" panose="02010502060101010101" pitchFamily="2" charset="-79"/>
                <a:cs typeface="Levenim MT" panose="02010502060101010101" pitchFamily="2" charset="-79"/>
              </a:rPr>
              <a:t>חלק ב' נאו-ליברליזם</a:t>
            </a:r>
          </a:p>
          <a:p>
            <a:pPr marL="0" lvl="0" indent="0" algn="just">
              <a:lnSpc>
                <a:spcPct val="100000"/>
              </a:lnSpc>
              <a:spcBef>
                <a:spcPts val="0"/>
              </a:spcBef>
              <a:buNone/>
            </a:pPr>
            <a:r>
              <a:rPr lang="he-IL" sz="800" dirty="0" smtClean="0">
                <a:solidFill>
                  <a:srgbClr val="5E4D36"/>
                </a:solidFill>
                <a:latin typeface="Levenim MT" panose="02010502060101010101" pitchFamily="2" charset="-79"/>
                <a:cs typeface="Levenim MT" panose="02010502060101010101" pitchFamily="2" charset="-79"/>
              </a:rPr>
              <a:t>בחלק  </a:t>
            </a:r>
            <a:r>
              <a:rPr lang="he-IL" sz="800" dirty="0">
                <a:solidFill>
                  <a:srgbClr val="5E4D36"/>
                </a:solidFill>
                <a:latin typeface="Levenim MT" panose="02010502060101010101" pitchFamily="2" charset="-79"/>
                <a:cs typeface="Levenim MT" panose="02010502060101010101" pitchFamily="2" charset="-79"/>
              </a:rPr>
              <a:t>זה ננסה להתייחס לזרם המיוחס בד"כ לתנועות פוסטמודרניות ופוסט-לאומיות שמוצאות ביטוי בשיח התקשורתי בקצה השמאלי של הציבוריות הישראלית, ובאות לידי ביטוי בעמותות כמו 'שוברים שתיקה' </a:t>
            </a:r>
            <a:r>
              <a:rPr lang="he-IL" sz="800" dirty="0" err="1">
                <a:solidFill>
                  <a:srgbClr val="5E4D36"/>
                </a:solidFill>
                <a:latin typeface="Levenim MT" panose="02010502060101010101" pitchFamily="2" charset="-79"/>
                <a:cs typeface="Levenim MT" panose="02010502060101010101" pitchFamily="2" charset="-79"/>
              </a:rPr>
              <a:t>וכו</a:t>
            </a:r>
            <a:r>
              <a:rPr lang="he-IL" sz="800" dirty="0">
                <a:solidFill>
                  <a:srgbClr val="5E4D36"/>
                </a:solidFill>
                <a:latin typeface="Levenim MT" panose="02010502060101010101" pitchFamily="2" charset="-79"/>
                <a:cs typeface="Levenim MT" panose="02010502060101010101" pitchFamily="2" charset="-79"/>
              </a:rPr>
              <a:t>'. פעמים רבות הזרם הזה נקרא פוליטיקלי קורקט – תקינות פוליטית. לטענתנו זהו זרם עומק שיש לו תפיסת עולם ששוללת כל זהות לאומית דתית או מסורתית. זהו זרם המנסה לקעקע את כל מה שמריח מסורת לאומיות ודתיות. בפנימיותו הוא מבקש לפרק את הסיפורים הגדולים של העולם המסורתי והמודרני.  בתשתית מחשבתו הוא מאמין באוניברסליות ואינדיבידואליות שהם שני צדדים של אותה מטבע. בשם אלו זרם זה יתמוך בשם המוסר והצדק - בפלסטינים, במהגרי עבודה, במיעוטים באשר הם, בפמיניזם, </a:t>
            </a:r>
            <a:r>
              <a:rPr lang="he-IL" sz="800" dirty="0" err="1">
                <a:solidFill>
                  <a:srgbClr val="5E4D36"/>
                </a:solidFill>
                <a:latin typeface="Levenim MT" panose="02010502060101010101" pitchFamily="2" charset="-79"/>
                <a:cs typeface="Levenim MT" panose="02010502060101010101" pitchFamily="2" charset="-79"/>
              </a:rPr>
              <a:t>בלהטבי"ם</a:t>
            </a:r>
            <a:r>
              <a:rPr lang="he-IL" sz="800" dirty="0">
                <a:solidFill>
                  <a:srgbClr val="5E4D36"/>
                </a:solidFill>
                <a:latin typeface="Levenim MT" panose="02010502060101010101" pitchFamily="2" charset="-79"/>
                <a:cs typeface="Levenim MT" panose="02010502060101010101" pitchFamily="2" charset="-79"/>
              </a:rPr>
              <a:t>, בחד הוריים ובחלשים בחברה. ולכן זהו זרם  שמבחינות רבות אנו נוטים להסכים אתו ולקבל את מה שהוא אומר משום שאנחנו מבקשים להיות מוסריים. וכך יוצאים קצת מבולבלים. כיוון שאנחנו  לא רוצים לזרוק את המשפחה את העם את הציונות. והזרם הזה בקצינותיו דורש בשם הצדק לקעקע את כל הטוב והיפה בלאומיות. כל ביטוי לאומי הוא גזענות, כל הגנה על דמותה היהודית של המדינה הופך לפשיזם, למלחמה בדמוקרטיה לקעקוע בצדק. אם אנחנו בשומר החדש פועלים למען שמירה על אדמות המדינה – מיד אנחנו מואשמים בגזענות.  בקיצור התבלבלתם? גם אנחנו. בוא ננסה לעשות סדר. </a:t>
            </a:r>
          </a:p>
          <a:p>
            <a:pPr marL="0" lvl="0" indent="0" algn="just">
              <a:lnSpc>
                <a:spcPct val="100000"/>
              </a:lnSpc>
              <a:spcBef>
                <a:spcPts val="0"/>
              </a:spcBef>
              <a:buNone/>
            </a:pPr>
            <a:r>
              <a:rPr lang="he-IL" sz="800" u="sng" dirty="0">
                <a:solidFill>
                  <a:srgbClr val="5E4D36"/>
                </a:solidFill>
                <a:latin typeface="Levenim MT" panose="02010502060101010101" pitchFamily="2" charset="-79"/>
                <a:cs typeface="Levenim MT" panose="02010502060101010101" pitchFamily="2" charset="-79"/>
              </a:rPr>
              <a:t>א. חית הברזל</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השמיעו את השיר תוך כדי מעקב על הקטע המצוטט בדף. אנו ממליצים </a:t>
            </a:r>
            <a:r>
              <a:rPr lang="he-IL" sz="800" dirty="0">
                <a:solidFill>
                  <a:srgbClr val="5E4D36"/>
                </a:solidFill>
                <a:latin typeface="Levenim MT" panose="02010502060101010101" pitchFamily="2" charset="-79"/>
                <a:cs typeface="Levenim MT" panose="02010502060101010101" pitchFamily="2" charset="-79"/>
                <a:hlinkClick r:id="rId2"/>
              </a:rPr>
              <a:t>על הביצוע של שולי רנד. </a:t>
            </a:r>
            <a:endParaRPr lang="he-IL" sz="800" dirty="0">
              <a:solidFill>
                <a:srgbClr val="5E4D36"/>
              </a:solidFill>
              <a:latin typeface="Levenim MT" panose="02010502060101010101" pitchFamily="2" charset="-79"/>
              <a:cs typeface="Levenim MT" panose="02010502060101010101" pitchFamily="2" charset="-79"/>
            </a:endParaRP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נסו לענות על השאלות המנחות:</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 נסו להבין נגד מה מאיר אריאל שר? מהי חית המתכת? מה התפיסה שלה? בודדו את התיאורים בשיר ונסו לעמוד על תפיסת העולם נגדה יוצא מאיר.</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 מה הטענות שלו נגד תפיסת עולם זו?</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כמה כיוונים של ניתוח השיר:</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בבית הראשון שהבאנו שהו בעצם השני בשיר: </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רשימת אובייקטים: מגדלים משוננים, שפיצים בגרפים, ברזל, מתכת, אלקטרוניקה, נתונים, רשת סוכנים כפולים, מחשבים. </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התחושה הסובייקטיבית: נוגסים בתכלת, מוזרמת, מוזרקת, פרצוף של שפחה, מרדימים, עוקרים מעולמינו</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דימויים: ברזל – כתנין, כציפור. מתכת – כפרד, כג'ירפה, ערמומית. </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מעבר לפירוש התחושות והדימויים, נסו לעמוד על התחושה המועברת דרך רשימת האובייקטים. נסו לצייר את התמונה שהמשורר מסרטט דרך המילים.</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בבית השני המצוטט:</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המשורר מבהיר בארבע השורות האחרונות של השיר שחיית המתכת היא למעשה 'שלטון המתכת מלכות הברזל' ומתוך כך בני האדם הם משרתיה 'טיפות של דם וקשקשיה'.</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מה הוא אותו שלטון מתכת מלכות ברזל?  אותו עולם של האובייקטים מהבית הקודם [ב] – שיוצרים עולם של מתכת, אלקטרוניקה, רשת ומחשבים.</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בבית זה הוא מתאר את מעשיה של החיה או תוצאות שלטונה - גורסת, דורסת, הורסת, </a:t>
            </a:r>
            <a:r>
              <a:rPr lang="he-IL" sz="800" dirty="0" err="1">
                <a:solidFill>
                  <a:srgbClr val="5E4D36"/>
                </a:solidFill>
                <a:latin typeface="Levenim MT" panose="02010502060101010101" pitchFamily="2" charset="-79"/>
                <a:cs typeface="Levenim MT" panose="02010502060101010101" pitchFamily="2" charset="-79"/>
              </a:rPr>
              <a:t>הודקת</a:t>
            </a:r>
            <a:r>
              <a:rPr lang="he-IL" sz="800" dirty="0">
                <a:solidFill>
                  <a:srgbClr val="5E4D36"/>
                </a:solidFill>
                <a:latin typeface="Levenim MT" panose="02010502060101010101" pitchFamily="2" charset="-79"/>
                <a:cs typeface="Levenim MT" panose="02010502060101010101" pitchFamily="2" charset="-79"/>
              </a:rPr>
              <a:t>, מוצצת ויורקת, משתמשת וזורקת .</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המשורר מדבר על התדמית של החיה – חופש הדיבור, זכות הציבור. אבל למעשה היא 'אומר מה לרצות, מה לחשוב, מה להיות, מה לעשות ואיך להתנהג ' ובני האדם בהמוניהם רצים לעבוד, לשרת, לשמש ולשמן את החיית המתכת. ובכך הם הופכים להיות חצי אוטומטיים, הלומים, מפוקדים, </a:t>
            </a:r>
            <a:r>
              <a:rPr lang="he-IL" sz="800" dirty="0" err="1">
                <a:solidFill>
                  <a:srgbClr val="5E4D36"/>
                </a:solidFill>
                <a:latin typeface="Levenim MT" panose="02010502060101010101" pitchFamily="2" charset="-79"/>
                <a:cs typeface="Levenim MT" panose="02010502060101010101" pitchFamily="2" charset="-79"/>
              </a:rPr>
              <a:t>מסוממי</a:t>
            </a:r>
            <a:r>
              <a:rPr lang="he-IL" sz="800" dirty="0">
                <a:solidFill>
                  <a:srgbClr val="5E4D36"/>
                </a:solidFill>
                <a:latin typeface="Levenim MT" panose="02010502060101010101" pitchFamily="2" charset="-79"/>
                <a:cs typeface="Levenim MT" panose="02010502060101010101" pitchFamily="2" charset="-79"/>
              </a:rPr>
              <a:t> קידמה והתפתחויות.</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שימו לב למילים ולמקצב – רצים </a:t>
            </a:r>
            <a:r>
              <a:rPr lang="he-IL" sz="800" dirty="0" err="1">
                <a:solidFill>
                  <a:srgbClr val="5E4D36"/>
                </a:solidFill>
                <a:latin typeface="Levenim MT" panose="02010502060101010101" pitchFamily="2" charset="-79"/>
                <a:cs typeface="Levenim MT" panose="02010502060101010101" pitchFamily="2" charset="-79"/>
              </a:rPr>
              <a:t>רצים</a:t>
            </a:r>
            <a:r>
              <a:rPr lang="he-IL" sz="800" dirty="0">
                <a:solidFill>
                  <a:srgbClr val="5E4D36"/>
                </a:solidFill>
                <a:latin typeface="Levenim MT" panose="02010502060101010101" pitchFamily="2" charset="-79"/>
                <a:cs typeface="Levenim MT" panose="02010502060101010101" pitchFamily="2" charset="-79"/>
              </a:rPr>
              <a:t>, מרצדים, מהבהבים. דימויים של הרעשים של עולמינו הטכנולוגי. </a:t>
            </a:r>
          </a:p>
          <a:p>
            <a:pPr marL="0" lvl="0" indent="0" algn="just">
              <a:lnSpc>
                <a:spcPct val="100000"/>
              </a:lnSpc>
              <a:spcBef>
                <a:spcPts val="0"/>
              </a:spcBef>
              <a:buNone/>
            </a:pPr>
            <a:r>
              <a:rPr lang="he-IL" sz="800" u="sng" dirty="0">
                <a:solidFill>
                  <a:srgbClr val="5E4D36"/>
                </a:solidFill>
                <a:latin typeface="Levenim MT" panose="02010502060101010101" pitchFamily="2" charset="-79"/>
                <a:cs typeface="Levenim MT" panose="02010502060101010101" pitchFamily="2" charset="-79"/>
              </a:rPr>
              <a:t>ב. נאו-ליברליזם</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הקטע הזה הוא מובאה  ממאמר שלם </a:t>
            </a:r>
            <a:r>
              <a:rPr lang="he-IL" sz="800" dirty="0">
                <a:solidFill>
                  <a:srgbClr val="5E4D36"/>
                </a:solidFill>
                <a:latin typeface="Levenim MT" panose="02010502060101010101" pitchFamily="2" charset="-79"/>
                <a:cs typeface="Levenim MT" panose="02010502060101010101" pitchFamily="2" charset="-79"/>
                <a:hlinkClick r:id="rId3"/>
              </a:rPr>
              <a:t>'שנאת ישראל והאליטות'  </a:t>
            </a:r>
            <a:r>
              <a:rPr lang="he-IL" sz="800" dirty="0">
                <a:solidFill>
                  <a:srgbClr val="5E4D36"/>
                </a:solidFill>
                <a:latin typeface="Levenim MT" panose="02010502060101010101" pitchFamily="2" charset="-79"/>
                <a:cs typeface="Levenim MT" panose="02010502060101010101" pitchFamily="2" charset="-79"/>
              </a:rPr>
              <a:t>שמנסה לעשות סדר בכל מה שקשור לגזענות ומה שלא קשור. שביד קורא להימנע מצעקת 'גזענות' על כל מה שהוא לא תואם את ערכי התקניות הפוליטית [</a:t>
            </a:r>
            <a:r>
              <a:rPr lang="he-IL" sz="800" dirty="0" err="1">
                <a:solidFill>
                  <a:srgbClr val="5E4D36"/>
                </a:solidFill>
                <a:latin typeface="Levenim MT" panose="02010502060101010101" pitchFamily="2" charset="-79"/>
                <a:cs typeface="Levenim MT" panose="02010502060101010101" pitchFamily="2" charset="-79"/>
              </a:rPr>
              <a:t>פולטיקלי</a:t>
            </a:r>
            <a:r>
              <a:rPr lang="he-IL" sz="800" dirty="0">
                <a:solidFill>
                  <a:srgbClr val="5E4D36"/>
                </a:solidFill>
                <a:latin typeface="Levenim MT" panose="02010502060101010101" pitchFamily="2" charset="-79"/>
                <a:cs typeface="Levenim MT" panose="02010502060101010101" pitchFamily="2" charset="-79"/>
              </a:rPr>
              <a:t>  קורקט] - אוניברסליים או פוסט-לאומיות. בהזדמנות זו הוא עושה קצת סדר במושגים ובתאוריות. </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קראו את הקטע וענו על השאלות המנחות: </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 כיצד מגדיר שביד את הנאו-ליברליזם?</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 מהי הביקורת של שביד נגד הנאו-ליברליזם? מה לדעתו ייווצר בעולם נאו-ליברלי?</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•מהי עמדתכם – האם שביד צודק בניתוח שלו? האם זה מצדיק תפיסות קהילתיות ולאומיות?</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כמה דגשים מהמאמר. </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שביד מגדיר את הנאו-ליברליזם כאידאולוגיה המאמינה בחירות האדם, בשוק חופשי ובגלובליזציה. בהמשך שביד יטען שאידאולוגיה זו למרות שהיא מציגה את עצמה כנאורה ומתקדמת היא אינה הומנית. כלומר זוהי לדעתו אידאולוגיה שפוגעת באנושיות של האדם. נראה לנו שעדיף היה אם שביד היה משתמש באידאולוגיה הפוסטמודרנית של התקינות הפוליטית [פוליטיקלי קורקט].  </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לגבי ההגדרה של הנאו-ליברליזם שביד בוחר בהגדרה שאינה מוסכמת על כולם. </a:t>
            </a:r>
            <a:r>
              <a:rPr lang="he-IL" sz="800" dirty="0">
                <a:solidFill>
                  <a:srgbClr val="5E4D36"/>
                </a:solidFill>
                <a:latin typeface="Levenim MT" panose="02010502060101010101" pitchFamily="2" charset="-79"/>
                <a:cs typeface="Levenim MT" panose="02010502060101010101" pitchFamily="2" charset="-79"/>
                <a:hlinkClick r:id="rId4"/>
              </a:rPr>
              <a:t>ישנם נאו-ליברליים שמרניים. </a:t>
            </a:r>
            <a:r>
              <a:rPr lang="he-IL" sz="800" dirty="0" err="1">
                <a:solidFill>
                  <a:srgbClr val="5E4D36"/>
                </a:solidFill>
                <a:latin typeface="Levenim MT" panose="02010502060101010101" pitchFamily="2" charset="-79"/>
                <a:cs typeface="Levenim MT" panose="02010502060101010101" pitchFamily="2" charset="-79"/>
                <a:hlinkClick r:id="rId4"/>
              </a:rPr>
              <a:t>בויקי</a:t>
            </a:r>
            <a:r>
              <a:rPr lang="he-IL" sz="800" dirty="0">
                <a:solidFill>
                  <a:srgbClr val="5E4D36"/>
                </a:solidFill>
                <a:latin typeface="Levenim MT" panose="02010502060101010101" pitchFamily="2" charset="-79"/>
                <a:cs typeface="Levenim MT" panose="02010502060101010101" pitchFamily="2" charset="-79"/>
                <a:hlinkClick r:id="rId4"/>
              </a:rPr>
              <a:t> </a:t>
            </a:r>
            <a:r>
              <a:rPr lang="he-IL" sz="800" dirty="0">
                <a:solidFill>
                  <a:srgbClr val="5E4D36"/>
                </a:solidFill>
                <a:latin typeface="Levenim MT" panose="02010502060101010101" pitchFamily="2" charset="-79"/>
                <a:cs typeface="Levenim MT" panose="02010502060101010101" pitchFamily="2" charset="-79"/>
              </a:rPr>
              <a:t>מרגרט </a:t>
            </a:r>
            <a:r>
              <a:rPr lang="he-IL" sz="800" dirty="0" err="1">
                <a:solidFill>
                  <a:srgbClr val="5E4D36"/>
                </a:solidFill>
                <a:latin typeface="Levenim MT" panose="02010502060101010101" pitchFamily="2" charset="-79"/>
                <a:cs typeface="Levenim MT" panose="02010502060101010101" pitchFamily="2" charset="-79"/>
              </a:rPr>
              <a:t>תצ'ר</a:t>
            </a:r>
            <a:r>
              <a:rPr lang="he-IL" sz="800" dirty="0">
                <a:solidFill>
                  <a:srgbClr val="5E4D36"/>
                </a:solidFill>
                <a:latin typeface="Levenim MT" panose="02010502060101010101" pitchFamily="2" charset="-79"/>
                <a:cs typeface="Levenim MT" panose="02010502060101010101" pitchFamily="2" charset="-79"/>
              </a:rPr>
              <a:t>, רייגן ונתניהו מוצגים כנאו-ליברליים. על שלושתם קשה לומר שהם שומטים את הפן הלאומי של הליברליזם המסורתי.  </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למשל אתר 'מידה' מגדיר את עצמו מבחינה ערכית, כ- "ליברלים קלאסיים" או "שמרנים ליברליים". 'אנו רואים בחירות הפרט הישג פוליטי ייחודי לתרבות המערב, הישג הנקנה באחריות אישית ומעורבות אזרחית; יחד-עם-זאת, אנו מכירים בכך שבחירות כשלעצמה אין די, והיא נתמכת בזהות ומוסדות חברתיים, העיקריים שבהם הלאומיות והדת. בעינינו, מוסדות אזרחיים וולונטריים וספונטניים עדיפים לאין שיעור על-פני מדינה גדולה ומשופעת תקציבים, הפוגעת בחירות האישית והכלכלית.'</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לצורך הדיון שלנו נאו-ליברליים הם אותם אלו שמנסים בשם החירות והצדק ובשם התקינות הפוליטית לפרק כל מסגרת של מסורת, לאומית, משפחתיות </a:t>
            </a:r>
            <a:r>
              <a:rPr lang="he-IL" sz="800" dirty="0" err="1">
                <a:solidFill>
                  <a:srgbClr val="5E4D36"/>
                </a:solidFill>
                <a:latin typeface="Levenim MT" panose="02010502060101010101" pitchFamily="2" charset="-79"/>
                <a:cs typeface="Levenim MT" panose="02010502060101010101" pitchFamily="2" charset="-79"/>
              </a:rPr>
              <a:t>וכו</a:t>
            </a:r>
            <a:r>
              <a:rPr lang="he-IL" sz="800" dirty="0">
                <a:solidFill>
                  <a:srgbClr val="5E4D36"/>
                </a:solidFill>
                <a:latin typeface="Levenim MT" panose="02010502060101010101" pitchFamily="2" charset="-79"/>
                <a:cs typeface="Levenim MT" panose="02010502060101010101" pitchFamily="2" charset="-79"/>
              </a:rPr>
              <a:t>'. </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כנגדם מציב שביד את הליברלים ההומניסטיים המקבילים לערכי השמרנים הליברליים. לטענתו האידאולוגיה הזו ידעה לשמר את טובת הכלל וידעה לדבר על זכויות וחובות.</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כדי להדגים את העניין נזכיר את חגי קליין שבידיים חשופות הסתער על שני המחבלים במתחם שרונה ובכך שיבש את פעולתם. בראיון שנערך אתו הוא אמר שהוא עשה זאת במודע תוך הבנה בזמן אמת שבכך הוא מסכן את חייו. חגי מסביר במשפט שראוי לחרוט אותו על לוח ליבינו בציפורן של ברזל  - מה ההיגיון שבמעשה זה הוא מסביר הסבר מדהים על רקע השיח במקו – לדבריו במקרה הזה </a:t>
            </a:r>
            <a:r>
              <a:rPr lang="he-IL" sz="800" b="1" dirty="0">
                <a:solidFill>
                  <a:srgbClr val="5E4D36"/>
                </a:solidFill>
                <a:latin typeface="Levenim MT" panose="02010502060101010101" pitchFamily="2" charset="-79"/>
                <a:cs typeface="Levenim MT" panose="02010502060101010101" pitchFamily="2" charset="-79"/>
              </a:rPr>
              <a:t>הרציונל של מעשיהו הוא רציונל  של הקבוצה שגובר על האינטרס האישי!</a:t>
            </a:r>
            <a:r>
              <a:rPr lang="he-IL" sz="800" dirty="0">
                <a:solidFill>
                  <a:srgbClr val="5E4D36"/>
                </a:solidFill>
                <a:latin typeface="Levenim MT" panose="02010502060101010101" pitchFamily="2" charset="-79"/>
                <a:cs typeface="Levenim MT" panose="02010502060101010101" pitchFamily="2" charset="-79"/>
              </a:rPr>
              <a:t> </a:t>
            </a:r>
            <a:r>
              <a:rPr lang="he-IL" sz="800" dirty="0">
                <a:solidFill>
                  <a:srgbClr val="5E4D36"/>
                </a:solidFill>
                <a:latin typeface="Levenim MT" panose="02010502060101010101" pitchFamily="2" charset="-79"/>
                <a:cs typeface="Levenim MT" panose="02010502060101010101" pitchFamily="2" charset="-79"/>
                <a:hlinkClick r:id="rId5"/>
              </a:rPr>
              <a:t>[דקה 2:40 בראיון] אפשר לשקול להביא את הקטע בשיעור</a:t>
            </a:r>
            <a:r>
              <a:rPr lang="he-IL" sz="800" dirty="0">
                <a:solidFill>
                  <a:srgbClr val="5E4D36"/>
                </a:solidFill>
                <a:latin typeface="Levenim MT" panose="02010502060101010101" pitchFamily="2" charset="-79"/>
                <a:cs typeface="Levenim MT" panose="02010502060101010101" pitchFamily="2" charset="-79"/>
              </a:rPr>
              <a:t>. </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הטענה העיקרית של שביד היא חשיפת השקר [לא פחות] בשיח הנאו-ליברלי [אנחנו נגיד התקינות הפוליטית]. לטענתו האידאולוגיה הזו מותירה את הסדרת היחסים בין בני אדם רק ע"פ הזכויות הכלכליות והפוליטיות. כלומר בשפה פשוטה אין ערכים! שום ערכים מעבר לערכי כלכלה ולערכי הפוליטיקה. אין חובות. אין אחריות. יש רק שוויון משפטי פורמאלי. כלומר ריק מתוכן. </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סדר חברתי כזה מוביל במהירות לתחרות אכזרית על עושר ומעמד. ישנה כאן טענה מעולם המושגים המודרני של חשיבה רציונלית מוחלטת. תחת מעטה של פוסט מודרניזם המפרק כל מסורת ומערכות ערכים דתיות ולאומיות. וממנה לפוסט-לאומיות. </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מכאן השיח שמדביק לכל מה שהוא מתחומי הדת, המסורת הלאומיות את התווית – גזענות! כך יוצרים מצג שאילו כל מה ששייך לעולמות המסורתיים דתיים לאומיים הוא לא מוסרי. מוסרי רק מה שהוא אוניברסלי.</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אבל כאן שביד חושף את הכשל ומראה כיצד מערכת ערכים כזו מובילה בסופו של דבר למקום מאוד לא מוסרי בו היחיד נדרס ע"י כוחות גלובליים כלכליים פוליטיים חסרי מחויבות אלא לכוח ולכלכלה.</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זוהי בדיוק הטרוניה שמנסה מאיר אריאל בגאוניותו עוד לפני יותר מ20 שנה לחשוף בשירו 'חית הברזל'. </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צריך לזכור שהרעיון הדמוקרטי נולד ביחד ובמקביל לרעיון הלאומי. אבל זה כבר שיעור אחר. </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נדגיש עוד את הטענה של שביד שיש לבסס את המוסר על איזון בין זכויות הפרט לחובותיו כלפי הכלל מול המסורת הדת והלאומיות. </a:t>
            </a:r>
          </a:p>
          <a:p>
            <a:pPr marL="0" lvl="0" indent="0" algn="just">
              <a:lnSpc>
                <a:spcPct val="100000"/>
              </a:lnSpc>
              <a:spcBef>
                <a:spcPts val="0"/>
              </a:spcBef>
              <a:buNone/>
            </a:pPr>
            <a:r>
              <a:rPr lang="he-IL" sz="800" dirty="0">
                <a:solidFill>
                  <a:srgbClr val="5E4D36"/>
                </a:solidFill>
                <a:latin typeface="Levenim MT" panose="02010502060101010101" pitchFamily="2" charset="-79"/>
                <a:cs typeface="Levenim MT" panose="02010502060101010101" pitchFamily="2" charset="-79"/>
              </a:rPr>
              <a:t>סיימו את החלק הזה בהשמעה  חוזרת של השיר – חית הברזל. </a:t>
            </a:r>
          </a:p>
          <a:p>
            <a:pPr marL="0" indent="0" algn="just">
              <a:buNone/>
            </a:pPr>
            <a:endParaRPr lang="he-IL" sz="800" dirty="0">
              <a:solidFill>
                <a:srgbClr val="5E4D36"/>
              </a:solidFill>
              <a:latin typeface="Levenim MT" panose="02010502060101010101" pitchFamily="2" charset="-79"/>
              <a:cs typeface="Levenim MT" panose="02010502060101010101" pitchFamily="2" charset="-79"/>
            </a:endParaRPr>
          </a:p>
        </p:txBody>
      </p:sp>
    </p:spTree>
    <p:extLst>
      <p:ext uri="{BB962C8B-B14F-4D97-AF65-F5344CB8AC3E}">
        <p14:creationId xmlns:p14="http://schemas.microsoft.com/office/powerpoint/2010/main" val="1250375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a:t>הנחיות למעביר השיעור – חלק </a:t>
            </a:r>
            <a:r>
              <a:rPr lang="he-IL" dirty="0" smtClean="0"/>
              <a:t>ג' </a:t>
            </a:r>
            <a:endParaRPr lang="he-IL" dirty="0"/>
          </a:p>
        </p:txBody>
      </p:sp>
      <p:sp>
        <p:nvSpPr>
          <p:cNvPr id="7" name="מציין מיקום תוכן 3"/>
          <p:cNvSpPr txBox="1">
            <a:spLocks/>
          </p:cNvSpPr>
          <p:nvPr/>
        </p:nvSpPr>
        <p:spPr>
          <a:xfrm>
            <a:off x="371475" y="933450"/>
            <a:ext cx="9173535" cy="5715000"/>
          </a:xfrm>
          <a:prstGeom prst="rect">
            <a:avLst/>
          </a:prstGeom>
        </p:spPr>
        <p:txBody>
          <a:bodyPr numCol="2" spcCol="18288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he-IL" sz="800" b="1" dirty="0">
                <a:solidFill>
                  <a:srgbClr val="5E4D36"/>
                </a:solidFill>
                <a:latin typeface="Levenim MT" panose="02010502060101010101" pitchFamily="2" charset="-79"/>
                <a:cs typeface="Levenim MT" panose="02010502060101010101" pitchFamily="2" charset="-79"/>
              </a:rPr>
              <a:t>חלק ג' הצעות פתרון</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השלב הזה בשיעור הוא ניסיון לראות שני הוגי דעות, במקרה זה רבניים, שהתייחסו לבעיה והציעו איזה-שהו פתרון.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הרעיון העומד מאחורי חלק זה הוא שיש בכל אחד מהדעות איזה שהו בסיס אמת. וצריך למצוא מודל שיכיל את הטוב שבכל דעה. </a:t>
            </a:r>
          </a:p>
          <a:p>
            <a:pPr marL="0" indent="0" algn="just">
              <a:buNone/>
            </a:pPr>
            <a:r>
              <a:rPr lang="he-IL" sz="800" u="sng" dirty="0">
                <a:solidFill>
                  <a:srgbClr val="5E4D36"/>
                </a:solidFill>
                <a:latin typeface="Levenim MT" panose="02010502060101010101" pitchFamily="2" charset="-79"/>
                <a:cs typeface="Levenim MT" panose="02010502060101010101" pitchFamily="2" charset="-79"/>
              </a:rPr>
              <a:t>א. התפתחות</a:t>
            </a:r>
          </a:p>
          <a:p>
            <a:pPr marL="0" indent="0" algn="just">
              <a:buNone/>
            </a:pPr>
            <a:r>
              <a:rPr lang="he-IL" sz="800" dirty="0">
                <a:solidFill>
                  <a:srgbClr val="5E4D36"/>
                </a:solidFill>
                <a:latin typeface="Levenim MT" panose="02010502060101010101" pitchFamily="2" charset="-79"/>
                <a:cs typeface="Levenim MT" panose="02010502060101010101" pitchFamily="2" charset="-79"/>
                <a:hlinkClick r:id="rId2"/>
              </a:rPr>
              <a:t>ר' שמעון </a:t>
            </a:r>
            <a:r>
              <a:rPr lang="he-IL" sz="800" dirty="0" err="1">
                <a:solidFill>
                  <a:srgbClr val="5E4D36"/>
                </a:solidFill>
                <a:latin typeface="Levenim MT" panose="02010502060101010101" pitchFamily="2" charset="-79"/>
                <a:cs typeface="Levenim MT" panose="02010502060101010101" pitchFamily="2" charset="-79"/>
                <a:hlinkClick r:id="rId2"/>
              </a:rPr>
              <a:t>שקופ</a:t>
            </a:r>
            <a:r>
              <a:rPr lang="he-IL" sz="800" dirty="0">
                <a:solidFill>
                  <a:srgbClr val="5E4D36"/>
                </a:solidFill>
                <a:latin typeface="Levenim MT" panose="02010502060101010101" pitchFamily="2" charset="-79"/>
                <a:cs typeface="Levenim MT" panose="02010502060101010101" pitchFamily="2" charset="-79"/>
                <a:hlinkClick r:id="rId2"/>
              </a:rPr>
              <a:t> </a:t>
            </a:r>
            <a:r>
              <a:rPr lang="he-IL" sz="800" dirty="0">
                <a:solidFill>
                  <a:srgbClr val="5E4D36"/>
                </a:solidFill>
                <a:latin typeface="Levenim MT" panose="02010502060101010101" pitchFamily="2" charset="-79"/>
                <a:cs typeface="Levenim MT" panose="02010502060101010101" pitchFamily="2" charset="-79"/>
              </a:rPr>
              <a:t>היה ראש ישיבת שער התורה </a:t>
            </a:r>
            <a:r>
              <a:rPr lang="he-IL" sz="800" dirty="0" err="1">
                <a:solidFill>
                  <a:srgbClr val="5E4D36"/>
                </a:solidFill>
                <a:latin typeface="Levenim MT" panose="02010502060101010101" pitchFamily="2" charset="-79"/>
                <a:cs typeface="Levenim MT" panose="02010502060101010101" pitchFamily="2" charset="-79"/>
              </a:rPr>
              <a:t>בגרודנה</a:t>
            </a:r>
            <a:r>
              <a:rPr lang="he-IL" sz="800" dirty="0">
                <a:solidFill>
                  <a:srgbClr val="5E4D36"/>
                </a:solidFill>
                <a:latin typeface="Levenim MT" panose="02010502060101010101" pitchFamily="2" charset="-79"/>
                <a:cs typeface="Levenim MT" panose="02010502060101010101" pitchFamily="2" charset="-79"/>
              </a:rPr>
              <a:t>. יצר דרך ייחודית בלמדנות המזרח-אירופית הקלאסית, שבאה לידי ביטוי בעיקר בספרו "שערי </a:t>
            </a:r>
            <a:r>
              <a:rPr lang="he-IL" sz="800" dirty="0" err="1">
                <a:solidFill>
                  <a:srgbClr val="5E4D36"/>
                </a:solidFill>
                <a:latin typeface="Levenim MT" panose="02010502060101010101" pitchFamily="2" charset="-79"/>
                <a:cs typeface="Levenim MT" panose="02010502060101010101" pitchFamily="2" charset="-79"/>
              </a:rPr>
              <a:t>יֹ‏שר</a:t>
            </a:r>
            <a:r>
              <a:rPr lang="he-IL" sz="800" dirty="0">
                <a:solidFill>
                  <a:srgbClr val="5E4D36"/>
                </a:solidFill>
                <a:latin typeface="Levenim MT" panose="02010502060101010101" pitchFamily="2" charset="-79"/>
                <a:cs typeface="Levenim MT" panose="02010502060101010101" pitchFamily="2" charset="-79"/>
              </a:rPr>
              <a:t>", ומתאפיינת בניתוח לוגי-משפטי של העקרונות היסודיים שבהלכה, ופחות בפלפול מקומי.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קראו את דבריו ונסו לענות על השאלות המנחות:</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 מהם שלבי ההתפתחות שמציע הרב שקפו?</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 אפה אתה מוצא את עצמך בשלבים הללו?</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 האם יכול להיות מצב של אדם שהגיע למעלה הגבוהה ע"פ המדרג של הרב </a:t>
            </a:r>
            <a:r>
              <a:rPr lang="he-IL" sz="800" dirty="0" err="1">
                <a:solidFill>
                  <a:srgbClr val="5E4D36"/>
                </a:solidFill>
                <a:latin typeface="Levenim MT" panose="02010502060101010101" pitchFamily="2" charset="-79"/>
                <a:cs typeface="Levenim MT" panose="02010502060101010101" pitchFamily="2" charset="-79"/>
              </a:rPr>
              <a:t>שקופ</a:t>
            </a:r>
            <a:r>
              <a:rPr lang="he-IL" sz="800" dirty="0">
                <a:solidFill>
                  <a:srgbClr val="5E4D36"/>
                </a:solidFill>
                <a:latin typeface="Levenim MT" panose="02010502060101010101" pitchFamily="2" charset="-79"/>
                <a:cs typeface="Levenim MT" panose="02010502060101010101" pitchFamily="2" charset="-79"/>
              </a:rPr>
              <a:t> וייפול בדרגה נמוכה יותר?</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הטקסט הזה הוא די פשוט </a:t>
            </a:r>
            <a:r>
              <a:rPr lang="he-IL" sz="800" dirty="0" err="1">
                <a:solidFill>
                  <a:srgbClr val="5E4D36"/>
                </a:solidFill>
                <a:latin typeface="Levenim MT" panose="02010502060101010101" pitchFamily="2" charset="-79"/>
                <a:cs typeface="Levenim MT" panose="02010502060101010101" pitchFamily="2" charset="-79"/>
              </a:rPr>
              <a:t>ר"ש</a:t>
            </a:r>
            <a:r>
              <a:rPr lang="he-IL" sz="800" dirty="0">
                <a:solidFill>
                  <a:srgbClr val="5E4D36"/>
                </a:solidFill>
                <a:latin typeface="Levenim MT" panose="02010502060101010101" pitchFamily="2" charset="-79"/>
                <a:cs typeface="Levenim MT" panose="02010502060101010101" pitchFamily="2" charset="-79"/>
              </a:rPr>
              <a:t> </a:t>
            </a:r>
            <a:r>
              <a:rPr lang="he-IL" sz="800" dirty="0" err="1">
                <a:solidFill>
                  <a:srgbClr val="5E4D36"/>
                </a:solidFill>
                <a:latin typeface="Levenim MT" panose="02010502060101010101" pitchFamily="2" charset="-79"/>
                <a:cs typeface="Levenim MT" panose="02010502060101010101" pitchFamily="2" charset="-79"/>
              </a:rPr>
              <a:t>שקופ</a:t>
            </a:r>
            <a:r>
              <a:rPr lang="he-IL" sz="800" dirty="0">
                <a:solidFill>
                  <a:srgbClr val="5E4D36"/>
                </a:solidFill>
                <a:latin typeface="Levenim MT" panose="02010502060101010101" pitchFamily="2" charset="-79"/>
                <a:cs typeface="Levenim MT" panose="02010502060101010101" pitchFamily="2" charset="-79"/>
              </a:rPr>
              <a:t> מונה דרגות התפתחות אנושיות ביחס ליכולת ההרחבה של  האדם את עולמו.</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הדרגה הנמוכה דומה לתפיסת המוסר ההדוניסטית הסוברת כי הטוב זהה להנאה. במקרה זה הנאה גופנית. אנו יכולים להוסיף שזהו השלב הטבעי והבריא של התינוק בשנותיו הראשונות</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מעל זה קיימת ההשקפה של הדוניזם רוחני שסובר שגם הנאות רוחניות זהות לטוב. כך גם בהתפתחות הילד שמחפש כבר משהו שמעבר לסיפוקים הגופניים.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מעל זה מציב </a:t>
            </a:r>
            <a:r>
              <a:rPr lang="he-IL" sz="800" dirty="0" err="1">
                <a:solidFill>
                  <a:srgbClr val="5E4D36"/>
                </a:solidFill>
                <a:latin typeface="Levenim MT" panose="02010502060101010101" pitchFamily="2" charset="-79"/>
                <a:cs typeface="Levenim MT" panose="02010502060101010101" pitchFamily="2" charset="-79"/>
              </a:rPr>
              <a:t>ר"ש</a:t>
            </a:r>
            <a:r>
              <a:rPr lang="he-IL" sz="800" dirty="0">
                <a:solidFill>
                  <a:srgbClr val="5E4D36"/>
                </a:solidFill>
                <a:latin typeface="Levenim MT" panose="02010502060101010101" pitchFamily="2" charset="-79"/>
                <a:cs typeface="Levenim MT" panose="02010502060101010101" pitchFamily="2" charset="-79"/>
              </a:rPr>
              <a:t> </a:t>
            </a:r>
            <a:r>
              <a:rPr lang="he-IL" sz="800" dirty="0" err="1">
                <a:solidFill>
                  <a:srgbClr val="5E4D36"/>
                </a:solidFill>
                <a:latin typeface="Levenim MT" panose="02010502060101010101" pitchFamily="2" charset="-79"/>
                <a:cs typeface="Levenim MT" panose="02010502060101010101" pitchFamily="2" charset="-79"/>
              </a:rPr>
              <a:t>שקופ</a:t>
            </a:r>
            <a:r>
              <a:rPr lang="he-IL" sz="800" dirty="0">
                <a:solidFill>
                  <a:srgbClr val="5E4D36"/>
                </a:solidFill>
                <a:latin typeface="Levenim MT" panose="02010502060101010101" pitchFamily="2" charset="-79"/>
                <a:cs typeface="Levenim MT" panose="02010502060101010101" pitchFamily="2" charset="-79"/>
              </a:rPr>
              <a:t> את האדם שגם משפחתו של האדם כלולה בתוך האני שלו. כלומר אדם שמצליח להרחיב את תחומי האני אל מספר אנשים הקרובים אליו – משפחתו.</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ומעל זה העם. אדם שהאני שלו מורחב להזדהות עם קבוצת השייכות הגדולה יותר. השקפה </a:t>
            </a:r>
            <a:r>
              <a:rPr lang="he-IL" sz="800" dirty="0" err="1">
                <a:solidFill>
                  <a:srgbClr val="5E4D36"/>
                </a:solidFill>
                <a:latin typeface="Levenim MT" panose="02010502060101010101" pitchFamily="2" charset="-79"/>
                <a:cs typeface="Levenim MT" panose="02010502060101010101" pitchFamily="2" charset="-79"/>
              </a:rPr>
              <a:t>שר"ש</a:t>
            </a:r>
            <a:r>
              <a:rPr lang="he-IL" sz="800" dirty="0">
                <a:solidFill>
                  <a:srgbClr val="5E4D36"/>
                </a:solidFill>
                <a:latin typeface="Levenim MT" panose="02010502060101010101" pitchFamily="2" charset="-79"/>
                <a:cs typeface="Levenim MT" panose="02010502060101010101" pitchFamily="2" charset="-79"/>
              </a:rPr>
              <a:t> </a:t>
            </a:r>
            <a:r>
              <a:rPr lang="he-IL" sz="800" dirty="0" err="1">
                <a:solidFill>
                  <a:srgbClr val="5E4D36"/>
                </a:solidFill>
                <a:latin typeface="Levenim MT" panose="02010502060101010101" pitchFamily="2" charset="-79"/>
                <a:cs typeface="Levenim MT" panose="02010502060101010101" pitchFamily="2" charset="-79"/>
              </a:rPr>
              <a:t>שקופ</a:t>
            </a:r>
            <a:r>
              <a:rPr lang="he-IL" sz="800" dirty="0">
                <a:solidFill>
                  <a:srgbClr val="5E4D36"/>
                </a:solidFill>
                <a:latin typeface="Levenim MT" panose="02010502060101010101" pitchFamily="2" charset="-79"/>
                <a:cs typeface="Levenim MT" panose="02010502060101010101" pitchFamily="2" charset="-79"/>
              </a:rPr>
              <a:t> משתמש בדימוי של איבר בגוף. כלומר האדם מבין את </a:t>
            </a:r>
            <a:r>
              <a:rPr lang="he-IL" sz="800" dirty="0" err="1">
                <a:solidFill>
                  <a:srgbClr val="5E4D36"/>
                </a:solidFill>
                <a:latin typeface="Levenim MT" panose="02010502060101010101" pitchFamily="2" charset="-79"/>
                <a:cs typeface="Levenim MT" panose="02010502060101010101" pitchFamily="2" charset="-79"/>
              </a:rPr>
              <a:t>חלקיותו</a:t>
            </a:r>
            <a:r>
              <a:rPr lang="he-IL" sz="800" dirty="0">
                <a:solidFill>
                  <a:srgbClr val="5E4D36"/>
                </a:solidFill>
                <a:latin typeface="Levenim MT" panose="02010502060101010101" pitchFamily="2" charset="-79"/>
                <a:cs typeface="Levenim MT" panose="02010502060101010101" pitchFamily="2" charset="-79"/>
              </a:rPr>
              <a:t> מתוך דבר גדול יותר אליו הוא מרגיש שייכות.</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הדרגה הגבוהה ביותר היא האדם שמרגיש שייכות לכל האדם והעולם. היכולת להרחיב את העולם שלי לעולם כולו. זוהי כבר חוויה מכמעט מיסטית של בעלי נפש גדולה. דוגמה לכך: 'אני אוהב את </a:t>
            </a:r>
            <a:r>
              <a:rPr lang="he-IL" sz="800" dirty="0" err="1">
                <a:solidFill>
                  <a:srgbClr val="5E4D36"/>
                </a:solidFill>
                <a:latin typeface="Levenim MT" panose="02010502060101010101" pitchFamily="2" charset="-79"/>
                <a:cs typeface="Levenim MT" panose="02010502060101010101" pitchFamily="2" charset="-79"/>
              </a:rPr>
              <a:t>הכל</a:t>
            </a:r>
            <a:r>
              <a:rPr lang="he-IL" sz="800" dirty="0">
                <a:solidFill>
                  <a:srgbClr val="5E4D36"/>
                </a:solidFill>
                <a:latin typeface="Levenim MT" panose="02010502060101010101" pitchFamily="2" charset="-79"/>
                <a:cs typeface="Levenim MT" panose="02010502060101010101" pitchFamily="2" charset="-79"/>
              </a:rPr>
              <a:t>, איני יכול שלא לאהוב את כל הבריות, את כל העמים. רוצה אני בכל עמקי לב בתפארת </a:t>
            </a:r>
            <a:r>
              <a:rPr lang="he-IL" sz="800" dirty="0" err="1">
                <a:solidFill>
                  <a:srgbClr val="5E4D36"/>
                </a:solidFill>
                <a:latin typeface="Levenim MT" panose="02010502060101010101" pitchFamily="2" charset="-79"/>
                <a:cs typeface="Levenim MT" panose="02010502060101010101" pitchFamily="2" charset="-79"/>
              </a:rPr>
              <a:t>הכל</a:t>
            </a:r>
            <a:r>
              <a:rPr lang="he-IL" sz="800" dirty="0">
                <a:solidFill>
                  <a:srgbClr val="5E4D36"/>
                </a:solidFill>
                <a:latin typeface="Levenim MT" panose="02010502060101010101" pitchFamily="2" charset="-79"/>
                <a:cs typeface="Levenim MT" panose="02010502060101010101" pitchFamily="2" charset="-79"/>
              </a:rPr>
              <a:t>, בתקנת </a:t>
            </a:r>
            <a:r>
              <a:rPr lang="he-IL" sz="800" dirty="0" err="1">
                <a:solidFill>
                  <a:srgbClr val="5E4D36"/>
                </a:solidFill>
                <a:latin typeface="Levenim MT" panose="02010502060101010101" pitchFamily="2" charset="-79"/>
                <a:cs typeface="Levenim MT" panose="02010502060101010101" pitchFamily="2" charset="-79"/>
              </a:rPr>
              <a:t>הכל</a:t>
            </a:r>
            <a:r>
              <a:rPr lang="he-IL" sz="800" dirty="0">
                <a:solidFill>
                  <a:srgbClr val="5E4D36"/>
                </a:solidFill>
                <a:latin typeface="Levenim MT" panose="02010502060101010101" pitchFamily="2" charset="-79"/>
                <a:cs typeface="Levenim MT" panose="02010502060101010101" pitchFamily="2" charset="-79"/>
              </a:rPr>
              <a:t>...החפץ הפנימי מתפשט הוא בעזוז אהבתו על </a:t>
            </a:r>
            <a:r>
              <a:rPr lang="he-IL" sz="800" dirty="0" err="1">
                <a:solidFill>
                  <a:srgbClr val="5E4D36"/>
                </a:solidFill>
                <a:latin typeface="Levenim MT" panose="02010502060101010101" pitchFamily="2" charset="-79"/>
                <a:cs typeface="Levenim MT" panose="02010502060101010101" pitchFamily="2" charset="-79"/>
              </a:rPr>
              <a:t>הכל</a:t>
            </a:r>
            <a:r>
              <a:rPr lang="he-IL" sz="800" dirty="0">
                <a:solidFill>
                  <a:srgbClr val="5E4D36"/>
                </a:solidFill>
                <a:latin typeface="Levenim MT" panose="02010502060101010101" pitchFamily="2" charset="-79"/>
                <a:cs typeface="Levenim MT" panose="02010502060101010101" pitchFamily="2" charset="-79"/>
              </a:rPr>
              <a:t> ממש. אין לי כל צורך </a:t>
            </a:r>
            <a:r>
              <a:rPr lang="he-IL" sz="800" dirty="0" err="1">
                <a:solidFill>
                  <a:srgbClr val="5E4D36"/>
                </a:solidFill>
                <a:latin typeface="Levenim MT" panose="02010502060101010101" pitchFamily="2" charset="-79"/>
                <a:cs typeface="Levenim MT" panose="02010502060101010101" pitchFamily="2" charset="-79"/>
              </a:rPr>
              <a:t>לכוף</a:t>
            </a:r>
            <a:r>
              <a:rPr lang="he-IL" sz="800" dirty="0">
                <a:solidFill>
                  <a:srgbClr val="5E4D36"/>
                </a:solidFill>
                <a:latin typeface="Levenim MT" panose="02010502060101010101" pitchFamily="2" charset="-79"/>
                <a:cs typeface="Levenim MT" panose="02010502060101010101" pitchFamily="2" charset="-79"/>
              </a:rPr>
              <a:t> את רגש אהבה זה. הוא נובע ישר מעומק הקודש של חכמה של הנשמה הא-</a:t>
            </a:r>
            <a:r>
              <a:rPr lang="he-IL" sz="800" dirty="0" err="1">
                <a:solidFill>
                  <a:srgbClr val="5E4D36"/>
                </a:solidFill>
                <a:latin typeface="Levenim MT" panose="02010502060101010101" pitchFamily="2" charset="-79"/>
                <a:cs typeface="Levenim MT" panose="02010502060101010101" pitchFamily="2" charset="-79"/>
              </a:rPr>
              <a:t>לוהית</a:t>
            </a:r>
            <a:r>
              <a:rPr lang="he-IL" sz="800" dirty="0">
                <a:solidFill>
                  <a:srgbClr val="5E4D36"/>
                </a:solidFill>
                <a:latin typeface="Levenim MT" panose="02010502060101010101" pitchFamily="2" charset="-79"/>
                <a:cs typeface="Levenim MT" panose="02010502060101010101" pitchFamily="2" charset="-79"/>
              </a:rPr>
              <a:t>' [הרב קוק ערפילי טוהר עמ' לא]</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לעניינו, ההצעה של הרב </a:t>
            </a:r>
            <a:r>
              <a:rPr lang="he-IL" sz="800" dirty="0" err="1">
                <a:solidFill>
                  <a:srgbClr val="5E4D36"/>
                </a:solidFill>
                <a:latin typeface="Levenim MT" panose="02010502060101010101" pitchFamily="2" charset="-79"/>
                <a:cs typeface="Levenim MT" panose="02010502060101010101" pitchFamily="2" charset="-79"/>
              </a:rPr>
              <a:t>שקופ</a:t>
            </a:r>
            <a:r>
              <a:rPr lang="he-IL" sz="800" dirty="0">
                <a:solidFill>
                  <a:srgbClr val="5E4D36"/>
                </a:solidFill>
                <a:latin typeface="Levenim MT" panose="02010502060101010101" pitchFamily="2" charset="-79"/>
                <a:cs typeface="Levenim MT" panose="02010502060101010101" pitchFamily="2" charset="-79"/>
              </a:rPr>
              <a:t> היא הצעה התפתחותית. כלומר ככל שאדם מפותח יותר, כך היכולת שלו להכליל עולמות רחבים יותר. הרעיון הוא שצריך לעבור את כל השלבים הללו. מי שינסה לקפוץ מיד למעלה הגבוהה ולא יתחבר לבסיס, מפספס משהו, ואולי גם מזייף. הרעיון הוא גם בתשובה לשאלה השלישית בשאלות המנחות שלטעון לדרגה של חיבור לכל האנושות בלי להיות מחובר לשאר המעגלים יכול ליצור מוסר מעוות כפי שראינו בחלקים הקודמים של השיעור.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השקפה דומה היא ההשקפה של גורדון למרות שהוא לא מדבר על התפתחות אלא מנסה לטעון למעגליות, מעגל בתוך מעגל, מעגלי זהות שהולכים ומתרחבים. וכמובן ששכל שהם מתרחקים גם המחויבות קטנה אך לא נעלמת. וההיפך, ככל שהם מתקרבים המחויבות הולכת ועולה. </a:t>
            </a:r>
          </a:p>
          <a:p>
            <a:pPr marL="0" indent="0" algn="just">
              <a:buNone/>
            </a:pPr>
            <a:r>
              <a:rPr lang="he-IL" sz="800" u="sng" dirty="0">
                <a:solidFill>
                  <a:srgbClr val="5E4D36"/>
                </a:solidFill>
                <a:latin typeface="Levenim MT" panose="02010502060101010101" pitchFamily="2" charset="-79"/>
                <a:cs typeface="Levenim MT" panose="02010502060101010101" pitchFamily="2" charset="-79"/>
              </a:rPr>
              <a:t>ב.  אחדות</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הרב קוק באחד מהפסקאות </a:t>
            </a:r>
            <a:r>
              <a:rPr lang="he-IL" sz="800" dirty="0" smtClean="0">
                <a:solidFill>
                  <a:srgbClr val="5E4D36"/>
                </a:solidFill>
                <a:latin typeface="Levenim MT" panose="02010502060101010101" pitchFamily="2" charset="-79"/>
                <a:cs typeface="Levenim MT" panose="02010502060101010101" pitchFamily="2" charset="-79"/>
              </a:rPr>
              <a:t>המוכרות [</a:t>
            </a:r>
            <a:r>
              <a:rPr lang="he-IL" sz="800" dirty="0" smtClean="0">
                <a:solidFill>
                  <a:srgbClr val="5E4D36"/>
                </a:solidFill>
                <a:latin typeface="Levenim MT" panose="02010502060101010101" pitchFamily="2" charset="-79"/>
                <a:cs typeface="Levenim MT" panose="02010502060101010101" pitchFamily="2" charset="-79"/>
                <a:hlinkClick r:id="rId3"/>
              </a:rPr>
              <a:t>אורות התחיה י"ח</a:t>
            </a:r>
            <a:r>
              <a:rPr lang="he-IL" sz="800" dirty="0" smtClean="0">
                <a:solidFill>
                  <a:srgbClr val="5E4D36"/>
                </a:solidFill>
                <a:latin typeface="Levenim MT" panose="02010502060101010101" pitchFamily="2" charset="-79"/>
                <a:cs typeface="Levenim MT" panose="02010502060101010101" pitchFamily="2" charset="-79"/>
              </a:rPr>
              <a:t>] </a:t>
            </a:r>
            <a:r>
              <a:rPr lang="he-IL" sz="800" dirty="0">
                <a:solidFill>
                  <a:srgbClr val="5E4D36"/>
                </a:solidFill>
                <a:latin typeface="Levenim MT" panose="02010502060101010101" pitchFamily="2" charset="-79"/>
                <a:cs typeface="Levenim MT" panose="02010502060101010101" pitchFamily="2" charset="-79"/>
              </a:rPr>
              <a:t>שלו מציע פתרון נוסף לעניין. הפתרון שלו הוא פתרון האחדות. זהו קו מנחה המחשבה של הרב קוק. היכולת ליצור אחדות בתוך דברים שנראים מנוגדים. אם הרעיון אוניברסלי אנושי סותר את רעיון הלאומיות, הרב קוק יטען ששניהם צריכים להיות ויש לראות כיצד שניהם מתקיימים.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במקרה הזה הרב קוק מכניס צלע שלישית שהיא הדת היהודית במסורתה הדתית. הרב קוק מדבר על שלוש כוחות שהם לטענתו שלושת המפלגות העיקריות שנמצאות בשיח של </a:t>
            </a:r>
            <a:r>
              <a:rPr lang="he-IL" sz="800" dirty="0" err="1">
                <a:solidFill>
                  <a:srgbClr val="5E4D36"/>
                </a:solidFill>
                <a:latin typeface="Levenim MT" panose="02010502060101010101" pitchFamily="2" charset="-79"/>
                <a:cs typeface="Levenim MT" panose="02010502060101010101" pitchFamily="2" charset="-79"/>
              </a:rPr>
              <a:t>ההתישבות</a:t>
            </a:r>
            <a:r>
              <a:rPr lang="he-IL" sz="800" dirty="0">
                <a:solidFill>
                  <a:srgbClr val="5E4D36"/>
                </a:solidFill>
                <a:latin typeface="Levenim MT" panose="02010502060101010101" pitchFamily="2" charset="-79"/>
                <a:cs typeface="Levenim MT" panose="02010502060101010101" pitchFamily="2" charset="-79"/>
              </a:rPr>
              <a:t> היהודית בארץ ישראל של ראשית המאה העשרים. הרב קוק מבכה את היריבות של שלושת המפלגות הללו, </a:t>
            </a:r>
            <a:r>
              <a:rPr lang="he-IL" sz="800" dirty="0" err="1">
                <a:solidFill>
                  <a:srgbClr val="5E4D36"/>
                </a:solidFill>
                <a:latin typeface="Levenim MT" panose="02010502060101010101" pitchFamily="2" charset="-79"/>
                <a:cs typeface="Levenim MT" panose="02010502060101010101" pitchFamily="2" charset="-79"/>
              </a:rPr>
              <a:t>ומבק</a:t>
            </a:r>
            <a:r>
              <a:rPr lang="he-IL" sz="800" dirty="0">
                <a:solidFill>
                  <a:srgbClr val="5E4D36"/>
                </a:solidFill>
                <a:latin typeface="Levenim MT" panose="02010502060101010101" pitchFamily="2" charset="-79"/>
                <a:cs typeface="Levenim MT" panose="02010502060101010101" pitchFamily="2" charset="-79"/>
              </a:rPr>
              <a:t> להראות ולהוכיח שכל אחד מהמפלגות הללו מביאה עמה רעיונות נכונים שאינם פוסלים את הרעיונות של המפלגות המתחרות ברות הפלוגתא. </a:t>
            </a:r>
            <a:r>
              <a:rPr lang="he-IL" sz="800" dirty="0" err="1">
                <a:solidFill>
                  <a:srgbClr val="5E4D36"/>
                </a:solidFill>
                <a:latin typeface="Levenim MT" panose="02010502060101010101" pitchFamily="2" charset="-79"/>
                <a:cs typeface="Levenim MT" panose="02010502060101010101" pitchFamily="2" charset="-79"/>
              </a:rPr>
              <a:t>הפרנציפ</a:t>
            </a:r>
            <a:r>
              <a:rPr lang="he-IL" sz="800" dirty="0">
                <a:solidFill>
                  <a:srgbClr val="5E4D36"/>
                </a:solidFill>
                <a:latin typeface="Levenim MT" panose="02010502060101010101" pitchFamily="2" charset="-79"/>
                <a:cs typeface="Levenim MT" panose="02010502060101010101" pitchFamily="2" charset="-79"/>
              </a:rPr>
              <a:t> הוא לאזן בין הקצוות.</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קראו את דבריו שמובאים כאן לאחר עריכה בה ניסינו לסדר את דבריו ומתוך כך גם השמטנו חלקי משפטים וסדרנו אותם קצת אחרת. לא הוספנו משלנו כלום. את המאמר כלשונו תוכלו למצוא </a:t>
            </a:r>
            <a:r>
              <a:rPr lang="he-IL" sz="800" dirty="0" err="1">
                <a:solidFill>
                  <a:srgbClr val="5E4D36"/>
                </a:solidFill>
                <a:latin typeface="Levenim MT" panose="02010502060101010101" pitchFamily="2" charset="-79"/>
                <a:cs typeface="Levenim MT" panose="02010502060101010101" pitchFamily="2" charset="-79"/>
              </a:rPr>
              <a:t>בויקיציטוט</a:t>
            </a:r>
            <a:r>
              <a:rPr lang="he-IL" sz="800" dirty="0">
                <a:solidFill>
                  <a:srgbClr val="5E4D36"/>
                </a:solidFill>
                <a:latin typeface="Levenim MT" panose="02010502060101010101" pitchFamily="2" charset="-79"/>
                <a:cs typeface="Levenim MT" panose="02010502060101010101" pitchFamily="2" charset="-79"/>
              </a:rPr>
              <a:t> כאן.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 הגדירו את שלושת המחנות – האורתודוכסי קודש, הלאומי אומה, הליברלי אנושי.</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 נסו לגשר בין המחנות הללו לגישות שלמדנו בחלקים הקודמים בשיעור.</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 נסו להגדיר לעצמכם במושגים אקטואליים את העמדה האחדותי שהרב קוק מציע.</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כמה הערות לגבי הדברים: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הרב קוק כפי שאמרנו מכניס למשוואה צלע שלישית שהיא הדת בתפיסתה האורתודוכסית. באופן ספציפי הרב קוק מדבר על המחנות שבזמנו: הדתיים האדוקים, הישוב הישן שעניינם הוא לשמור על מסורת ההלכה ורוח ישראל סבא, הלאומיים שהם המפלגות הציוניות על גווניהם השונים, והאוניברסליים שהם הסוציאליסטית שתמכו במהפכה וראו בהתיישבות הזדמנות לממש אותה. כמו גם חוגים כמו </a:t>
            </a:r>
            <a:r>
              <a:rPr lang="he-IL" sz="800" dirty="0">
                <a:solidFill>
                  <a:srgbClr val="5E4D36"/>
                </a:solidFill>
                <a:latin typeface="Levenim MT" panose="02010502060101010101" pitchFamily="2" charset="-79"/>
                <a:cs typeface="Levenim MT" panose="02010502060101010101" pitchFamily="2" charset="-79"/>
                <a:hlinkClick r:id="rId4"/>
              </a:rPr>
              <a:t>ברית שלום </a:t>
            </a:r>
            <a:r>
              <a:rPr lang="he-IL" sz="800" dirty="0">
                <a:solidFill>
                  <a:srgbClr val="5E4D36"/>
                </a:solidFill>
                <a:latin typeface="Levenim MT" panose="02010502060101010101" pitchFamily="2" charset="-79"/>
                <a:cs typeface="Levenim MT" panose="02010502060101010101" pitchFamily="2" charset="-79"/>
              </a:rPr>
              <a:t>שהתנגדו להקמת מדינה יהודית וסברו שיש להקים אוטונומיה דו לאומית ערבית יהודית.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הוויכוח בזמנו היה מר לא פחות מהוויכוח היום ואולי אף יותר. הרב קוק מציע כאן גישה מאוד חדשנית ופורצת דרך לטענתו כל אחד מהמחנות טוען טענות אמת. ולכן לכל אחד מהמחנות יש מקום. לכן המשך ניהול ויכוח ומאבק של משחק סכום אפס הוא טיפשי. כלומר לטעון שרק אחד מהמחנות צודק, וכל השאר יש לדחות את דעתם – יש בזה נזק גדול לדעתו. ולכן הוא מציע לנהל את הדיון בין המחנות לא כדי לפסול את המחנה האחר, ולא כדי לנצח את המחנה האחר, אלא בצורה שתיצור </a:t>
            </a:r>
            <a:r>
              <a:rPr lang="he-IL" sz="800" dirty="0" err="1">
                <a:solidFill>
                  <a:srgbClr val="5E4D36"/>
                </a:solidFill>
                <a:latin typeface="Levenim MT" panose="02010502060101010101" pitchFamily="2" charset="-79"/>
                <a:cs typeface="Levenim MT" panose="02010502060101010101" pitchFamily="2" charset="-79"/>
              </a:rPr>
              <a:t>איזונים</a:t>
            </a:r>
            <a:r>
              <a:rPr lang="he-IL" sz="800" dirty="0">
                <a:solidFill>
                  <a:srgbClr val="5E4D36"/>
                </a:solidFill>
                <a:latin typeface="Levenim MT" panose="02010502060101010101" pitchFamily="2" charset="-79"/>
                <a:cs typeface="Levenim MT" panose="02010502060101010101" pitchFamily="2" charset="-79"/>
              </a:rPr>
              <a:t> בין שלושת הכוחות הללו. לכן יכול כל אדם לנטות לצד מחנה אחד ואף לקדם את מטרותיו ורעיונותיו. אך בו בזמן על האדם, על המפלגה להבין ולהכיל שגם המחנות האחרים נושאים בחובם רעיונות נכונים וטובים ולכן השיח צריך להיות של </a:t>
            </a:r>
            <a:r>
              <a:rPr lang="he-IL" sz="800" dirty="0" err="1">
                <a:solidFill>
                  <a:srgbClr val="5E4D36"/>
                </a:solidFill>
                <a:latin typeface="Levenim MT" panose="02010502060101010101" pitchFamily="2" charset="-79"/>
                <a:cs typeface="Levenim MT" panose="02010502060101010101" pitchFamily="2" charset="-79"/>
              </a:rPr>
              <a:t>איזונים</a:t>
            </a:r>
            <a:r>
              <a:rPr lang="he-IL" sz="800" dirty="0">
                <a:solidFill>
                  <a:srgbClr val="5E4D36"/>
                </a:solidFill>
                <a:latin typeface="Levenim MT" panose="02010502060101010101" pitchFamily="2" charset="-79"/>
                <a:cs typeface="Levenim MT" panose="02010502060101010101" pitchFamily="2" charset="-79"/>
              </a:rPr>
              <a:t>.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כדי להבין את עמדתו של הרב קוק נסו לממש את הרעיון הזה ע"י דיון בשיח אקטואלי. בחרו נושא מחלוקת אקטואלי ונסו לראות את התייחסות של החרדים דתיים לעניין, ישראלים חילוניים - מרכז, ומפלגה כמו מרץ. נושאים לדוגמה: שתי מדינות לשני עמים, אופייה היהודי של מדינת ישראל למשל חוק השבות, או הכרה בנישואי </a:t>
            </a:r>
            <a:r>
              <a:rPr lang="he-IL" sz="800" dirty="0" err="1">
                <a:solidFill>
                  <a:srgbClr val="5E4D36"/>
                </a:solidFill>
                <a:latin typeface="Levenim MT" panose="02010502060101010101" pitchFamily="2" charset="-79"/>
                <a:cs typeface="Levenim MT" panose="02010502060101010101" pitchFamily="2" charset="-79"/>
              </a:rPr>
              <a:t>להטבי"ם</a:t>
            </a:r>
            <a:r>
              <a:rPr lang="he-IL" sz="800" dirty="0">
                <a:solidFill>
                  <a:srgbClr val="5E4D36"/>
                </a:solidFill>
                <a:latin typeface="Levenim MT" panose="02010502060101010101" pitchFamily="2" charset="-79"/>
                <a:cs typeface="Levenim MT" panose="02010502060101010101" pitchFamily="2" charset="-79"/>
              </a:rPr>
              <a:t> </a:t>
            </a:r>
            <a:r>
              <a:rPr lang="he-IL" sz="800" dirty="0" err="1">
                <a:solidFill>
                  <a:srgbClr val="5E4D36"/>
                </a:solidFill>
                <a:latin typeface="Levenim MT" panose="02010502060101010101" pitchFamily="2" charset="-79"/>
                <a:cs typeface="Levenim MT" panose="02010502060101010101" pitchFamily="2" charset="-79"/>
              </a:rPr>
              <a:t>וכו</a:t>
            </a:r>
            <a:r>
              <a:rPr lang="he-IL" sz="800" dirty="0">
                <a:solidFill>
                  <a:srgbClr val="5E4D36"/>
                </a:solidFill>
                <a:latin typeface="Levenim MT" panose="02010502060101010101" pitchFamily="2" charset="-79"/>
                <a:cs typeface="Levenim MT" panose="02010502060101010101" pitchFamily="2" charset="-79"/>
              </a:rPr>
              <a:t>'. </a:t>
            </a:r>
          </a:p>
        </p:txBody>
      </p:sp>
    </p:spTree>
    <p:extLst>
      <p:ext uri="{BB962C8B-B14F-4D97-AF65-F5344CB8AC3E}">
        <p14:creationId xmlns:p14="http://schemas.microsoft.com/office/powerpoint/2010/main" val="1250375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smtClean="0"/>
              <a:t>אוניברסליות</a:t>
            </a:r>
            <a:endParaRPr lang="he-IL" dirty="0"/>
          </a:p>
        </p:txBody>
      </p:sp>
      <p:sp>
        <p:nvSpPr>
          <p:cNvPr id="7" name="מציין מיקום תוכן 3"/>
          <p:cNvSpPr txBox="1">
            <a:spLocks/>
          </p:cNvSpPr>
          <p:nvPr/>
        </p:nvSpPr>
        <p:spPr>
          <a:xfrm>
            <a:off x="371475" y="933450"/>
            <a:ext cx="9173535" cy="5715000"/>
          </a:xfrm>
          <a:prstGeom prst="rect">
            <a:avLst/>
          </a:prstGeom>
        </p:spPr>
        <p:txBody>
          <a:bodyPr numCol="2" spcCol="18288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he-IL" sz="813" dirty="0"/>
          </a:p>
        </p:txBody>
      </p:sp>
      <p:sp>
        <p:nvSpPr>
          <p:cNvPr id="4" name="TextBox 3"/>
          <p:cNvSpPr txBox="1"/>
          <p:nvPr/>
        </p:nvSpPr>
        <p:spPr>
          <a:xfrm>
            <a:off x="771277" y="1524536"/>
            <a:ext cx="8340918" cy="3046988"/>
          </a:xfrm>
          <a:prstGeom prst="rect">
            <a:avLst/>
          </a:prstGeom>
          <a:noFill/>
        </p:spPr>
        <p:txBody>
          <a:bodyPr wrap="square" rtlCol="1">
            <a:spAutoFit/>
          </a:bodyPr>
          <a:lstStyle/>
          <a:p>
            <a:pPr algn="just"/>
            <a:r>
              <a:rPr lang="he-IL" sz="4800" b="1" dirty="0">
                <a:solidFill>
                  <a:srgbClr val="5E4D36"/>
                </a:solidFill>
                <a:latin typeface="Levenim MT" panose="02010502060101010101" pitchFamily="2" charset="-79"/>
                <a:cs typeface="Levenim MT" panose="02010502060101010101" pitchFamily="2" charset="-79"/>
              </a:rPr>
              <a:t>האוניברסליים מבקש לראות בכל בני האדם שווים, ללא גדרות והבחנות של שוני תרבותי </a:t>
            </a:r>
            <a:r>
              <a:rPr lang="he-IL" sz="1100" dirty="0"/>
              <a:t>[ע"פ ויקיפדיה]</a:t>
            </a:r>
          </a:p>
        </p:txBody>
      </p:sp>
      <p:pic>
        <p:nvPicPr>
          <p:cNvPr id="8" name="מציין מיקום של תמונה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9655" y="4399829"/>
            <a:ext cx="2308248" cy="2308248"/>
          </a:xfrm>
          <a:prstGeom prst="rect">
            <a:avLst/>
          </a:prstGeom>
        </p:spPr>
      </p:pic>
    </p:spTree>
    <p:extLst>
      <p:ext uri="{BB962C8B-B14F-4D97-AF65-F5344CB8AC3E}">
        <p14:creationId xmlns:p14="http://schemas.microsoft.com/office/powerpoint/2010/main" val="42925519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a:t>רב-תרבותיות</a:t>
            </a:r>
          </a:p>
        </p:txBody>
      </p:sp>
      <p:sp>
        <p:nvSpPr>
          <p:cNvPr id="7" name="מציין מיקום תוכן 3"/>
          <p:cNvSpPr txBox="1">
            <a:spLocks/>
          </p:cNvSpPr>
          <p:nvPr/>
        </p:nvSpPr>
        <p:spPr>
          <a:xfrm>
            <a:off x="371475" y="933450"/>
            <a:ext cx="9173535" cy="5715000"/>
          </a:xfrm>
          <a:prstGeom prst="rect">
            <a:avLst/>
          </a:prstGeom>
        </p:spPr>
        <p:txBody>
          <a:bodyPr numCol="2" spcCol="18288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he-IL" sz="813" dirty="0"/>
          </a:p>
        </p:txBody>
      </p:sp>
      <p:sp>
        <p:nvSpPr>
          <p:cNvPr id="2" name="TextBox 1"/>
          <p:cNvSpPr txBox="1"/>
          <p:nvPr/>
        </p:nvSpPr>
        <p:spPr>
          <a:xfrm>
            <a:off x="419183" y="1153051"/>
            <a:ext cx="9050819" cy="4093428"/>
          </a:xfrm>
          <a:prstGeom prst="rect">
            <a:avLst/>
          </a:prstGeom>
          <a:noFill/>
        </p:spPr>
        <p:txBody>
          <a:bodyPr wrap="square" rtlCol="1">
            <a:spAutoFit/>
          </a:bodyPr>
          <a:lstStyle/>
          <a:p>
            <a:pPr algn="just"/>
            <a:r>
              <a:rPr lang="he-IL" sz="3600" b="1" dirty="0">
                <a:solidFill>
                  <a:srgbClr val="5E4D36"/>
                </a:solidFill>
                <a:latin typeface="Levenim MT" panose="02010502060101010101" pitchFamily="2" charset="-79"/>
                <a:cs typeface="Levenim MT" panose="02010502060101010101" pitchFamily="2" charset="-79"/>
              </a:rPr>
              <a:t>רב-תרבותיות היא גישה אשר מדגישה את חשיבות הקבלה של זהויות תרבותיות שונות, במיוחד במסגרת של מדינות קולטות הגירה. התפיסה הרב-תרבותית מניחה כי האדם יכול להיות שותף בכמה הקשרים ומעגלים של זהויות, ולנוע בחופשיות ביניהם</a:t>
            </a:r>
            <a:r>
              <a:rPr lang="he-IL" sz="4400" dirty="0"/>
              <a:t>. </a:t>
            </a:r>
            <a:r>
              <a:rPr lang="he-IL" sz="1000" dirty="0"/>
              <a:t>[ע"פ ויקיפדיה]</a:t>
            </a:r>
          </a:p>
        </p:txBody>
      </p:sp>
      <p:pic>
        <p:nvPicPr>
          <p:cNvPr id="5" name="מציין מיקום של תמונה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4952" y="4619709"/>
            <a:ext cx="2148080" cy="2028742"/>
          </a:xfrm>
          <a:prstGeom prst="rect">
            <a:avLst/>
          </a:prstGeom>
        </p:spPr>
      </p:pic>
    </p:spTree>
    <p:extLst>
      <p:ext uri="{BB962C8B-B14F-4D97-AF65-F5344CB8AC3E}">
        <p14:creationId xmlns:p14="http://schemas.microsoft.com/office/powerpoint/2010/main" val="429255191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ערכת נושא Office">
  <a:themeElements>
    <a:clrScheme name="ערכת נושא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ערכת נושא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10880</TotalTime>
  <Words>6718</Words>
  <Application>Microsoft Office PowerPoint</Application>
  <PresentationFormat>A4 Paper (210x297 mm)</PresentationFormat>
  <Paragraphs>327</Paragraphs>
  <Slides>21</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21</vt:i4>
      </vt:variant>
    </vt:vector>
  </HeadingPairs>
  <TitlesOfParts>
    <vt:vector size="22" baseType="lpstr">
      <vt:lpstr>1_ערכת נושא Office</vt:lpstr>
      <vt:lpstr>הציונות במרחב הרב תרבותי – אשכול מבט חדש – שיעור 12 - הקדמה</vt:lpstr>
      <vt:lpstr>הציונות במרחב הרב תרבותי – אשכול מבט חדש – שיעור 12 - חלק א' הסוציאליזם</vt:lpstr>
      <vt:lpstr>הציונות במרחב הרב תרבותי – אשכול מבט חדש – שיעור 12 - חלק ב' נאו-ליברליזם</vt:lpstr>
      <vt:lpstr>הציונות במרחב הרב תרבותי – אשכול מבט חדש – שיעור 12 - חלק ג' הצעות פתרון</vt:lpstr>
      <vt:lpstr>הנחיות למעביר השיעור פתיחה וחלק א'</vt:lpstr>
      <vt:lpstr>הנחיות למעביר השיעור – חלק ב' </vt:lpstr>
      <vt:lpstr>הנחיות למעביר השיעור – חלק ג' </vt:lpstr>
      <vt:lpstr>אוניברסליות</vt:lpstr>
      <vt:lpstr>רב-תרבותיות</vt:lpstr>
      <vt:lpstr>קוסמופוליטיות</vt:lpstr>
      <vt:lpstr>אינדיבידואליזם</vt:lpstr>
      <vt:lpstr>קוסמופוליטיות</vt:lpstr>
      <vt:lpstr>אינדיבידואליזם</vt:lpstr>
      <vt:lpstr>גלובליזציה</vt:lpstr>
      <vt:lpstr>פרטיקולרי</vt:lpstr>
      <vt:lpstr>לאומיות</vt:lpstr>
      <vt:lpstr>רפובליקניזם</vt:lpstr>
      <vt:lpstr>בולשביזם</vt:lpstr>
      <vt:lpstr>פשיזם</vt:lpstr>
      <vt:lpstr>לאומנות</vt:lpstr>
      <vt:lpstr>נאציזם</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eladbrk</dc:creator>
  <cp:lastModifiedBy>User</cp:lastModifiedBy>
  <cp:revision>181</cp:revision>
  <cp:lastPrinted>2016-01-02T09:56:53Z</cp:lastPrinted>
  <dcterms:created xsi:type="dcterms:W3CDTF">2016-01-01T12:13:36Z</dcterms:created>
  <dcterms:modified xsi:type="dcterms:W3CDTF">2016-07-28T14:57:31Z</dcterms:modified>
</cp:coreProperties>
</file>