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 id="2147483652" r:id="rId2"/>
    <p:sldMasterId id="2147483653" r:id="rId3"/>
  </p:sldMasterIdLst>
  <p:notesMasterIdLst>
    <p:notesMasterId r:id="rId6"/>
  </p:notesMasterIdLst>
  <p:sldIdLst>
    <p:sldId id="256" r:id="rId4"/>
    <p:sldId id="257" r:id="rId5"/>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12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024312" y="0"/>
            <a:ext cx="3078162" cy="469900"/>
          </a:xfrm>
          <a:prstGeom prst="rect">
            <a:avLst/>
          </a:prstGeom>
          <a:noFill/>
          <a:ln>
            <a:noFill/>
          </a:ln>
        </p:spPr>
        <p:txBody>
          <a:bodyPr spcFirstLastPara="1" wrap="square" lIns="91425" tIns="91425" rIns="91425" bIns="91425" anchor="t" anchorCtr="0"/>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587" y="0"/>
            <a:ext cx="3078162" cy="469900"/>
          </a:xfrm>
          <a:prstGeom prst="rect">
            <a:avLst/>
          </a:prstGeom>
          <a:noFill/>
          <a:ln>
            <a:noFill/>
          </a:ln>
        </p:spPr>
        <p:txBody>
          <a:bodyPr spcFirstLastPara="1" wrap="square" lIns="91425" tIns="91425" rIns="91425" bIns="91425" anchor="t" anchorCtr="0"/>
          <a:lstStyle>
            <a:lvl1pPr marR="0" lvl="0" algn="l" rtl="1">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4024312" y="8916987"/>
            <a:ext cx="3078162" cy="469900"/>
          </a:xfrm>
          <a:prstGeom prst="rect">
            <a:avLst/>
          </a:prstGeom>
          <a:noFill/>
          <a:ln>
            <a:noFill/>
          </a:ln>
        </p:spPr>
        <p:txBody>
          <a:bodyPr spcFirstLastPara="1" wrap="square" lIns="91425" tIns="91425" rIns="91425" bIns="91425" anchor="b" anchorCtr="0"/>
          <a:lstStyle>
            <a:lvl1pPr marR="0" lvl="0"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r" rtl="1">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587" y="8916987"/>
            <a:ext cx="3078162" cy="469900"/>
          </a:xfrm>
          <a:prstGeom prst="rect">
            <a:avLst/>
          </a:prstGeom>
          <a:noFill/>
          <a:ln>
            <a:noFill/>
          </a:ln>
        </p:spPr>
        <p:txBody>
          <a:bodyPr spcFirstLastPara="1" wrap="square" lIns="91425" tIns="45700" rIns="91425" bIns="45700" anchor="b" anchorCtr="0">
            <a:noAutofit/>
          </a:bodyPr>
          <a:lstStyle/>
          <a:p>
            <a:pPr marL="0" marR="0" lvl="0" indent="0" algn="l" rtl="1">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pPr marL="0" marR="0" lvl="0" indent="0" algn="l" rtl="1">
                <a:lnSpc>
                  <a:spcPct val="100000"/>
                </a:lnSpc>
                <a:spcBef>
                  <a:spcPts val="0"/>
                </a:spcBef>
                <a:spcAft>
                  <a:spcPts val="0"/>
                </a:spcAft>
                <a:buClr>
                  <a:srgbClr val="000000"/>
                </a:buClr>
                <a:buSzPts val="1200"/>
                <a:buFont typeface="Calibri"/>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3:notes"/>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0" name="Google Shape;30;p3:notes"/>
          <p:cNvSpPr>
            <a:spLocks noGrp="1" noRot="1" noChangeAspect="1"/>
          </p:cNvSpPr>
          <p:nvPr>
            <p:ph type="sldImg" idx="2"/>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6:notes"/>
          <p:cNvSpPr txBox="1">
            <a:spLocks noGrp="1"/>
          </p:cNvSpPr>
          <p:nvPr>
            <p:ph type="body" idx="1"/>
          </p:nvPr>
        </p:nvSpPr>
        <p:spPr>
          <a:xfrm>
            <a:off x="709612" y="4459287"/>
            <a:ext cx="5683250" cy="4224337"/>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Google Shape;41;p6:notes"/>
          <p:cNvSpPr>
            <a:spLocks noGrp="1" noRot="1" noChangeAspect="1"/>
          </p:cNvSpPr>
          <p:nvPr>
            <p:ph type="sldImg" idx="2"/>
          </p:nvPr>
        </p:nvSpPr>
        <p:spPr>
          <a:xfrm>
            <a:off x="1009650" y="704850"/>
            <a:ext cx="5083175" cy="3519487"/>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6"/>
        <p:cNvGrpSpPr/>
        <p:nvPr/>
      </p:nvGrpSpPr>
      <p:grpSpPr>
        <a:xfrm>
          <a:off x="0" y="0"/>
          <a:ext cx="0" cy="0"/>
          <a:chOff x="0" y="0"/>
          <a:chExt cx="0" cy="0"/>
        </a:xfrm>
      </p:grpSpPr>
      <p:sp>
        <p:nvSpPr>
          <p:cNvPr id="17" name="Google Shape;17;p2"/>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R="0" lvl="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R="0" lvl="1"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Google Shape;20;p2"/>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R="0" lvl="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R="0" lvl="0" algn="r" rtl="1">
              <a:lnSpc>
                <a:spcPct val="90000"/>
              </a:lnSpc>
              <a:spcBef>
                <a:spcPts val="0"/>
              </a:spcBef>
              <a:spcAft>
                <a:spcPts val="0"/>
              </a:spcAft>
              <a:buSzPts val="1400"/>
              <a:buNone/>
              <a:defRPr sz="1400" b="1" i="0" u="none" strike="noStrike" cap="none">
                <a:solidFill>
                  <a:srgbClr val="5E4D36"/>
                </a:solidFill>
                <a:latin typeface="Arial"/>
                <a:ea typeface="Arial"/>
                <a:cs typeface="Arial"/>
                <a:sym typeface="Arial"/>
              </a:defRPr>
            </a:lvl1pPr>
            <a:lvl2pPr marR="0" lvl="1"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l" rtl="1">
              <a:lnSpc>
                <a:spcPct val="90000"/>
              </a:lnSpc>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cxnSp>
        <p:nvCxnSpPr>
          <p:cNvPr id="10" name="Google Shape;10;p1"/>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med" len="med"/>
            <a:tailEnd type="none" w="med" len="med"/>
          </a:ln>
        </p:spPr>
      </p:cxnSp>
      <p:cxnSp>
        <p:nvCxnSpPr>
          <p:cNvPr id="11" name="Google Shape;11;p1"/>
          <p:cNvCxnSpPr/>
          <p:nvPr/>
        </p:nvCxnSpPr>
        <p:spPr>
          <a:xfrm>
            <a:off x="6527800" y="990600"/>
            <a:ext cx="0" cy="5726112"/>
          </a:xfrm>
          <a:prstGeom prst="straightConnector1">
            <a:avLst/>
          </a:prstGeom>
          <a:noFill/>
          <a:ln w="9525" cap="flat" cmpd="sng">
            <a:solidFill>
              <a:srgbClr val="5E4D36"/>
            </a:solidFill>
            <a:prstDash val="solid"/>
            <a:miter lim="800000"/>
            <a:headEnd type="none" w="med" len="med"/>
            <a:tailEnd type="none" w="med" len="med"/>
          </a:ln>
        </p:spPr>
      </p:cxnSp>
      <p:cxnSp>
        <p:nvCxnSpPr>
          <p:cNvPr id="12" name="Google Shape;12;p1"/>
          <p:cNvCxnSpPr/>
          <p:nvPr/>
        </p:nvCxnSpPr>
        <p:spPr>
          <a:xfrm>
            <a:off x="4481512" y="990600"/>
            <a:ext cx="0" cy="5726112"/>
          </a:xfrm>
          <a:prstGeom prst="straightConnector1">
            <a:avLst/>
          </a:prstGeom>
          <a:noFill/>
          <a:ln w="9525" cap="flat" cmpd="sng">
            <a:solidFill>
              <a:srgbClr val="5E4D36"/>
            </a:solidFill>
            <a:prstDash val="solid"/>
            <a:miter lim="800000"/>
            <a:headEnd type="none" w="med" len="med"/>
            <a:tailEnd type="none" w="med" len="med"/>
          </a:ln>
        </p:spPr>
      </p:cxnSp>
      <p:cxnSp>
        <p:nvCxnSpPr>
          <p:cNvPr id="13" name="Google Shape;13;p1"/>
          <p:cNvCxnSpPr/>
          <p:nvPr/>
        </p:nvCxnSpPr>
        <p:spPr>
          <a:xfrm>
            <a:off x="2435225" y="990600"/>
            <a:ext cx="0" cy="5726112"/>
          </a:xfrm>
          <a:prstGeom prst="straightConnector1">
            <a:avLst/>
          </a:prstGeom>
          <a:noFill/>
          <a:ln w="9525" cap="flat" cmpd="sng">
            <a:solidFill>
              <a:srgbClr val="5E4D36"/>
            </a:solidFill>
            <a:prstDash val="solid"/>
            <a:miter lim="800000"/>
            <a:headEnd type="none" w="med" len="med"/>
            <a:tailEnd type="none" w="med" len="med"/>
          </a:ln>
        </p:spPr>
      </p:cxnSp>
      <p:pic>
        <p:nvPicPr>
          <p:cNvPr id="14" name="Google Shape;14;p1"/>
          <p:cNvPicPr preferRelativeResize="0"/>
          <p:nvPr/>
        </p:nvPicPr>
        <p:blipFill rotWithShape="1">
          <a:blip r:embed="rId3">
            <a:alphaModFix/>
          </a:blip>
          <a:srcRect/>
          <a:stretch/>
        </p:blipFill>
        <p:spPr>
          <a:xfrm>
            <a:off x="7723187" y="5988050"/>
            <a:ext cx="1822450" cy="782637"/>
          </a:xfrm>
          <a:prstGeom prst="rect">
            <a:avLst/>
          </a:prstGeom>
          <a:noFill/>
          <a:ln>
            <a:noFill/>
          </a:ln>
        </p:spPr>
      </p:pic>
      <p:pic>
        <p:nvPicPr>
          <p:cNvPr id="15" name="Google Shape;15;p1"/>
          <p:cNvPicPr preferRelativeResize="0"/>
          <p:nvPr/>
        </p:nvPicPr>
        <p:blipFill rotWithShape="1">
          <a:blip r:embed="rId4">
            <a:alphaModFix/>
          </a:blip>
          <a:srcRect/>
          <a:stretch/>
        </p:blipFill>
        <p:spPr>
          <a:xfrm>
            <a:off x="438150" y="193675"/>
            <a:ext cx="1533525" cy="6969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cxnSp>
        <p:nvCxnSpPr>
          <p:cNvPr id="22" name="Google Shape;22;p3"/>
          <p:cNvCxnSpPr/>
          <p:nvPr/>
        </p:nvCxnSpPr>
        <p:spPr>
          <a:xfrm rot="10800000">
            <a:off x="433387" y="876300"/>
            <a:ext cx="9034462" cy="0"/>
          </a:xfrm>
          <a:prstGeom prst="straightConnector1">
            <a:avLst/>
          </a:prstGeom>
          <a:noFill/>
          <a:ln w="9525" cap="flat" cmpd="sng">
            <a:solidFill>
              <a:srgbClr val="5E4D36"/>
            </a:solidFill>
            <a:prstDash val="solid"/>
            <a:miter lim="800000"/>
            <a:headEnd type="none" w="med" len="med"/>
            <a:tailEnd type="none" w="med" len="med"/>
          </a:ln>
        </p:spPr>
      </p:cxnSp>
      <p:pic>
        <p:nvPicPr>
          <p:cNvPr id="23" name="Google Shape;23;p3"/>
          <p:cNvPicPr preferRelativeResize="0"/>
          <p:nvPr/>
        </p:nvPicPr>
        <p:blipFill rotWithShape="1">
          <a:blip r:embed="rId3">
            <a:alphaModFix/>
          </a:blip>
          <a:srcRect/>
          <a:stretch/>
        </p:blipFill>
        <p:spPr>
          <a:xfrm>
            <a:off x="438150" y="193675"/>
            <a:ext cx="1533525" cy="696912"/>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ib.cet.ac.il/pages/item.asp?item=524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aboutisrael.co.il/site.php?site_id=286&amp;parent_id=2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2038350" y="604837"/>
            <a:ext cx="7507287" cy="257175"/>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843C0C"/>
              </a:buClr>
              <a:buSzPts val="1400"/>
              <a:buFont typeface="Arial"/>
              <a:buNone/>
            </a:pPr>
            <a:r>
              <a:rPr lang="en-US" sz="1400" b="1" i="0" u="none" strike="noStrike" cap="none">
                <a:solidFill>
                  <a:srgbClr val="843C0C"/>
                </a:solidFill>
                <a:latin typeface="Arial"/>
                <a:ea typeface="Arial"/>
                <a:cs typeface="Arial"/>
                <a:sym typeface="Arial"/>
              </a:rPr>
              <a:t>החלום הציוני שלי</a:t>
            </a:r>
            <a:endParaRPr/>
          </a:p>
        </p:txBody>
      </p:sp>
      <p:sp>
        <p:nvSpPr>
          <p:cNvPr id="33" name="Google Shape;33;p7"/>
          <p:cNvSpPr txBox="1"/>
          <p:nvPr/>
        </p:nvSpPr>
        <p:spPr>
          <a:xfrm>
            <a:off x="6754812" y="960437"/>
            <a:ext cx="2795587" cy="1973262"/>
          </a:xfrm>
          <a:prstGeom prst="rect">
            <a:avLst/>
          </a:prstGeom>
          <a:solidFill>
            <a:srgbClr val="5E4D36"/>
          </a:solidFill>
          <a:ln>
            <a:noFill/>
          </a:ln>
        </p:spPr>
        <p:txBody>
          <a:bodyPr spcFirstLastPara="1" wrap="square" lIns="45700" tIns="91425" rIns="91425" bIns="91425" anchor="t" anchorCtr="0">
            <a:noAutofit/>
          </a:bodyPr>
          <a:lstStyle/>
          <a:p>
            <a:pPr marL="0" marR="0" lvl="0" indent="0" algn="just" rtl="1">
              <a:lnSpc>
                <a:spcPct val="111111"/>
              </a:lnSpc>
              <a:spcBef>
                <a:spcPts val="0"/>
              </a:spcBef>
              <a:spcAft>
                <a:spcPts val="0"/>
              </a:spcAft>
              <a:buClr>
                <a:schemeClr val="dk1"/>
              </a:buClr>
              <a:buSzPts val="900"/>
              <a:buFont typeface="Arial"/>
              <a:buNone/>
            </a:pPr>
            <a:endParaRPr sz="900" b="1" i="0" u="none" strike="noStrike" cap="none">
              <a:solidFill>
                <a:schemeClr val="lt1"/>
              </a:solidFill>
              <a:latin typeface="Arial"/>
              <a:ea typeface="Arial"/>
              <a:cs typeface="Arial"/>
              <a:sym typeface="Arial"/>
            </a:endParaRPr>
          </a:p>
          <a:p>
            <a:pPr marL="0" marR="0" lvl="0" indent="0" algn="just" rtl="1">
              <a:lnSpc>
                <a:spcPct val="150000"/>
              </a:lnSpc>
              <a:spcBef>
                <a:spcPts val="0"/>
              </a:spcBef>
              <a:spcAft>
                <a:spcPts val="0"/>
              </a:spcAft>
              <a:buClr>
                <a:schemeClr val="lt1"/>
              </a:buClr>
              <a:buSzPts val="900"/>
              <a:buFont typeface="Arial"/>
              <a:buNone/>
            </a:pPr>
            <a:r>
              <a:rPr lang="en-US" sz="900" b="1" i="0" u="none" strike="noStrike" cap="none">
                <a:solidFill>
                  <a:schemeClr val="lt1"/>
                </a:solidFill>
                <a:latin typeface="Arial"/>
                <a:ea typeface="Arial"/>
                <a:cs typeface="Arial"/>
                <a:sym typeface="Arial"/>
              </a:rPr>
              <a:t>הציונות היא תנועה לאומית מודרנית שמטרתה הקמת בית מולדת לעם ישראל במולדתו המקראית ארץ ישראל. היא החלה כתנועת תחייה לאומית יהודית במאה ה-19 במזרח ובמרכז אירופה, ודגלה בשיבת ציון, קיבוץ גלויות, החייאת התרבות והשפה העברית וביסוס ריבונות יהודית עצמאית. מהי ציונות היום? מה הופך מעשה לציוני? ומהי הציונות שלי? בכך עוסק דף לימוד זה.</a:t>
            </a:r>
            <a:endParaRPr/>
          </a:p>
        </p:txBody>
      </p:sp>
      <p:sp>
        <p:nvSpPr>
          <p:cNvPr id="34" name="Google Shape;34;p7"/>
          <p:cNvSpPr txBox="1"/>
          <p:nvPr/>
        </p:nvSpPr>
        <p:spPr>
          <a:xfrm>
            <a:off x="4513262" y="990600"/>
            <a:ext cx="2027237" cy="5726112"/>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הגדרת ציונות / הלכסיקון הציוני 1982</a:t>
            </a:r>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strike="noStrike" cap="none">
                <a:solidFill>
                  <a:srgbClr val="843C0C"/>
                </a:solidFill>
                <a:latin typeface="Arial"/>
                <a:ea typeface="Arial"/>
                <a:cs typeface="Arial"/>
                <a:sym typeface="Arial"/>
              </a:rPr>
              <a:t>“ציונות היא התנועה היהודית הלאומית בעת החדשה, הדוגלת בשיבת העם לציון, אל מולדתו ההיסטורית ארץ ישראל ובהקמת מדינה יהודית חופשית ועצמאית, וחידוש חייו הרוחניים, התרבותיים, המדיניים והכלכליים של עם ישראל“. </a:t>
            </a:r>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chemeClr val="dk1"/>
              </a:buClr>
              <a:buSzPts val="1000"/>
              <a:buFont typeface="Arial"/>
              <a:buNone/>
            </a:pPr>
            <a:endParaRPr sz="1000" b="1"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
            </a:r>
            <a:br>
              <a:rPr lang="en-US" sz="1000" b="1" i="0" u="none" strike="noStrike" cap="none">
                <a:solidFill>
                  <a:srgbClr val="843C0C"/>
                </a:solidFill>
                <a:latin typeface="Arial"/>
                <a:ea typeface="Arial"/>
                <a:cs typeface="Arial"/>
                <a:sym typeface="Arial"/>
              </a:rPr>
            </a:br>
            <a:r>
              <a:rPr lang="en-US" sz="1000" b="1" i="0" u="none" strike="noStrike" cap="none">
                <a:solidFill>
                  <a:srgbClr val="843C0C"/>
                </a:solidFill>
                <a:latin typeface="Arial"/>
                <a:ea typeface="Arial"/>
                <a:cs typeface="Arial"/>
                <a:sym typeface="Arial"/>
              </a:rPr>
              <a:t>בנימין זאב הרצל</a:t>
            </a:r>
            <a:endParaRPr/>
          </a:p>
          <a:p>
            <a:pPr marL="0" marR="0" lvl="0" indent="0" algn="r" rtl="1">
              <a:lnSpc>
                <a:spcPct val="100000"/>
              </a:lnSpc>
              <a:spcBef>
                <a:spcPts val="0"/>
              </a:spcBef>
              <a:spcAft>
                <a:spcPts val="0"/>
              </a:spcAft>
              <a:buClr>
                <a:srgbClr val="843C0C"/>
              </a:buClr>
              <a:buSzPts val="1000"/>
              <a:buFont typeface="Arial"/>
              <a:buNone/>
            </a:pPr>
            <a:r>
              <a:rPr lang="en-US" sz="1000" b="1" i="0" u="none" strike="noStrike" cap="none">
                <a:solidFill>
                  <a:srgbClr val="843C0C"/>
                </a:solidFill>
                <a:latin typeface="Arial"/>
                <a:ea typeface="Arial"/>
                <a:cs typeface="Arial"/>
                <a:sym typeface="Arial"/>
              </a:rPr>
              <a:t>מתוך הספר אלטנוילנד, 1902</a:t>
            </a:r>
            <a:endParaRPr/>
          </a:p>
          <a:p>
            <a:pPr marL="0" marR="0" lvl="0" indent="0" algn="r" rtl="1">
              <a:lnSpc>
                <a:spcPct val="100000"/>
              </a:lnSpc>
              <a:spcBef>
                <a:spcPts val="0"/>
              </a:spcBef>
              <a:spcAft>
                <a:spcPts val="0"/>
              </a:spcAft>
              <a:buClr>
                <a:srgbClr val="843C0C"/>
              </a:buClr>
              <a:buSzPts val="1000"/>
              <a:buFont typeface="Arial"/>
              <a:buNone/>
            </a:pPr>
            <a:r>
              <a:rPr lang="en-US" sz="1000" b="0" i="0" u="none" strike="noStrike" cap="none">
                <a:solidFill>
                  <a:srgbClr val="843C0C"/>
                </a:solidFill>
                <a:latin typeface="Arial"/>
                <a:ea typeface="Arial"/>
                <a:cs typeface="Arial"/>
                <a:sym typeface="Arial"/>
              </a:rPr>
              <a:t>"אם תרצו אין זו אגדה... ואילו אם לא תרצו הרי כל אשר סיפרתי לכם אגדה הוא, ואגדה יוסיף להיות".</a:t>
            </a:r>
            <a:endParaRPr/>
          </a:p>
          <a:p>
            <a:pPr marL="0" marR="0" lvl="0" indent="0" algn="r" rtl="1">
              <a:lnSpc>
                <a:spcPct val="100000"/>
              </a:lnSpc>
              <a:spcBef>
                <a:spcPts val="0"/>
              </a:spcBef>
              <a:spcAft>
                <a:spcPts val="0"/>
              </a:spcAft>
              <a:buClr>
                <a:schemeClr val="dk1"/>
              </a:buClr>
              <a:buSzPts val="800"/>
              <a:buFont typeface="Arial"/>
              <a:buNone/>
            </a:pPr>
            <a:endParaRPr sz="800" b="0" i="0" u="none" strike="noStrike" cap="none">
              <a:solidFill>
                <a:srgbClr val="843C0C"/>
              </a:solidFill>
              <a:latin typeface="Arial"/>
              <a:ea typeface="Arial"/>
              <a:cs typeface="Arial"/>
              <a:sym typeface="Arial"/>
            </a:endParaRPr>
          </a:p>
          <a:p>
            <a:pPr marL="0" marR="0" lvl="0" indent="0" algn="r" rtl="1">
              <a:lnSpc>
                <a:spcPct val="100000"/>
              </a:lnSpc>
              <a:spcBef>
                <a:spcPts val="0"/>
              </a:spcBef>
              <a:spcAft>
                <a:spcPts val="0"/>
              </a:spcAft>
              <a:buNone/>
            </a:pPr>
            <a:endParaRPr sz="800" b="0" i="0" u="none">
              <a:solidFill>
                <a:srgbClr val="843C0C"/>
              </a:solidFill>
              <a:latin typeface="Arial"/>
              <a:ea typeface="Arial"/>
              <a:cs typeface="Arial"/>
              <a:sym typeface="Arial"/>
            </a:endParaRPr>
          </a:p>
        </p:txBody>
      </p:sp>
      <p:sp>
        <p:nvSpPr>
          <p:cNvPr id="35" name="Google Shape;35;p7"/>
          <p:cNvSpPr txBox="1"/>
          <p:nvPr/>
        </p:nvSpPr>
        <p:spPr>
          <a:xfrm>
            <a:off x="2466975" y="1087437"/>
            <a:ext cx="2027237" cy="5726112"/>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מיהו ציוני? </a:t>
            </a:r>
            <a:endParaRPr/>
          </a:p>
          <a:p>
            <a:pPr marL="0" marR="0" lvl="0" indent="0" algn="r" rtl="1">
              <a:lnSpc>
                <a:spcPct val="100000"/>
              </a:lnSpc>
              <a:spcBef>
                <a:spcPts val="60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יולי חרומצ'נקו, עיתון הארץ 4/5/2003</a:t>
            </a:r>
            <a:endParaRPr/>
          </a:p>
          <a:p>
            <a:pPr marL="0" marR="0" lvl="0" indent="0" algn="r" rtl="1">
              <a:lnSpc>
                <a:spcPct val="100000"/>
              </a:lnSpc>
              <a:spcBef>
                <a:spcPts val="60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עתירה שהגישה החודש החברה להגנת הטבע נגד חוות הבודדים בנגב היא שיאו של עימות אידיאולוגי, ששני הצדדים הנצים בו מתעקשים להגדיר מחדש, כל אחד בדרכו, את הציונות... 30 הדונם של כרמי עבדת הם רק חלק מכ-1500 דונם שניטש עליהם מאבק סוער עם החברה להגנת הטבע, אשר הגישה לאחרונה עתירה מנהלית לבית המשפט המחוזי בבאר שבע. בעתירה מתבקש בית המשפט להורות למוסדות המדינה ולרשות המקומית להרוס את עשר חוות הבודדים שכבר עומדות לאורך הכביש ולמנוע את הקמתן של 20 חוות חדשות, בטענה שהן פוגעות בשטחים הפתוחים שבנגב. </a:t>
            </a:r>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העתירה הצליחה להרגיז, או להפחיד, את המתיישבים עד כדי כך שהחליטו, בעידודו של ראש המועצה האזורית רמת נגב, שמואל ריפמן, לצאת במסע ציבורי נגד החברה, במסר “החברה להגנת הטבע אנטי-ציונית“. המתיישבים אינם בוחלים באמצעים כמו פנייה לשרת החינוך בדרישה להפסיק את המימון שנותן המשרד לחברה... </a:t>
            </a:r>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בצד אחד עומדות ההתיישבות, הפרחת השממה וההיאחזות בקרקע -</a:t>
            </a:r>
            <a:endParaRPr/>
          </a:p>
        </p:txBody>
      </p:sp>
      <p:sp>
        <p:nvSpPr>
          <p:cNvPr id="36" name="Google Shape;36;p7"/>
          <p:cNvSpPr txBox="1"/>
          <p:nvPr/>
        </p:nvSpPr>
        <p:spPr>
          <a:xfrm>
            <a:off x="422275" y="1550987"/>
            <a:ext cx="2025650" cy="5727700"/>
          </a:xfrm>
          <a:prstGeom prst="rect">
            <a:avLst/>
          </a:prstGeom>
          <a:noFill/>
          <a:ln>
            <a:noFill/>
          </a:ln>
        </p:spPr>
        <p:txBody>
          <a:bodyPr spcFirstLastPara="1" wrap="square" lIns="45700" tIns="0" rIns="45700" bIns="0" anchor="t" anchorCtr="0">
            <a:noAutofit/>
          </a:bodyPr>
          <a:lstStyle/>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שגם כרוכות, בעיני אחדים, בגזענות, בריונות תכנונית ופריעת חוק. </a:t>
            </a:r>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מולן ניצבים שמירת הטבע והנוף, צדק חלוקתי ותכנון שוויוני- שגם מבטאים, בעיני אחרים, ראיית עולם סופר רדיקלית... </a:t>
            </a:r>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“זה לעשות דבר יפה במדבר“, מתמוגג יענק’לה מוסקוביץ’, מי שמוגדר האבא של התכנית, “ציונות 2003 זה להגשים את החלום של בן-גוריון וליישב את הנגב... “ציונות 2003 זה התיישבות יהודית בנגב ובגליל“... “היום תנועות הירוקים ... חושבים שהתיישבות יהודית צריכה להיות רק בין גדרה לחדרה, אבל לא ראיתי אותם עושים משהו נגד ההשתלטות הבדווית על השטחים הפתוחים. הם שייכים לשמאל האליטיסטי, שמעדיף לשבת בשינקין ורוצה שישאירו לו את הנגב ריק בשביל הטיולים של סוף השבוע“. </a:t>
            </a:r>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מנכ“ל החברה להגנת הטבע, מיקי ליפשיץ, מתרגז: “ציונות 2003 בשבילי זה לחיות במדינה שמקיימת חיים ברמה מוסרית ורמה גבוהה של איכות חיים למען הדורות הבאים. אם נפעל לפי השיטות של ריפמן, ספק אם מישהו ירצה לחיות פה בשנים הבאות“. </a:t>
            </a:r>
            <a:endParaRPr/>
          </a:p>
        </p:txBody>
      </p:sp>
      <p:sp>
        <p:nvSpPr>
          <p:cNvPr id="37" name="Google Shape;37;p7"/>
          <p:cNvSpPr txBox="1"/>
          <p:nvPr/>
        </p:nvSpPr>
        <p:spPr>
          <a:xfrm>
            <a:off x="6754812" y="2979737"/>
            <a:ext cx="2795587" cy="3011487"/>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50000"/>
              </a:lnSpc>
              <a:spcBef>
                <a:spcPts val="0"/>
              </a:spcBef>
              <a:spcAft>
                <a:spcPts val="0"/>
              </a:spcAft>
              <a:buClr>
                <a:srgbClr val="843C0C"/>
              </a:buClr>
              <a:buSzPts val="800"/>
              <a:buFont typeface="Arial"/>
              <a:buNone/>
            </a:pPr>
            <a:r>
              <a:rPr lang="en-US" sz="800" b="1" i="0" u="none">
                <a:solidFill>
                  <a:srgbClr val="843C0C"/>
                </a:solidFill>
                <a:latin typeface="Arial"/>
                <a:ea typeface="Arial"/>
                <a:cs typeface="Arial"/>
                <a:sym typeface="Arial"/>
              </a:rPr>
              <a:t>שאלות לעיון והעמקה:</a:t>
            </a:r>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א. האם לדעתכם/ן הגדרת הציונות (מתוך הלכסיקון הציוני) מעודכנת? מה הייתם/ן מורידים מההגדרה או מוסיפים לה?</a:t>
            </a:r>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ב. מה הופך מעשה לציוני? (למשל- האם התנדבות באפריקה היא מעשה ציוני?) והאם מעשה יכול להיחשב לציוני בעיני האחד  ולא ציוני בעיני האחר?</a:t>
            </a:r>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ג. הטקסט של יולי חרומצ'נקו מציג מספר אינטרסים סותרים- התיישבות והפרחת השממה מצד אחד, שמירה על שטחים ירוקים מצד שני, ושוויון וצדק חלוקתי מצד שלישי.  באיזו מידה כל טיעון הוא "ציוני" לדעתכם/ן?</a:t>
            </a:r>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ד. האם אתם/ן מגדירים את עצמכם כציונים? במה זה מתבטא?</a:t>
            </a:r>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ה. עיצמו עיניים ונסו לדמיין- מה החלום הציוני שלכם/ן לעוד  30 שנה?</a:t>
            </a:r>
            <a:endParaRPr/>
          </a:p>
          <a:p>
            <a:pPr marL="0" marR="0" lvl="0" indent="0" algn="r" rtl="1">
              <a:lnSpc>
                <a:spcPct val="150000"/>
              </a:lnSpc>
              <a:spcBef>
                <a:spcPts val="600"/>
              </a:spcBef>
              <a:spcAft>
                <a:spcPts val="0"/>
              </a:spcAft>
              <a:buClr>
                <a:schemeClr val="dk1"/>
              </a:buClr>
              <a:buSzPts val="800"/>
              <a:buFont typeface="Arial"/>
              <a:buNone/>
            </a:pPr>
            <a:endParaRPr sz="800" b="0" i="0" u="none">
              <a:solidFill>
                <a:srgbClr val="843C0C"/>
              </a:solidFill>
              <a:latin typeface="Arial"/>
              <a:ea typeface="Arial"/>
              <a:cs typeface="Arial"/>
              <a:sym typeface="Arial"/>
            </a:endParaRPr>
          </a:p>
          <a:p>
            <a:pPr marL="0" marR="0" lvl="0" indent="0" algn="r" rtl="1">
              <a:lnSpc>
                <a:spcPct val="150000"/>
              </a:lnSpc>
              <a:spcBef>
                <a:spcPts val="600"/>
              </a:spcBef>
              <a:spcAft>
                <a:spcPts val="0"/>
              </a:spcAft>
              <a:buClr>
                <a:schemeClr val="dk1"/>
              </a:buClr>
              <a:buSzPts val="800"/>
              <a:buFont typeface="Arial"/>
              <a:buNone/>
            </a:pPr>
            <a:endParaRPr sz="800" b="0" i="0" u="none">
              <a:solidFill>
                <a:srgbClr val="843C0C"/>
              </a:solidFill>
              <a:latin typeface="Arial"/>
              <a:ea typeface="Arial"/>
              <a:cs typeface="Arial"/>
              <a:sym typeface="Arial"/>
            </a:endParaRPr>
          </a:p>
          <a:p>
            <a:pPr marL="0" marR="0" lvl="0" indent="0" algn="r" rtl="1">
              <a:lnSpc>
                <a:spcPct val="150000"/>
              </a:lnSpc>
              <a:spcBef>
                <a:spcPts val="600"/>
              </a:spcBef>
              <a:spcAft>
                <a:spcPts val="0"/>
              </a:spcAft>
              <a:buClr>
                <a:srgbClr val="843C0C"/>
              </a:buClr>
              <a:buSzPts val="800"/>
              <a:buFont typeface="Arial"/>
              <a:buNone/>
            </a:pPr>
            <a:r>
              <a:rPr lang="en-US" sz="800" b="0" i="0" u="none">
                <a:solidFill>
                  <a:srgbClr val="843C0C"/>
                </a:solidFill>
                <a:latin typeface="Arial"/>
                <a:ea typeface="Arial"/>
                <a:cs typeface="Arial"/>
                <a:sym typeface="Arial"/>
              </a:rPr>
              <a:t> </a:t>
            </a:r>
            <a:endParaRPr/>
          </a:p>
        </p:txBody>
      </p:sp>
      <p:pic>
        <p:nvPicPr>
          <p:cNvPr id="38" name="Google Shape;38;p7"/>
          <p:cNvPicPr preferRelativeResize="0"/>
          <p:nvPr/>
        </p:nvPicPr>
        <p:blipFill rotWithShape="1">
          <a:blip r:embed="rId3">
            <a:alphaModFix/>
          </a:blip>
          <a:srcRect/>
          <a:stretch/>
        </p:blipFill>
        <p:spPr>
          <a:xfrm>
            <a:off x="4748212" y="4168775"/>
            <a:ext cx="1555750" cy="16779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2162175" y="604837"/>
            <a:ext cx="7383462" cy="257175"/>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sz="1400" b="1" i="0" u="none" strike="noStrike" cap="none">
                <a:solidFill>
                  <a:srgbClr val="5E4D36"/>
                </a:solidFill>
                <a:latin typeface="Arial"/>
                <a:ea typeface="Arial"/>
                <a:cs typeface="Arial"/>
                <a:sym typeface="Arial"/>
              </a:rPr>
              <a:t>רקע והוראות למדריך/ה</a:t>
            </a:r>
            <a:endParaRPr/>
          </a:p>
        </p:txBody>
      </p:sp>
      <p:sp>
        <p:nvSpPr>
          <p:cNvPr id="44" name="Google Shape;44;p8"/>
          <p:cNvSpPr txBox="1"/>
          <p:nvPr/>
        </p:nvSpPr>
        <p:spPr>
          <a:xfrm>
            <a:off x="614362" y="1141412"/>
            <a:ext cx="8931275" cy="304641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843C0C"/>
              </a:buClr>
              <a:buSzPts val="1200"/>
              <a:buFont typeface="Arial"/>
              <a:buNone/>
            </a:pPr>
            <a:r>
              <a:rPr lang="en-US" sz="1200" b="1" i="0" u="none">
                <a:solidFill>
                  <a:srgbClr val="843C0C"/>
                </a:solidFill>
                <a:latin typeface="Arial"/>
                <a:ea typeface="Arial"/>
                <a:cs typeface="Arial"/>
                <a:sym typeface="Arial"/>
              </a:rPr>
              <a:t>שיעור – החלום הציוני שלי</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none">
                <a:solidFill>
                  <a:srgbClr val="843C0C"/>
                </a:solidFill>
                <a:latin typeface="Arial"/>
                <a:ea typeface="Arial"/>
                <a:cs typeface="Arial"/>
                <a:sym typeface="Arial"/>
              </a:rPr>
              <a:t>מטרת שיעור זה לבחון את הגדרת הציונות בראי הזמן, ולברר מהי ציונות עבור כל אחד מהמשתתפים/ות.</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דגשים למנחה:</a:t>
            </a:r>
            <a:endParaRPr/>
          </a:p>
          <a:p>
            <a:pPr marL="0" marR="0" lvl="0" indent="0" algn="r" rtl="1">
              <a:lnSpc>
                <a:spcPct val="150000"/>
              </a:lnSpc>
              <a:spcBef>
                <a:spcPts val="0"/>
              </a:spcBef>
              <a:spcAft>
                <a:spcPts val="0"/>
              </a:spcAft>
              <a:buClr>
                <a:srgbClr val="843C0C"/>
              </a:buClr>
              <a:buSzPts val="1000"/>
              <a:buFont typeface="Arial"/>
              <a:buChar char="•"/>
            </a:pPr>
            <a:r>
              <a:rPr lang="en-US" sz="1000" b="0" i="0" u="none">
                <a:solidFill>
                  <a:srgbClr val="843C0C"/>
                </a:solidFill>
                <a:latin typeface="Arial"/>
                <a:ea typeface="Arial"/>
                <a:cs typeface="Arial"/>
                <a:sym typeface="Arial"/>
              </a:rPr>
              <a:t>הטקסט של יולי חרומצ'נקו מעלה סוגיות הקשורות ישירות לפעילות ארגון השומר, התיישבות וחקלאות, ומביא גם את הטיעונים הסביבתיים והחלוקתיים. </a:t>
            </a:r>
            <a:br>
              <a:rPr lang="en-US" sz="1000" b="0" i="0" u="none">
                <a:solidFill>
                  <a:srgbClr val="843C0C"/>
                </a:solidFill>
                <a:latin typeface="Arial"/>
                <a:ea typeface="Arial"/>
                <a:cs typeface="Arial"/>
                <a:sym typeface="Arial"/>
              </a:rPr>
            </a:br>
            <a:r>
              <a:rPr lang="en-US" sz="1000" b="0" i="0" u="none">
                <a:solidFill>
                  <a:srgbClr val="843C0C"/>
                </a:solidFill>
                <a:latin typeface="Arial"/>
                <a:ea typeface="Arial"/>
                <a:cs typeface="Arial"/>
                <a:sym typeface="Arial"/>
              </a:rPr>
              <a:t>בניהול דיון כזה על המנחה ליצור מרחב בטוח ופתוח בו כל אחד/ת יכול להביע את דעותיו. </a:t>
            </a:r>
            <a:endParaRPr/>
          </a:p>
          <a:p>
            <a:pPr marL="0" marR="0" lvl="0" indent="0" algn="r" rtl="1">
              <a:lnSpc>
                <a:spcPct val="150000"/>
              </a:lnSpc>
              <a:spcBef>
                <a:spcPts val="0"/>
              </a:spcBef>
              <a:spcAft>
                <a:spcPts val="0"/>
              </a:spcAft>
              <a:buClr>
                <a:srgbClr val="843C0C"/>
              </a:buClr>
              <a:buSzPts val="1000"/>
              <a:buFont typeface="Arial"/>
              <a:buChar char="•"/>
            </a:pPr>
            <a:r>
              <a:rPr lang="en-US" sz="1000" b="0" i="0" u="none">
                <a:solidFill>
                  <a:srgbClr val="843C0C"/>
                </a:solidFill>
                <a:latin typeface="Arial"/>
                <a:ea typeface="Arial"/>
                <a:cs typeface="Arial"/>
                <a:sym typeface="Arial"/>
              </a:rPr>
              <a:t>בשאלה האחרונה אנו מבקשים מהמשתתפים/ות לחלוק את חזונם וחלומותיהם, ולא רק להביע דעה על טקסט של אדם אחר. חשוב להקדיש לכך זמן, להבהיר את השאלה, ולאפשר שיתוף כנה ומגוון.</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1" i="0" u="none">
                <a:solidFill>
                  <a:srgbClr val="843C0C"/>
                </a:solidFill>
                <a:latin typeface="Arial"/>
                <a:ea typeface="Arial"/>
                <a:cs typeface="Arial"/>
                <a:sym typeface="Arial"/>
              </a:rPr>
              <a:t>חומרי קריאה מומלצים:</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sng">
                <a:solidFill>
                  <a:schemeClr val="hlink"/>
                </a:solidFill>
                <a:latin typeface="Arial"/>
                <a:ea typeface="Arial"/>
                <a:cs typeface="Arial"/>
                <a:sym typeface="Arial"/>
                <a:hlinkClick r:id="rId3"/>
              </a:rPr>
              <a:t>בנימין זאב הרצל</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rgbClr val="843C0C"/>
              </a:solidFill>
              <a:latin typeface="Arial"/>
              <a:ea typeface="Arial"/>
              <a:cs typeface="Arial"/>
              <a:sym typeface="Arial"/>
            </a:endParaRPr>
          </a:p>
          <a:p>
            <a:pPr marL="0" marR="0" lvl="0" indent="0" algn="r" rtl="1">
              <a:lnSpc>
                <a:spcPct val="100000"/>
              </a:lnSpc>
              <a:spcBef>
                <a:spcPts val="0"/>
              </a:spcBef>
              <a:spcAft>
                <a:spcPts val="0"/>
              </a:spcAft>
              <a:buClr>
                <a:srgbClr val="843C0C"/>
              </a:buClr>
              <a:buSzPts val="1000"/>
              <a:buFont typeface="Arial"/>
              <a:buNone/>
            </a:pPr>
            <a:r>
              <a:rPr lang="en-US" sz="1000" b="0" i="0" u="sng">
                <a:solidFill>
                  <a:schemeClr val="hlink"/>
                </a:solidFill>
                <a:latin typeface="Arial"/>
                <a:ea typeface="Arial"/>
                <a:cs typeface="Arial"/>
                <a:sym typeface="Arial"/>
                <a:hlinkClick r:id="rId4"/>
              </a:rPr>
              <a:t>אלטנוילנד</a:t>
            </a:r>
            <a:endParaRPr/>
          </a:p>
          <a:p>
            <a:pPr marL="0" marR="0" lvl="0" indent="0" algn="r" rtl="1">
              <a:lnSpc>
                <a:spcPct val="100000"/>
              </a:lnSpc>
              <a:spcBef>
                <a:spcPts val="0"/>
              </a:spcBef>
              <a:spcAft>
                <a:spcPts val="0"/>
              </a:spcAft>
              <a:buClr>
                <a:schemeClr val="dk1"/>
              </a:buClr>
              <a:buSzPts val="1000"/>
              <a:buFont typeface="Arial"/>
              <a:buNone/>
            </a:pPr>
            <a:endParaRPr sz="1000" b="0" i="0" u="none">
              <a:solidFill>
                <a:schemeClr val="dk1"/>
              </a:solidFill>
              <a:latin typeface="Arial"/>
              <a:ea typeface="Arial"/>
              <a:cs typeface="Arial"/>
              <a:sym typeface="Arial"/>
            </a:endParaRPr>
          </a:p>
          <a:p>
            <a:pPr marL="0" marR="0" lvl="0" indent="0" algn="r" rtl="1">
              <a:lnSpc>
                <a:spcPct val="100000"/>
              </a:lnSpc>
              <a:spcBef>
                <a:spcPts val="0"/>
              </a:spcBef>
              <a:spcAft>
                <a:spcPts val="0"/>
              </a:spcAft>
              <a:buNone/>
            </a:pPr>
            <a:endParaRPr sz="1000" b="0" i="0" u="non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A4 Paper (210x297 mm)‎</PresentationFormat>
  <Paragraphs>44</Paragraphs>
  <Slides>2</Slides>
  <Notes>2</Notes>
  <HiddenSlides>0</HiddenSlides>
  <MMClips>0</MMClips>
  <ScaleCrop>false</ScaleCrop>
  <HeadingPairs>
    <vt:vector size="4" baseType="variant">
      <vt:variant>
        <vt:lpstr>ערכת נושא</vt:lpstr>
      </vt:variant>
      <vt:variant>
        <vt:i4>3</vt:i4>
      </vt:variant>
      <vt:variant>
        <vt:lpstr>כותרות שקופיות</vt:lpstr>
      </vt:variant>
      <vt:variant>
        <vt:i4>2</vt:i4>
      </vt:variant>
    </vt:vector>
  </HeadingPairs>
  <TitlesOfParts>
    <vt:vector size="5" baseType="lpstr">
      <vt:lpstr>2_ערכת נושא Office</vt:lpstr>
      <vt:lpstr>3_ערכת נושא Office</vt:lpstr>
      <vt:lpstr>1_ערכת נושא Office</vt:lpstr>
      <vt:lpstr>החלום הציוני שלי</vt:lpstr>
      <vt:lpstr>רקע והוראות למדריך/ה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החלום הציוני שלי</dc:title>
  <dc:creator>home</dc:creator>
  <cp:lastModifiedBy>home</cp:lastModifiedBy>
  <cp:revision>1</cp:revision>
  <dcterms:modified xsi:type="dcterms:W3CDTF">2018-07-18T08:59:18Z</dcterms:modified>
</cp:coreProperties>
</file>