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4"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E4D36"/>
    <a:srgbClr val="C9C0B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100" d="100"/>
          <a:sy n="100" d="100"/>
        </p:scale>
        <p:origin x="-78" y="120"/>
      </p:cViewPr>
      <p:guideLst>
        <p:guide orient="horz" pos="2160"/>
        <p:guide pos="312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ראש השנה – איפה הראש?</a:t>
            </a:r>
            <a:endParaRPr lang="he-IL" dirty="0"/>
          </a:p>
        </p:txBody>
      </p:sp>
      <p:sp>
        <p:nvSpPr>
          <p:cNvPr id="12" name="מלבן 11"/>
          <p:cNvSpPr/>
          <p:nvPr/>
        </p:nvSpPr>
        <p:spPr>
          <a:xfrm>
            <a:off x="6682740" y="876300"/>
            <a:ext cx="2796540" cy="260604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itchFamily="2" charset="-79"/>
                <a:cs typeface="Levenim MT" pitchFamily="2" charset="-79"/>
              </a:rPr>
              <a:t>רקע:</a:t>
            </a:r>
          </a:p>
          <a:p>
            <a:pPr algn="just">
              <a:lnSpc>
                <a:spcPct val="150000"/>
              </a:lnSpc>
            </a:pPr>
            <a:r>
              <a:rPr lang="he-IL" sz="900" dirty="0" smtClean="0">
                <a:latin typeface="Levenim MT" pitchFamily="2" charset="-79"/>
                <a:cs typeface="Levenim MT" pitchFamily="2" charset="-79"/>
              </a:rPr>
              <a:t>מתי אפשר לומר שמשהו מתחיל?</a:t>
            </a:r>
          </a:p>
          <a:p>
            <a:pPr algn="just">
              <a:lnSpc>
                <a:spcPct val="150000"/>
              </a:lnSpc>
            </a:pPr>
            <a:r>
              <a:rPr lang="he-IL" sz="900" dirty="0" smtClean="0">
                <a:latin typeface="Levenim MT" pitchFamily="2" charset="-79"/>
                <a:cs typeface="Levenim MT" pitchFamily="2" charset="-79"/>
              </a:rPr>
              <a:t>גם אם נבחר בנקודה, תמיד אפשר יהיה למצוא נקודה קודמת שהשפיעה עליה, או נקודה אחרת שאולי היא ההתחלה. </a:t>
            </a:r>
          </a:p>
          <a:p>
            <a:pPr algn="just">
              <a:lnSpc>
                <a:spcPct val="150000"/>
              </a:lnSpc>
            </a:pPr>
            <a:r>
              <a:rPr lang="he-IL" sz="900" dirty="0" smtClean="0">
                <a:latin typeface="Levenim MT" pitchFamily="2" charset="-79"/>
                <a:cs typeface="Levenim MT" pitchFamily="2" charset="-79"/>
              </a:rPr>
              <a:t>לגבי תחילתה של שנה או תקופה - ראש השנה במקרא מופיע כחג סתמי 'יום תרועה יהיה לכם'. </a:t>
            </a:r>
          </a:p>
          <a:p>
            <a:pPr algn="just">
              <a:lnSpc>
                <a:spcPct val="150000"/>
              </a:lnSpc>
            </a:pPr>
            <a:r>
              <a:rPr lang="he-IL" sz="900" dirty="0" smtClean="0">
                <a:latin typeface="Levenim MT" pitchFamily="2" charset="-79"/>
                <a:cs typeface="Levenim MT" pitchFamily="2" charset="-79"/>
              </a:rPr>
              <a:t>יש בחג זה הרבה מסתורין. </a:t>
            </a:r>
          </a:p>
          <a:p>
            <a:pPr algn="just">
              <a:lnSpc>
                <a:spcPct val="150000"/>
              </a:lnSpc>
            </a:pPr>
            <a:r>
              <a:rPr lang="he-IL" sz="900" dirty="0" smtClean="0">
                <a:latin typeface="Levenim MT" pitchFamily="2" charset="-79"/>
                <a:cs typeface="Levenim MT" pitchFamily="2" charset="-79"/>
              </a:rPr>
              <a:t>בדף זה ננסה לעמוד על שתי נקודות שיכולות להיות התחלה של שנה, וננסה להבין מה הן מסמלות  </a:t>
            </a:r>
            <a:endParaRPr lang="he-IL" sz="900" dirty="0">
              <a:latin typeface="Levenim MT" pitchFamily="2" charset="-79"/>
              <a:cs typeface="Levenim MT" pitchFamily="2" charset="-79"/>
            </a:endParaRPr>
          </a:p>
        </p:txBody>
      </p:sp>
      <p:sp>
        <p:nvSpPr>
          <p:cNvPr id="13" name="מלבן 12"/>
          <p:cNvSpPr/>
          <p:nvPr/>
        </p:nvSpPr>
        <p:spPr>
          <a:xfrm>
            <a:off x="6682740" y="3597095"/>
            <a:ext cx="2796540" cy="2294821"/>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itchFamily="2" charset="-79"/>
                <a:cs typeface="Levenim MT" pitchFamily="2" charset="-79"/>
              </a:rPr>
              <a:t>שאלות לעיון והעמקה: </a:t>
            </a:r>
            <a:endParaRPr lang="he-IL" sz="950" b="1" dirty="0" smtClean="0">
              <a:solidFill>
                <a:srgbClr val="5E4D36"/>
              </a:solidFill>
              <a:latin typeface="Levenim MT" pitchFamily="2" charset="-79"/>
              <a:cs typeface="Levenim MT" pitchFamily="2" charset="-79"/>
            </a:endParaRPr>
          </a:p>
          <a:p>
            <a:r>
              <a:rPr lang="he-IL" sz="800" dirty="0" smtClean="0">
                <a:solidFill>
                  <a:srgbClr val="5E4D36"/>
                </a:solidFill>
                <a:latin typeface="Levenim MT" pitchFamily="2" charset="-79"/>
                <a:cs typeface="Levenim MT" pitchFamily="2" charset="-79"/>
              </a:rPr>
              <a:t>א.  </a:t>
            </a:r>
            <a:r>
              <a:rPr lang="he-IL" sz="800" u="sng" dirty="0" smtClean="0">
                <a:solidFill>
                  <a:srgbClr val="5E4D36"/>
                </a:solidFill>
                <a:latin typeface="Levenim MT" pitchFamily="2" charset="-79"/>
                <a:cs typeface="Levenim MT" pitchFamily="2" charset="-79"/>
              </a:rPr>
              <a:t>ארבעה ראשי שנים הם</a:t>
            </a:r>
          </a:p>
          <a:p>
            <a:pPr marL="171450" indent="-171450">
              <a:buFont typeface="Arial" panose="020B0604020202020204" pitchFamily="34" charset="0"/>
              <a:buChar char="•"/>
            </a:pPr>
            <a:r>
              <a:rPr lang="he-IL" sz="800" dirty="0" smtClean="0">
                <a:solidFill>
                  <a:srgbClr val="5E4D36"/>
                </a:solidFill>
                <a:latin typeface="Levenim MT" pitchFamily="2" charset="-79"/>
                <a:cs typeface="Levenim MT" pitchFamily="2" charset="-79"/>
              </a:rPr>
              <a:t>מדוע לדעתכם אחד בתשרי, שהוא ראש השנה לשנים, אינו מופיע ראשון במשנה?</a:t>
            </a:r>
          </a:p>
          <a:p>
            <a:endParaRPr lang="he-IL" sz="800" dirty="0" smtClean="0">
              <a:solidFill>
                <a:srgbClr val="5E4D36"/>
              </a:solidFill>
              <a:latin typeface="Levenim MT" pitchFamily="2" charset="-79"/>
              <a:cs typeface="Levenim MT" pitchFamily="2" charset="-79"/>
            </a:endParaRPr>
          </a:p>
          <a:p>
            <a:r>
              <a:rPr lang="he-IL" sz="800" dirty="0" smtClean="0">
                <a:solidFill>
                  <a:srgbClr val="5E4D36"/>
                </a:solidFill>
                <a:latin typeface="Levenim MT" pitchFamily="2" charset="-79"/>
                <a:cs typeface="Levenim MT" pitchFamily="2" charset="-79"/>
              </a:rPr>
              <a:t>ב. </a:t>
            </a:r>
            <a:r>
              <a:rPr lang="he-IL" sz="800" u="sng" dirty="0" smtClean="0">
                <a:solidFill>
                  <a:srgbClr val="5E4D36"/>
                </a:solidFill>
                <a:latin typeface="Levenim MT" pitchFamily="2" charset="-79"/>
                <a:cs typeface="Levenim MT" pitchFamily="2" charset="-79"/>
              </a:rPr>
              <a:t>משמעות הזמן ומשמעות הראש </a:t>
            </a:r>
          </a:p>
          <a:p>
            <a:pPr marL="171450" indent="-171450">
              <a:buFont typeface="Arial" panose="020B0604020202020204" pitchFamily="34" charset="0"/>
              <a:buChar char="•"/>
            </a:pPr>
            <a:r>
              <a:rPr lang="he-IL" sz="800" dirty="0" smtClean="0">
                <a:solidFill>
                  <a:srgbClr val="5E4D36"/>
                </a:solidFill>
                <a:latin typeface="Levenim MT" pitchFamily="2" charset="-79"/>
                <a:cs typeface="Levenim MT" pitchFamily="2" charset="-79"/>
              </a:rPr>
              <a:t>כיצד אתם מבינים את ההבדל בין </a:t>
            </a:r>
            <a:r>
              <a:rPr lang="he-IL" sz="800" b="1" dirty="0" smtClean="0">
                <a:solidFill>
                  <a:srgbClr val="5E4D36"/>
                </a:solidFill>
                <a:latin typeface="Levenim MT" pitchFamily="2" charset="-79"/>
                <a:cs typeface="Levenim MT" pitchFamily="2" charset="-79"/>
              </a:rPr>
              <a:t>התחלה וסוף</a:t>
            </a:r>
            <a:r>
              <a:rPr lang="he-IL" sz="800" dirty="0" smtClean="0">
                <a:solidFill>
                  <a:srgbClr val="5E4D36"/>
                </a:solidFill>
                <a:latin typeface="Levenim MT" pitchFamily="2" charset="-79"/>
                <a:cs typeface="Levenim MT" pitchFamily="2" charset="-79"/>
              </a:rPr>
              <a:t> לבין </a:t>
            </a:r>
            <a:r>
              <a:rPr lang="he-IL" sz="800" b="1" dirty="0" smtClean="0">
                <a:solidFill>
                  <a:srgbClr val="5E4D36"/>
                </a:solidFill>
                <a:latin typeface="Levenim MT" pitchFamily="2" charset="-79"/>
                <a:cs typeface="Levenim MT" pitchFamily="2" charset="-79"/>
              </a:rPr>
              <a:t>ראש ואחרית</a:t>
            </a:r>
            <a:r>
              <a:rPr lang="he-IL" sz="800" dirty="0" smtClean="0">
                <a:solidFill>
                  <a:srgbClr val="5E4D36"/>
                </a:solidFill>
                <a:latin typeface="Levenim MT" pitchFamily="2" charset="-79"/>
                <a:cs typeface="Levenim MT" pitchFamily="2" charset="-79"/>
              </a:rPr>
              <a:t>?</a:t>
            </a:r>
          </a:p>
          <a:p>
            <a:pPr marL="171450" indent="-171450">
              <a:buFont typeface="Arial" panose="020B0604020202020204" pitchFamily="34" charset="0"/>
              <a:buChar char="•"/>
            </a:pPr>
            <a:r>
              <a:rPr lang="he-IL" sz="800" dirty="0" smtClean="0">
                <a:solidFill>
                  <a:srgbClr val="5E4D36"/>
                </a:solidFill>
                <a:latin typeface="Levenim MT" pitchFamily="2" charset="-79"/>
                <a:cs typeface="Levenim MT" pitchFamily="2" charset="-79"/>
              </a:rPr>
              <a:t>האם </a:t>
            </a:r>
            <a:r>
              <a:rPr lang="he-IL" sz="800" dirty="0" err="1" smtClean="0">
                <a:solidFill>
                  <a:srgbClr val="5E4D36"/>
                </a:solidFill>
                <a:latin typeface="Levenim MT" pitchFamily="2" charset="-79"/>
                <a:cs typeface="Levenim MT" pitchFamily="2" charset="-79"/>
              </a:rPr>
              <a:t>היתה</a:t>
            </a:r>
            <a:r>
              <a:rPr lang="he-IL" sz="800" dirty="0" smtClean="0">
                <a:solidFill>
                  <a:srgbClr val="5E4D36"/>
                </a:solidFill>
                <a:latin typeface="Levenim MT" pitchFamily="2" charset="-79"/>
                <a:cs typeface="Levenim MT" pitchFamily="2" charset="-79"/>
              </a:rPr>
              <a:t> תקופה בחייכם </a:t>
            </a:r>
            <a:r>
              <a:rPr lang="he-IL" sz="800" dirty="0" err="1" smtClean="0">
                <a:solidFill>
                  <a:srgbClr val="5E4D36"/>
                </a:solidFill>
                <a:latin typeface="Levenim MT" pitchFamily="2" charset="-79"/>
                <a:cs typeface="Levenim MT" pitchFamily="2" charset="-79"/>
              </a:rPr>
              <a:t>שהיתה</a:t>
            </a:r>
            <a:r>
              <a:rPr lang="he-IL" sz="800" dirty="0" smtClean="0">
                <a:solidFill>
                  <a:srgbClr val="5E4D36"/>
                </a:solidFill>
                <a:latin typeface="Levenim MT" pitchFamily="2" charset="-79"/>
                <a:cs typeface="Levenim MT" pitchFamily="2" charset="-79"/>
              </a:rPr>
              <a:t> המשך מתקדם של תקופה אחרת? במה זה התבטא?</a:t>
            </a:r>
          </a:p>
          <a:p>
            <a:pPr marL="171450" indent="-171450">
              <a:buFont typeface="Arial" panose="020B0604020202020204" pitchFamily="34" charset="0"/>
              <a:buChar char="•"/>
            </a:pPr>
            <a:r>
              <a:rPr lang="he-IL" sz="800" dirty="0" smtClean="0">
                <a:solidFill>
                  <a:srgbClr val="5E4D36"/>
                </a:solidFill>
                <a:latin typeface="Levenim MT" pitchFamily="2" charset="-79"/>
                <a:cs typeface="Levenim MT" pitchFamily="2" charset="-79"/>
              </a:rPr>
              <a:t>מדוע לדעתכם יש קשר בין זה שראש השנה של תשרי גם מתחיל עונה חקלאית וגם אמור להביא לחשבון נפש של האדם?</a:t>
            </a:r>
          </a:p>
          <a:p>
            <a:pPr marL="171450" indent="-171450">
              <a:buFont typeface="Arial" panose="020B0604020202020204" pitchFamily="34" charset="0"/>
              <a:buChar char="•"/>
            </a:pPr>
            <a:endParaRPr lang="he-IL" sz="800" dirty="0" smtClean="0">
              <a:solidFill>
                <a:srgbClr val="5E4D36"/>
              </a:solidFill>
              <a:latin typeface="Levenim MT" pitchFamily="2" charset="-79"/>
              <a:cs typeface="Levenim MT" pitchFamily="2" charset="-79"/>
            </a:endParaRPr>
          </a:p>
          <a:p>
            <a:r>
              <a:rPr lang="he-IL" sz="800" u="sng" dirty="0" smtClean="0">
                <a:solidFill>
                  <a:srgbClr val="5E4D36"/>
                </a:solidFill>
                <a:latin typeface="Levenim MT" pitchFamily="2" charset="-79"/>
                <a:cs typeface="Levenim MT" pitchFamily="2" charset="-79"/>
              </a:rPr>
              <a:t>ג. מתי נברא העולם?</a:t>
            </a:r>
          </a:p>
          <a:p>
            <a:pPr marL="171450" indent="-171450">
              <a:buFont typeface="Arial" panose="020B0604020202020204" pitchFamily="34" charset="0"/>
              <a:buChar char="•"/>
            </a:pPr>
            <a:r>
              <a:rPr lang="he-IL" sz="800" dirty="0" smtClean="0">
                <a:solidFill>
                  <a:srgbClr val="5E4D36"/>
                </a:solidFill>
                <a:latin typeface="Levenim MT" pitchFamily="2" charset="-79"/>
                <a:cs typeface="Levenim MT" pitchFamily="2" charset="-79"/>
              </a:rPr>
              <a:t>על מה חולקים בעצם רבי אליעזר ורבי יהושע, האם בשאלה </a:t>
            </a:r>
            <a:r>
              <a:rPr lang="he-IL" sz="800" b="1" dirty="0" smtClean="0">
                <a:solidFill>
                  <a:srgbClr val="5E4D36"/>
                </a:solidFill>
                <a:latin typeface="Levenim MT" pitchFamily="2" charset="-79"/>
                <a:cs typeface="Levenim MT" pitchFamily="2" charset="-79"/>
              </a:rPr>
              <a:t>היסטורית</a:t>
            </a:r>
            <a:r>
              <a:rPr lang="he-IL" sz="800" dirty="0" smtClean="0">
                <a:solidFill>
                  <a:srgbClr val="5E4D36"/>
                </a:solidFill>
                <a:latin typeface="Levenim MT" pitchFamily="2" charset="-79"/>
                <a:cs typeface="Levenim MT" pitchFamily="2" charset="-79"/>
              </a:rPr>
              <a:t> או  בשאלה </a:t>
            </a:r>
            <a:r>
              <a:rPr lang="he-IL" sz="800" b="1" dirty="0" smtClean="0">
                <a:solidFill>
                  <a:srgbClr val="5E4D36"/>
                </a:solidFill>
                <a:latin typeface="Levenim MT" pitchFamily="2" charset="-79"/>
                <a:cs typeface="Levenim MT" pitchFamily="2" charset="-79"/>
              </a:rPr>
              <a:t>מהותית</a:t>
            </a:r>
            <a:r>
              <a:rPr lang="he-IL" sz="800" dirty="0" smtClean="0">
                <a:solidFill>
                  <a:srgbClr val="5E4D36"/>
                </a:solidFill>
                <a:latin typeface="Levenim MT" pitchFamily="2" charset="-79"/>
                <a:cs typeface="Levenim MT" pitchFamily="2" charset="-79"/>
              </a:rPr>
              <a:t> יותר?</a:t>
            </a:r>
          </a:p>
          <a:p>
            <a:pPr marL="171450" indent="-171450">
              <a:lnSpc>
                <a:spcPts val="1000"/>
              </a:lnSpc>
              <a:buFont typeface="Arial" panose="020B0604020202020204" pitchFamily="34" charset="0"/>
              <a:buChar char="•"/>
            </a:pPr>
            <a:endParaRPr lang="he-IL" sz="700" dirty="0">
              <a:solidFill>
                <a:srgbClr val="5E4D36"/>
              </a:solidFill>
              <a:latin typeface="Levenim MT" pitchFamily="2" charset="-79"/>
              <a:cs typeface="Levenim MT"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endParaRPr lang="he-IL" sz="850" b="1" dirty="0" smtClean="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4552950" y="981074"/>
            <a:ext cx="1933574" cy="4524315"/>
          </a:xfrm>
          <a:prstGeom prst="rect">
            <a:avLst/>
          </a:prstGeom>
        </p:spPr>
        <p:txBody>
          <a:bodyPr wrap="square">
            <a:spAutoFit/>
          </a:bodyPr>
          <a:lstStyle/>
          <a:p>
            <a:pPr algn="just">
              <a:lnSpc>
                <a:spcPct val="150000"/>
              </a:lnSpc>
            </a:pPr>
            <a:r>
              <a:rPr lang="he-IL" sz="1200" b="1" dirty="0" smtClean="0">
                <a:solidFill>
                  <a:srgbClr val="5E4D36"/>
                </a:solidFill>
                <a:latin typeface="Levenim MT" pitchFamily="2" charset="-79"/>
                <a:cs typeface="Levenim MT" pitchFamily="2" charset="-79"/>
              </a:rPr>
              <a:t>א. ארבעה </a:t>
            </a:r>
            <a:r>
              <a:rPr lang="he-IL" sz="1200" b="1" dirty="0" smtClean="0">
                <a:solidFill>
                  <a:srgbClr val="5E4D36"/>
                </a:solidFill>
                <a:latin typeface="Levenim MT" pitchFamily="2" charset="-79"/>
                <a:cs typeface="Levenim MT" pitchFamily="2" charset="-79"/>
              </a:rPr>
              <a:t>ראשי שנים</a:t>
            </a:r>
          </a:p>
          <a:p>
            <a:pPr>
              <a:lnSpc>
                <a:spcPct val="150000"/>
              </a:lnSpc>
            </a:pPr>
            <a:endParaRPr lang="he-IL" sz="1000" dirty="0" smtClean="0">
              <a:solidFill>
                <a:srgbClr val="5E4D36"/>
              </a:solidFill>
              <a:latin typeface="Levenim MT" pitchFamily="2" charset="-79"/>
              <a:cs typeface="Levenim MT" pitchFamily="2" charset="-79"/>
            </a:endParaRPr>
          </a:p>
          <a:p>
            <a:pPr>
              <a:lnSpc>
                <a:spcPct val="150000"/>
              </a:lnSpc>
            </a:pPr>
            <a:r>
              <a:rPr lang="he-IL" sz="1000" dirty="0" smtClean="0">
                <a:solidFill>
                  <a:srgbClr val="5E4D36"/>
                </a:solidFill>
                <a:latin typeface="Levenim MT" pitchFamily="2" charset="-79"/>
                <a:cs typeface="Levenim MT" pitchFamily="2" charset="-79"/>
              </a:rPr>
              <a:t>ארבעה </a:t>
            </a:r>
            <a:r>
              <a:rPr lang="he-IL" sz="1000" dirty="0" smtClean="0">
                <a:solidFill>
                  <a:srgbClr val="5E4D36"/>
                </a:solidFill>
                <a:latin typeface="Levenim MT" pitchFamily="2" charset="-79"/>
                <a:cs typeface="Levenim MT" pitchFamily="2" charset="-79"/>
              </a:rPr>
              <a:t>ראשי שנים הם.</a:t>
            </a:r>
          </a:p>
          <a:p>
            <a:pPr marL="171450" indent="-171450">
              <a:lnSpc>
                <a:spcPct val="150000"/>
              </a:lnSpc>
              <a:buFont typeface="Arial" panose="020B0604020202020204" pitchFamily="34" charset="0"/>
              <a:buChar char="•"/>
            </a:pPr>
            <a:r>
              <a:rPr lang="he-IL" sz="1000" b="1" dirty="0" smtClean="0">
                <a:solidFill>
                  <a:srgbClr val="5E4D36"/>
                </a:solidFill>
                <a:latin typeface="Levenim MT" pitchFamily="2" charset="-79"/>
                <a:cs typeface="Levenim MT" pitchFamily="2" charset="-79"/>
              </a:rPr>
              <a:t>באחד בניסן ראש השנה למלכים </a:t>
            </a:r>
            <a:r>
              <a:rPr lang="he-IL" sz="1000" dirty="0" smtClean="0">
                <a:solidFill>
                  <a:srgbClr val="5E4D36"/>
                </a:solidFill>
                <a:latin typeface="Levenim MT" pitchFamily="2" charset="-79"/>
                <a:cs typeface="Levenim MT" pitchFamily="2" charset="-79"/>
              </a:rPr>
              <a:t>(ספירת שנות המלכות של מלך)</a:t>
            </a:r>
            <a:r>
              <a:rPr lang="he-IL" sz="1000" b="1" dirty="0" smtClean="0">
                <a:solidFill>
                  <a:srgbClr val="5E4D36"/>
                </a:solidFill>
                <a:latin typeface="Levenim MT" pitchFamily="2" charset="-79"/>
                <a:cs typeface="Levenim MT" pitchFamily="2" charset="-79"/>
              </a:rPr>
              <a:t> ולרגלים </a:t>
            </a:r>
            <a:r>
              <a:rPr lang="he-IL" sz="1000" dirty="0" smtClean="0">
                <a:solidFill>
                  <a:srgbClr val="5E4D36"/>
                </a:solidFill>
                <a:latin typeface="Levenim MT" pitchFamily="2" charset="-79"/>
                <a:cs typeface="Levenim MT" pitchFamily="2" charset="-79"/>
              </a:rPr>
              <a:t>(לחגים. החג הראשון במעגל השנה העברי הוא פסח).</a:t>
            </a:r>
          </a:p>
          <a:p>
            <a:pPr marL="171450" indent="-171450">
              <a:lnSpc>
                <a:spcPct val="150000"/>
              </a:lnSpc>
              <a:buFont typeface="Arial" panose="020B0604020202020204" pitchFamily="34" charset="0"/>
              <a:buChar char="•"/>
            </a:pPr>
            <a:r>
              <a:rPr lang="he-IL" sz="1000" dirty="0" smtClean="0">
                <a:solidFill>
                  <a:srgbClr val="5E4D36"/>
                </a:solidFill>
                <a:latin typeface="Levenim MT" pitchFamily="2" charset="-79"/>
                <a:cs typeface="Levenim MT" pitchFamily="2" charset="-79"/>
              </a:rPr>
              <a:t> באחד באלול ראש השנה למעשר בהמה.</a:t>
            </a:r>
          </a:p>
          <a:p>
            <a:pPr marL="171450" indent="-171450">
              <a:lnSpc>
                <a:spcPct val="150000"/>
              </a:lnSpc>
              <a:buFont typeface="Arial" panose="020B0604020202020204" pitchFamily="34" charset="0"/>
              <a:buChar char="•"/>
            </a:pPr>
            <a:r>
              <a:rPr lang="he-IL" sz="1000" b="1" dirty="0" smtClean="0">
                <a:solidFill>
                  <a:srgbClr val="5E4D36"/>
                </a:solidFill>
                <a:latin typeface="Levenim MT" pitchFamily="2" charset="-79"/>
                <a:cs typeface="Levenim MT" pitchFamily="2" charset="-79"/>
              </a:rPr>
              <a:t>באחד בתשרי ראש השנה לשנים, </a:t>
            </a:r>
            <a:r>
              <a:rPr lang="he-IL" sz="1000" b="1" dirty="0" err="1" smtClean="0">
                <a:solidFill>
                  <a:srgbClr val="5E4D36"/>
                </a:solidFill>
                <a:latin typeface="Levenim MT" pitchFamily="2" charset="-79"/>
                <a:cs typeface="Levenim MT" pitchFamily="2" charset="-79"/>
              </a:rPr>
              <a:t>ולשמטין</a:t>
            </a:r>
            <a:r>
              <a:rPr lang="he-IL" sz="1000" b="1" dirty="0" smtClean="0">
                <a:solidFill>
                  <a:srgbClr val="5E4D36"/>
                </a:solidFill>
                <a:latin typeface="Levenim MT" pitchFamily="2" charset="-79"/>
                <a:cs typeface="Levenim MT" pitchFamily="2" charset="-79"/>
              </a:rPr>
              <a:t> (</a:t>
            </a:r>
            <a:r>
              <a:rPr lang="he-IL" sz="1000" dirty="0" smtClean="0">
                <a:solidFill>
                  <a:srgbClr val="5E4D36"/>
                </a:solidFill>
                <a:latin typeface="Levenim MT" pitchFamily="2" charset="-79"/>
                <a:cs typeface="Levenim MT" pitchFamily="2" charset="-79"/>
              </a:rPr>
              <a:t>שנת שמיטה</a:t>
            </a:r>
            <a:r>
              <a:rPr lang="he-IL" sz="1000" b="1" dirty="0" smtClean="0">
                <a:solidFill>
                  <a:srgbClr val="5E4D36"/>
                </a:solidFill>
                <a:latin typeface="Levenim MT" pitchFamily="2" charset="-79"/>
                <a:cs typeface="Levenim MT" pitchFamily="2" charset="-79"/>
              </a:rPr>
              <a:t>) וליובלות, לנטיעה ולירקות (</a:t>
            </a:r>
            <a:r>
              <a:rPr lang="he-IL" sz="1000" dirty="0" smtClean="0">
                <a:solidFill>
                  <a:srgbClr val="5E4D36"/>
                </a:solidFill>
                <a:latin typeface="Levenim MT" pitchFamily="2" charset="-79"/>
                <a:cs typeface="Levenim MT" pitchFamily="2" charset="-79"/>
              </a:rPr>
              <a:t>מעשרות</a:t>
            </a:r>
            <a:r>
              <a:rPr lang="he-IL" sz="1000" b="1" dirty="0" smtClean="0">
                <a:solidFill>
                  <a:srgbClr val="5E4D36"/>
                </a:solidFill>
                <a:latin typeface="Levenim MT" pitchFamily="2" charset="-79"/>
                <a:cs typeface="Levenim MT" pitchFamily="2" charset="-79"/>
              </a:rPr>
              <a:t>)</a:t>
            </a:r>
            <a:r>
              <a:rPr lang="he-IL" sz="1000" dirty="0" smtClean="0">
                <a:solidFill>
                  <a:srgbClr val="5E4D36"/>
                </a:solidFill>
                <a:latin typeface="Levenim MT" pitchFamily="2" charset="-79"/>
                <a:cs typeface="Levenim MT" pitchFamily="2" charset="-79"/>
              </a:rPr>
              <a:t>.</a:t>
            </a:r>
          </a:p>
          <a:p>
            <a:pPr marL="171450" indent="-171450">
              <a:lnSpc>
                <a:spcPct val="150000"/>
              </a:lnSpc>
              <a:buFont typeface="Arial" panose="020B0604020202020204" pitchFamily="34" charset="0"/>
              <a:buChar char="•"/>
            </a:pPr>
            <a:r>
              <a:rPr lang="he-IL" sz="1000" dirty="0" smtClean="0">
                <a:solidFill>
                  <a:srgbClr val="5E4D36"/>
                </a:solidFill>
                <a:latin typeface="Levenim MT" pitchFamily="2" charset="-79"/>
                <a:cs typeface="Levenim MT" pitchFamily="2" charset="-79"/>
              </a:rPr>
              <a:t>באחד בשבט , ראש השנה לאילן, כדברי בית שמאי.</a:t>
            </a:r>
          </a:p>
          <a:p>
            <a:pPr>
              <a:lnSpc>
                <a:spcPct val="150000"/>
              </a:lnSpc>
            </a:pPr>
            <a:r>
              <a:rPr lang="he-IL" sz="1000" dirty="0" smtClean="0">
                <a:solidFill>
                  <a:srgbClr val="5E4D36"/>
                </a:solidFill>
                <a:latin typeface="Levenim MT" pitchFamily="2" charset="-79"/>
                <a:cs typeface="Levenim MT" pitchFamily="2" charset="-79"/>
              </a:rPr>
              <a:t>      בית הלל אומרים, בחמשה עשר בו (בשבט</a:t>
            </a:r>
            <a:r>
              <a:rPr lang="he-IL" sz="1000" dirty="0" smtClean="0">
                <a:solidFill>
                  <a:srgbClr val="5E4D36"/>
                </a:solidFill>
                <a:latin typeface="Levenim MT" pitchFamily="2" charset="-79"/>
                <a:cs typeface="Levenim MT" pitchFamily="2" charset="-79"/>
              </a:rPr>
              <a:t>).</a:t>
            </a:r>
          </a:p>
          <a:p>
            <a:pPr algn="l">
              <a:lnSpc>
                <a:spcPct val="150000"/>
              </a:lnSpc>
            </a:pPr>
            <a:r>
              <a:rPr lang="he-IL" sz="800" dirty="0" smtClean="0">
                <a:solidFill>
                  <a:srgbClr val="5E4D36"/>
                </a:solidFill>
                <a:latin typeface="Levenim MT" pitchFamily="2" charset="-79"/>
                <a:cs typeface="Levenim MT" pitchFamily="2" charset="-79"/>
              </a:rPr>
              <a:t>משנה מסכת ראש השנה</a:t>
            </a:r>
            <a:endParaRPr lang="he-IL" sz="800" dirty="0">
              <a:solidFill>
                <a:srgbClr val="5E4D36"/>
              </a:solidFill>
              <a:latin typeface="Levenim MT" pitchFamily="2" charset="-79"/>
              <a:cs typeface="Levenim MT" pitchFamily="2" charset="-79"/>
            </a:endParaRPr>
          </a:p>
        </p:txBody>
      </p:sp>
      <p:sp>
        <p:nvSpPr>
          <p:cNvPr id="10" name="מלבן 9"/>
          <p:cNvSpPr/>
          <p:nvPr/>
        </p:nvSpPr>
        <p:spPr>
          <a:xfrm>
            <a:off x="2505075" y="971922"/>
            <a:ext cx="1990725" cy="5978560"/>
          </a:xfrm>
          <a:prstGeom prst="rect">
            <a:avLst/>
          </a:prstGeom>
        </p:spPr>
        <p:txBody>
          <a:bodyPr wrap="square">
            <a:spAutoFit/>
          </a:bodyPr>
          <a:lstStyle/>
          <a:p>
            <a:pPr algn="just">
              <a:lnSpc>
                <a:spcPct val="150000"/>
              </a:lnSpc>
            </a:pPr>
            <a:r>
              <a:rPr lang="he-IL" sz="900" b="1" dirty="0" smtClean="0">
                <a:solidFill>
                  <a:srgbClr val="5E4D36"/>
                </a:solidFill>
                <a:latin typeface="Levenim MT" pitchFamily="2" charset="-79"/>
                <a:cs typeface="Levenim MT" pitchFamily="2" charset="-79"/>
              </a:rPr>
              <a:t>ב. משמעות הזמן ומשמעות הראש</a:t>
            </a:r>
          </a:p>
          <a:p>
            <a:pPr algn="just">
              <a:lnSpc>
                <a:spcPct val="150000"/>
              </a:lnSpc>
            </a:pPr>
            <a:r>
              <a:rPr lang="he-IL" sz="600" dirty="0" smtClean="0">
                <a:solidFill>
                  <a:srgbClr val="5E4D36"/>
                </a:solidFill>
                <a:latin typeface="Levenim MT" pitchFamily="2" charset="-79"/>
                <a:cs typeface="Levenim MT" pitchFamily="2" charset="-79"/>
              </a:rPr>
              <a:t>הזמן רץ לו קדימה, </a:t>
            </a:r>
            <a:r>
              <a:rPr lang="he-IL" sz="600" b="1" dirty="0" smtClean="0">
                <a:solidFill>
                  <a:srgbClr val="5E4D36"/>
                </a:solidFill>
                <a:latin typeface="Levenim MT" pitchFamily="2" charset="-79"/>
                <a:cs typeface="Levenim MT" pitchFamily="2" charset="-79"/>
              </a:rPr>
              <a:t>בקו ישר</a:t>
            </a:r>
            <a:r>
              <a:rPr lang="he-IL" sz="600" dirty="0" smtClean="0">
                <a:solidFill>
                  <a:srgbClr val="5E4D36"/>
                </a:solidFill>
                <a:latin typeface="Levenim MT" pitchFamily="2" charset="-79"/>
                <a:cs typeface="Levenim MT" pitchFamily="2" charset="-79"/>
              </a:rPr>
              <a:t>.</a:t>
            </a:r>
          </a:p>
          <a:p>
            <a:pPr algn="just">
              <a:lnSpc>
                <a:spcPct val="150000"/>
              </a:lnSpc>
            </a:pPr>
            <a:r>
              <a:rPr lang="he-IL" sz="600" dirty="0" smtClean="0">
                <a:solidFill>
                  <a:srgbClr val="5E4D36"/>
                </a:solidFill>
                <a:latin typeface="Levenim MT" pitchFamily="2" charset="-79"/>
                <a:cs typeface="Levenim MT" pitchFamily="2" charset="-79"/>
              </a:rPr>
              <a:t>מצד שני, יש בזמן תכונה של </a:t>
            </a:r>
            <a:r>
              <a:rPr lang="he-IL" sz="600" b="1" dirty="0" smtClean="0">
                <a:solidFill>
                  <a:srgbClr val="5E4D36"/>
                </a:solidFill>
                <a:latin typeface="Levenim MT" pitchFamily="2" charset="-79"/>
                <a:cs typeface="Levenim MT" pitchFamily="2" charset="-79"/>
              </a:rPr>
              <a:t>מעגליות</a:t>
            </a:r>
            <a:r>
              <a:rPr lang="he-IL" sz="600" dirty="0" smtClean="0">
                <a:solidFill>
                  <a:srgbClr val="5E4D36"/>
                </a:solidFill>
                <a:latin typeface="Levenim MT" pitchFamily="2" charset="-79"/>
                <a:cs typeface="Levenim MT" pitchFamily="2" charset="-79"/>
              </a:rPr>
              <a:t>, מחזוריות, משהו שחוזר על עצמו כל הזמן. </a:t>
            </a:r>
          </a:p>
          <a:p>
            <a:pPr algn="just">
              <a:lnSpc>
                <a:spcPct val="150000"/>
              </a:lnSpc>
            </a:pPr>
            <a:r>
              <a:rPr lang="he-IL" sz="600" dirty="0" smtClean="0">
                <a:solidFill>
                  <a:srgbClr val="5E4D36"/>
                </a:solidFill>
                <a:latin typeface="Levenim MT" pitchFamily="2" charset="-79"/>
                <a:cs typeface="Levenim MT" pitchFamily="2" charset="-79"/>
              </a:rPr>
              <a:t>כמו מעגל השנה [סיבוב כדור הארץ סביב השמש, עונות השנה, מחזורי החקלאות] הולך וחוזר כמו מעגל היום [סיבוב כדור הארץ סביב עצמו, לילה ויום]. </a:t>
            </a:r>
          </a:p>
          <a:p>
            <a:pPr algn="just">
              <a:lnSpc>
                <a:spcPct val="150000"/>
              </a:lnSpc>
            </a:pPr>
            <a:endParaRPr lang="he-IL" sz="600" dirty="0" smtClean="0">
              <a:solidFill>
                <a:srgbClr val="5E4D36"/>
              </a:solidFill>
              <a:latin typeface="Levenim MT" pitchFamily="2" charset="-79"/>
              <a:cs typeface="Levenim MT" pitchFamily="2" charset="-79"/>
            </a:endParaRPr>
          </a:p>
          <a:p>
            <a:pPr algn="just">
              <a:lnSpc>
                <a:spcPct val="150000"/>
              </a:lnSpc>
            </a:pPr>
            <a:r>
              <a:rPr lang="he-IL" sz="600" dirty="0" smtClean="0">
                <a:solidFill>
                  <a:srgbClr val="5E4D36"/>
                </a:solidFill>
                <a:latin typeface="Levenim MT" pitchFamily="2" charset="-79"/>
                <a:cs typeface="Levenim MT" pitchFamily="2" charset="-79"/>
              </a:rPr>
              <a:t>אפשר לדבר על התחלה וסוף של תקופה, ואפשר לדבר על ראשית ואחרית של תקופה.</a:t>
            </a:r>
          </a:p>
          <a:p>
            <a:pPr algn="just">
              <a:lnSpc>
                <a:spcPct val="150000"/>
              </a:lnSpc>
            </a:pPr>
            <a:r>
              <a:rPr lang="he-IL" sz="600" dirty="0" smtClean="0">
                <a:solidFill>
                  <a:srgbClr val="5E4D36"/>
                </a:solidFill>
                <a:latin typeface="Levenim MT" pitchFamily="2" charset="-79"/>
                <a:cs typeface="Levenim MT" pitchFamily="2" charset="-79"/>
              </a:rPr>
              <a:t>מה ההבדל?</a:t>
            </a:r>
          </a:p>
          <a:p>
            <a:pPr algn="just">
              <a:lnSpc>
                <a:spcPct val="150000"/>
              </a:lnSpc>
            </a:pPr>
            <a:r>
              <a:rPr lang="he-IL" sz="600" dirty="0" smtClean="0">
                <a:solidFill>
                  <a:srgbClr val="5E4D36"/>
                </a:solidFill>
                <a:latin typeface="Levenim MT" pitchFamily="2" charset="-79"/>
                <a:cs typeface="Levenim MT" pitchFamily="2" charset="-79"/>
              </a:rPr>
              <a:t>הביטוי </a:t>
            </a:r>
            <a:r>
              <a:rPr lang="he-IL" sz="600" dirty="0" smtClean="0">
                <a:solidFill>
                  <a:srgbClr val="5E4D36"/>
                </a:solidFill>
                <a:latin typeface="Levenim MT" pitchFamily="2" charset="-79"/>
                <a:cs typeface="Levenim MT" pitchFamily="2" charset="-79"/>
              </a:rPr>
              <a:t>'ראש השנה' מסתיר מאחוריו את המושג 'ראשית'. ההפך מראשית הוא 'אחרית'. אין כאן התחלה וסוף מובהקים. בביטויים הללו יש מקום גם למעגליות וגם להתקדמות של הזמן בקו ישר.</a:t>
            </a:r>
          </a:p>
          <a:p>
            <a:pPr algn="just">
              <a:lnSpc>
                <a:spcPct val="150000"/>
              </a:lnSpc>
            </a:pPr>
            <a:r>
              <a:rPr lang="he-IL" sz="600" dirty="0" smtClean="0">
                <a:solidFill>
                  <a:srgbClr val="5E4D36"/>
                </a:solidFill>
                <a:latin typeface="Levenim MT" pitchFamily="2" charset="-79"/>
                <a:cs typeface="Levenim MT" pitchFamily="2" charset="-79"/>
              </a:rPr>
              <a:t>כשלתקופה יש "ראש", זה אומר שהיא נשענת על התקופות שקדמו לה, והיא מנסה להיות המשך של התקופות הקדומות, ואולי אפילו להיות קצת יותר טובה.</a:t>
            </a:r>
          </a:p>
          <a:p>
            <a:pPr algn="just">
              <a:lnSpc>
                <a:spcPct val="150000"/>
              </a:lnSpc>
            </a:pPr>
            <a:r>
              <a:rPr lang="he-IL" sz="600" b="1" dirty="0" smtClean="0">
                <a:solidFill>
                  <a:srgbClr val="5E4D36"/>
                </a:solidFill>
                <a:latin typeface="Levenim MT" pitchFamily="2" charset="-79"/>
                <a:cs typeface="Levenim MT" pitchFamily="2" charset="-79"/>
              </a:rPr>
              <a:t>כשלתקופה יש ראש, זה אומר שהיא לא רוצה לבטל את מה שהיה קודם, אלא דווקא להשתמש בידע, בערכים ובתהליכים הקודמים. המשכיות, מסורת, והתפתחות.</a:t>
            </a:r>
          </a:p>
          <a:p>
            <a:pPr algn="just">
              <a:lnSpc>
                <a:spcPct val="150000"/>
              </a:lnSpc>
            </a:pPr>
            <a:r>
              <a:rPr lang="he-IL" sz="600" dirty="0" smtClean="0">
                <a:solidFill>
                  <a:srgbClr val="5E4D36"/>
                </a:solidFill>
                <a:latin typeface="Levenim MT" pitchFamily="2" charset="-79"/>
                <a:cs typeface="Levenim MT" pitchFamily="2" charset="-79"/>
              </a:rPr>
              <a:t>ולכן תקופה של ראש היא גם תקופה של סיכום התקופה הקודמת. לא כדי "לקבור" אותה אי שם בתהום </a:t>
            </a:r>
            <a:r>
              <a:rPr lang="he-IL" sz="600" dirty="0" err="1" smtClean="0">
                <a:solidFill>
                  <a:srgbClr val="5E4D36"/>
                </a:solidFill>
                <a:latin typeface="Levenim MT" pitchFamily="2" charset="-79"/>
                <a:cs typeface="Levenim MT" pitchFamily="2" charset="-79"/>
              </a:rPr>
              <a:t>הנשיה</a:t>
            </a:r>
            <a:r>
              <a:rPr lang="he-IL" sz="600" dirty="0" smtClean="0">
                <a:solidFill>
                  <a:srgbClr val="5E4D36"/>
                </a:solidFill>
                <a:latin typeface="Levenim MT" pitchFamily="2" charset="-79"/>
                <a:cs typeface="Levenim MT" pitchFamily="2" charset="-79"/>
              </a:rPr>
              <a:t>, אלא להיפך, לסכם, להבין להדגיש, ולהתקדם מליבה של התקופה הקודמת. </a:t>
            </a:r>
          </a:p>
          <a:p>
            <a:pPr algn="just">
              <a:lnSpc>
                <a:spcPct val="150000"/>
              </a:lnSpc>
            </a:pPr>
            <a:r>
              <a:rPr lang="he-IL" sz="600" dirty="0" smtClean="0">
                <a:solidFill>
                  <a:srgbClr val="5E4D36"/>
                </a:solidFill>
                <a:latin typeface="Levenim MT" pitchFamily="2" charset="-79"/>
                <a:cs typeface="Levenim MT" pitchFamily="2" charset="-79"/>
              </a:rPr>
              <a:t>אבל </a:t>
            </a:r>
            <a:r>
              <a:rPr lang="he-IL" sz="600" dirty="0" smtClean="0">
                <a:solidFill>
                  <a:srgbClr val="5E4D36"/>
                </a:solidFill>
                <a:latin typeface="Levenim MT" pitchFamily="2" charset="-79"/>
                <a:cs typeface="Levenim MT" pitchFamily="2" charset="-79"/>
              </a:rPr>
              <a:t>אם יש מעגל, אז איפה שמים בו ראש או ראשית? </a:t>
            </a:r>
          </a:p>
          <a:p>
            <a:pPr algn="just">
              <a:lnSpc>
                <a:spcPct val="150000"/>
              </a:lnSpc>
            </a:pPr>
            <a:r>
              <a:rPr lang="he-IL" sz="600" dirty="0" smtClean="0">
                <a:solidFill>
                  <a:srgbClr val="5E4D36"/>
                </a:solidFill>
                <a:latin typeface="Levenim MT" pitchFamily="2" charset="-79"/>
                <a:cs typeface="Levenim MT" pitchFamily="2" charset="-79"/>
              </a:rPr>
              <a:t>עקרונית אפשר להתחיל בכל נקודה על המעגל. </a:t>
            </a:r>
          </a:p>
          <a:p>
            <a:pPr algn="just">
              <a:lnSpc>
                <a:spcPct val="150000"/>
              </a:lnSpc>
            </a:pPr>
            <a:r>
              <a:rPr lang="he-IL" sz="600" dirty="0" smtClean="0">
                <a:solidFill>
                  <a:srgbClr val="5E4D36"/>
                </a:solidFill>
                <a:latin typeface="Levenim MT" pitchFamily="2" charset="-79"/>
                <a:cs typeface="Levenim MT" pitchFamily="2" charset="-79"/>
              </a:rPr>
              <a:t>חז"ל בחרו ארבעה ראשי שנים, שניים מהם עיקריים. ראש השנה בניסן, באביב, מבקש לומר פריחה, אופטימיות, ניסיון לתפוס את רגע השיא של המעגל. </a:t>
            </a:r>
          </a:p>
          <a:p>
            <a:pPr algn="just">
              <a:lnSpc>
                <a:spcPct val="150000"/>
              </a:lnSpc>
            </a:pPr>
            <a:r>
              <a:rPr lang="he-IL" sz="600" dirty="0" smtClean="0">
                <a:solidFill>
                  <a:srgbClr val="5E4D36"/>
                </a:solidFill>
                <a:latin typeface="Levenim MT" pitchFamily="2" charset="-79"/>
                <a:cs typeface="Levenim MT" pitchFamily="2" charset="-79"/>
              </a:rPr>
              <a:t>מצד </a:t>
            </a:r>
            <a:r>
              <a:rPr lang="he-IL" sz="600" dirty="0" smtClean="0">
                <a:solidFill>
                  <a:srgbClr val="5E4D36"/>
                </a:solidFill>
                <a:latin typeface="Levenim MT" pitchFamily="2" charset="-79"/>
                <a:cs typeface="Levenim MT" pitchFamily="2" charset="-79"/>
              </a:rPr>
              <a:t>שני קבעו את </a:t>
            </a:r>
            <a:r>
              <a:rPr lang="he-IL" sz="600" b="1" dirty="0" smtClean="0">
                <a:solidFill>
                  <a:srgbClr val="5E4D36"/>
                </a:solidFill>
                <a:latin typeface="Levenim MT" pitchFamily="2" charset="-79"/>
                <a:cs typeface="Levenim MT" pitchFamily="2" charset="-79"/>
              </a:rPr>
              <a:t>תשרי כראש השנה של הטבע, המחזור החקלאי. זמן החרישה והזריעה. זמן שבו החקלאי שם את כל מה שיש לו באדמה. מרים עיניו לשמיים ומקווה לשנה ברוכה. זמן של ספק, של תקווה, של חשש - זמן של דין. אך גם זמן של התחדשות</a:t>
            </a:r>
            <a:r>
              <a:rPr lang="he-IL" sz="600" dirty="0" smtClean="0">
                <a:solidFill>
                  <a:srgbClr val="5E4D36"/>
                </a:solidFill>
                <a:latin typeface="Levenim MT" pitchFamily="2" charset="-79"/>
                <a:cs typeface="Levenim MT" pitchFamily="2" charset="-79"/>
              </a:rPr>
              <a:t>. </a:t>
            </a:r>
          </a:p>
          <a:p>
            <a:pPr algn="just">
              <a:lnSpc>
                <a:spcPct val="150000"/>
              </a:lnSpc>
            </a:pPr>
            <a:r>
              <a:rPr lang="he-IL" sz="600" dirty="0" smtClean="0">
                <a:solidFill>
                  <a:srgbClr val="5E4D36"/>
                </a:solidFill>
                <a:latin typeface="Levenim MT" pitchFamily="2" charset="-79"/>
                <a:cs typeface="Levenim MT" pitchFamily="2" charset="-79"/>
              </a:rPr>
              <a:t>ביהדות </a:t>
            </a:r>
            <a:r>
              <a:rPr lang="he-IL" sz="600" dirty="0" smtClean="0">
                <a:solidFill>
                  <a:srgbClr val="5E4D36"/>
                </a:solidFill>
                <a:latin typeface="Levenim MT" pitchFamily="2" charset="-79"/>
                <a:cs typeface="Levenim MT" pitchFamily="2" charset="-79"/>
              </a:rPr>
              <a:t>הזמן של ראש השנה בתשרי, הוא גם זמן של "חשבון נפש" של היחיד, בינו לבין עצמו כאדם.</a:t>
            </a:r>
          </a:p>
          <a:p>
            <a:pPr algn="just">
              <a:lnSpc>
                <a:spcPct val="150000"/>
              </a:lnSpc>
            </a:pPr>
            <a:r>
              <a:rPr lang="he-IL" sz="600" dirty="0" smtClean="0">
                <a:solidFill>
                  <a:srgbClr val="5E4D36"/>
                </a:solidFill>
                <a:latin typeface="Levenim MT" pitchFamily="2" charset="-79"/>
                <a:cs typeface="Levenim MT" pitchFamily="2" charset="-79"/>
              </a:rPr>
              <a:t>דווקא לקראת היציאה למחזור חקלאות חדש, האדם נדרש גם להתבונן פנימה, אל משמעות חייו, ואל עבודת נפשו.          </a:t>
            </a:r>
            <a:r>
              <a:rPr lang="he-IL" sz="600" dirty="0" smtClean="0">
                <a:solidFill>
                  <a:srgbClr val="5E4D36"/>
                </a:solidFill>
                <a:latin typeface="Levenim MT" pitchFamily="2" charset="-79"/>
                <a:cs typeface="Levenim MT" pitchFamily="2" charset="-79"/>
              </a:rPr>
              <a:t>     (</a:t>
            </a:r>
            <a:r>
              <a:rPr lang="he-IL" sz="600" dirty="0" smtClean="0">
                <a:solidFill>
                  <a:srgbClr val="5E4D36"/>
                </a:solidFill>
                <a:latin typeface="Levenim MT" pitchFamily="2" charset="-79"/>
                <a:cs typeface="Levenim MT" pitchFamily="2" charset="-79"/>
              </a:rPr>
              <a:t>חבורת הכותבים של השומר החדש)</a:t>
            </a:r>
            <a:endParaRPr lang="he-IL" sz="600" dirty="0">
              <a:solidFill>
                <a:srgbClr val="5E4D36"/>
              </a:solidFill>
              <a:latin typeface="Levenim MT" pitchFamily="2" charset="-79"/>
              <a:cs typeface="Levenim MT" pitchFamily="2" charset="-79"/>
            </a:endParaRPr>
          </a:p>
        </p:txBody>
      </p:sp>
      <p:sp>
        <p:nvSpPr>
          <p:cNvPr id="11" name="מלבן 10"/>
          <p:cNvSpPr/>
          <p:nvPr/>
        </p:nvSpPr>
        <p:spPr>
          <a:xfrm>
            <a:off x="504824" y="990600"/>
            <a:ext cx="1895475" cy="2646878"/>
          </a:xfrm>
          <a:prstGeom prst="rect">
            <a:avLst/>
          </a:prstGeom>
        </p:spPr>
        <p:txBody>
          <a:bodyPr wrap="square">
            <a:spAutoFit/>
          </a:bodyPr>
          <a:lstStyle/>
          <a:p>
            <a:r>
              <a:rPr lang="he-IL" sz="1400" b="1" dirty="0" smtClean="0">
                <a:solidFill>
                  <a:srgbClr val="5E4D36"/>
                </a:solidFill>
                <a:latin typeface="Levenim MT" pitchFamily="2" charset="-79"/>
                <a:cs typeface="Levenim MT" pitchFamily="2" charset="-79"/>
              </a:rPr>
              <a:t>ג. מתי נברא העולם?</a:t>
            </a:r>
          </a:p>
          <a:p>
            <a:endParaRPr lang="he-IL" sz="1200" dirty="0" smtClean="0">
              <a:solidFill>
                <a:srgbClr val="5E4D36"/>
              </a:solidFill>
              <a:latin typeface="Levenim MT" pitchFamily="2" charset="-79"/>
              <a:cs typeface="Levenim MT" pitchFamily="2" charset="-79"/>
            </a:endParaRPr>
          </a:p>
          <a:p>
            <a:endParaRPr lang="he-IL" sz="1200" dirty="0" smtClean="0">
              <a:solidFill>
                <a:srgbClr val="5E4D36"/>
              </a:solidFill>
              <a:latin typeface="Levenim MT" pitchFamily="2" charset="-79"/>
              <a:cs typeface="Levenim MT" pitchFamily="2" charset="-79"/>
            </a:endParaRPr>
          </a:p>
          <a:p>
            <a:r>
              <a:rPr lang="he-IL" sz="1200" dirty="0" smtClean="0">
                <a:solidFill>
                  <a:srgbClr val="5E4D36"/>
                </a:solidFill>
                <a:latin typeface="Levenim MT" pitchFamily="2" charset="-79"/>
                <a:cs typeface="Levenim MT" pitchFamily="2" charset="-79"/>
              </a:rPr>
              <a:t>"</a:t>
            </a:r>
            <a:r>
              <a:rPr lang="he-IL" sz="1200" dirty="0" smtClean="0">
                <a:solidFill>
                  <a:srgbClr val="5E4D36"/>
                </a:solidFill>
                <a:latin typeface="Levenim MT" pitchFamily="2" charset="-79"/>
                <a:cs typeface="Levenim MT" pitchFamily="2" charset="-79"/>
              </a:rPr>
              <a:t>תניא, רבי אליעזר אומר: בתשרי נברא העולם [...]רבי יהושע אומר: בניסן נברא העולם" </a:t>
            </a:r>
          </a:p>
          <a:p>
            <a:endParaRPr lang="he-IL" sz="1200" u="sng" dirty="0" smtClean="0">
              <a:solidFill>
                <a:srgbClr val="5E4D36"/>
              </a:solidFill>
              <a:latin typeface="Levenim MT" pitchFamily="2" charset="-79"/>
              <a:cs typeface="Levenim MT" pitchFamily="2" charset="-79"/>
            </a:endParaRPr>
          </a:p>
          <a:p>
            <a:r>
              <a:rPr lang="he-IL" sz="1200" u="sng" dirty="0" smtClean="0">
                <a:solidFill>
                  <a:srgbClr val="5E4D36"/>
                </a:solidFill>
                <a:latin typeface="Levenim MT" pitchFamily="2" charset="-79"/>
                <a:cs typeface="Levenim MT" pitchFamily="2" charset="-79"/>
              </a:rPr>
              <a:t>תוספות [פירוש על התלמוד</a:t>
            </a:r>
            <a:r>
              <a:rPr lang="he-IL" sz="1200" dirty="0" smtClean="0">
                <a:solidFill>
                  <a:srgbClr val="5E4D36"/>
                </a:solidFill>
                <a:latin typeface="Levenim MT" pitchFamily="2" charset="-79"/>
                <a:cs typeface="Levenim MT" pitchFamily="2" charset="-79"/>
              </a:rPr>
              <a:t>]: </a:t>
            </a:r>
          </a:p>
          <a:p>
            <a:r>
              <a:rPr lang="he-IL" sz="1200" dirty="0" smtClean="0">
                <a:solidFill>
                  <a:srgbClr val="5E4D36"/>
                </a:solidFill>
                <a:latin typeface="Levenim MT" pitchFamily="2" charset="-79"/>
                <a:cs typeface="Levenim MT" pitchFamily="2" charset="-79"/>
              </a:rPr>
              <a:t>בתשרי עלה במחשבתו [של הקב"ה], ובניסן נברא.</a:t>
            </a:r>
          </a:p>
          <a:p>
            <a:r>
              <a:rPr lang="he-IL" sz="800" dirty="0" smtClean="0">
                <a:solidFill>
                  <a:srgbClr val="5E4D36"/>
                </a:solidFill>
                <a:latin typeface="Levenim MT" pitchFamily="2" charset="-79"/>
                <a:cs typeface="Levenim MT" pitchFamily="2" charset="-79"/>
              </a:rPr>
              <a:t>(מסכת ראש השנה דף י)</a:t>
            </a:r>
            <a:r>
              <a:rPr lang="he-IL" sz="2000" dirty="0" smtClean="0">
                <a:solidFill>
                  <a:srgbClr val="5E4D36"/>
                </a:solidFill>
                <a:latin typeface="Levenim MT" pitchFamily="2" charset="-79"/>
                <a:cs typeface="Levenim MT" pitchFamily="2" charset="-79"/>
              </a:rPr>
              <a:t>.</a:t>
            </a:r>
            <a:endParaRPr lang="he-IL" sz="2000" dirty="0">
              <a:solidFill>
                <a:srgbClr val="5E4D36"/>
              </a:solidFill>
              <a:latin typeface="Levenim MT" pitchFamily="2" charset="-79"/>
              <a:cs typeface="Levenim MT" pitchFamily="2" charset="-79"/>
            </a:endParaRPr>
          </a:p>
        </p:txBody>
      </p:sp>
      <p:pic>
        <p:nvPicPr>
          <p:cNvPr id="1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274" y="3966891"/>
            <a:ext cx="1707713" cy="172905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he-IL" sz="813" dirty="0" smtClean="0"/>
              <a:t>טקסט</a:t>
            </a:r>
            <a:endParaRPr lang="he-IL" sz="813" dirty="0"/>
          </a:p>
        </p:txBody>
      </p:sp>
    </p:spTree>
    <p:extLst>
      <p:ext uri="{BB962C8B-B14F-4D97-AF65-F5344CB8AC3E}">
        <p14:creationId xmlns="" xmlns:p14="http://schemas.microsoft.com/office/powerpoint/2010/main" val="11287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2904</TotalTime>
  <Words>646</Words>
  <Application>Microsoft Office PowerPoint</Application>
  <PresentationFormat>A4 Paper (210x297 mm)‎</PresentationFormat>
  <Paragraphs>53</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ראש השנה – איפה הראש?</vt:lpstr>
      <vt:lpstr>שקופית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asus</cp:lastModifiedBy>
  <cp:revision>62</cp:revision>
  <cp:lastPrinted>2016-01-02T09:56:53Z</cp:lastPrinted>
  <dcterms:created xsi:type="dcterms:W3CDTF">2016-01-01T12:13:36Z</dcterms:created>
  <dcterms:modified xsi:type="dcterms:W3CDTF">2016-05-29T20:10:41Z</dcterms:modified>
</cp:coreProperties>
</file>