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5"/>
  </p:notesMasterIdLst>
  <p:sldIdLst>
    <p:sldId id="256" r:id="rId3"/>
    <p:sldId id="257" r:id="rId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7" d="100"/>
          <a:sy n="47" d="100"/>
        </p:scale>
        <p:origin x="7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F687D50-8B29-4EB4-9566-8BA092521C8B}" type="datetimeFigureOut">
              <a:rPr lang="he-IL" smtClean="0"/>
              <a:t>י"א/חשון/תשע"ה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1BF47A1D-3149-40D0-9E5F-1AB5D6DAB329}" type="slidenum">
              <a:rPr lang="he-IL" smtClean="0"/>
              <a:t>‹#›</a:t>
            </a:fld>
            <a:endParaRPr lang="he-IL"/>
          </a:p>
        </p:txBody>
      </p:sp>
    </p:spTree>
    <p:extLst>
      <p:ext uri="{BB962C8B-B14F-4D97-AF65-F5344CB8AC3E}">
        <p14:creationId xmlns:p14="http://schemas.microsoft.com/office/powerpoint/2010/main" val="391092841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25CA8-9A3C-4A4E-8742-18C18481D1DD}" type="slidenum">
              <a:rPr lang="he-IL" altLang="he-IL">
                <a:solidFill>
                  <a:srgbClr val="000000"/>
                </a:solidFill>
              </a:rPr>
              <a:pPr/>
              <a:t>2</a:t>
            </a:fld>
            <a:endParaRPr lang="en-US" altLang="he-IL">
              <a:solidFill>
                <a:srgbClr val="000000"/>
              </a:solidFill>
            </a:endParaRPr>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ltLang="he-IL"/>
          </a:p>
        </p:txBody>
      </p:sp>
    </p:spTree>
    <p:extLst>
      <p:ext uri="{BB962C8B-B14F-4D97-AF65-F5344CB8AC3E}">
        <p14:creationId xmlns:p14="http://schemas.microsoft.com/office/powerpoint/2010/main" val="53393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381614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3986771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2829320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n-U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F66BBAC7-72EE-4C3E-BF68-D0365A0C6FAA}"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529277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n-U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26E5B361-C5AA-4206-9C5C-69D67019B3FB}"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364272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1" y="1709739"/>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n-U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54E4D047-4979-4DAD-8743-4FC912B1618C}"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833502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2596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25963"/>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n-U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4D0EB465-10F4-4029-9DBB-174F6582FAAF}"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2417343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40317" y="365126"/>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40318" y="2505075"/>
            <a:ext cx="5158316"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71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ltLang="he-IL">
              <a:solidFill>
                <a:srgbClr val="000000"/>
              </a:solidFill>
            </a:endParaRPr>
          </a:p>
        </p:txBody>
      </p:sp>
      <p:sp>
        <p:nvSpPr>
          <p:cNvPr id="8" name="מציין מיקום של כותרת תחתונה 7"/>
          <p:cNvSpPr>
            <a:spLocks noGrp="1"/>
          </p:cNvSpPr>
          <p:nvPr>
            <p:ph type="ftr" sz="quarter" idx="11"/>
          </p:nvPr>
        </p:nvSpPr>
        <p:spPr/>
        <p:txBody>
          <a:bodyPr/>
          <a:lstStyle>
            <a:lvl1pPr>
              <a:defRPr/>
            </a:lvl1pPr>
          </a:lstStyle>
          <a:p>
            <a:endParaRPr lang="en-US" altLang="he-IL">
              <a:solidFill>
                <a:srgbClr val="000000"/>
              </a:solidFill>
            </a:endParaRPr>
          </a:p>
        </p:txBody>
      </p:sp>
      <p:sp>
        <p:nvSpPr>
          <p:cNvPr id="9" name="מציין מיקום של מספר שקופית 8"/>
          <p:cNvSpPr>
            <a:spLocks noGrp="1"/>
          </p:cNvSpPr>
          <p:nvPr>
            <p:ph type="sldNum" sz="quarter" idx="12"/>
          </p:nvPr>
        </p:nvSpPr>
        <p:spPr/>
        <p:txBody>
          <a:bodyPr/>
          <a:lstStyle>
            <a:lvl1pPr>
              <a:defRPr/>
            </a:lvl1pPr>
          </a:lstStyle>
          <a:p>
            <a:fld id="{BE0F07A5-332C-4480-9E74-B8744DC0EA33}"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925929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ltLang="he-IL">
              <a:solidFill>
                <a:srgbClr val="000000"/>
              </a:solidFill>
            </a:endParaRPr>
          </a:p>
        </p:txBody>
      </p:sp>
      <p:sp>
        <p:nvSpPr>
          <p:cNvPr id="4" name="מציין מיקום של כותרת תחתונה 3"/>
          <p:cNvSpPr>
            <a:spLocks noGrp="1"/>
          </p:cNvSpPr>
          <p:nvPr>
            <p:ph type="ftr" sz="quarter" idx="11"/>
          </p:nvPr>
        </p:nvSpPr>
        <p:spPr/>
        <p:txBody>
          <a:bodyPr/>
          <a:lstStyle>
            <a:lvl1pPr>
              <a:defRPr/>
            </a:lvl1pPr>
          </a:lstStyle>
          <a:p>
            <a:endParaRPr lang="en-US" altLang="he-IL">
              <a:solidFill>
                <a:srgbClr val="000000"/>
              </a:solidFill>
            </a:endParaRPr>
          </a:p>
        </p:txBody>
      </p:sp>
      <p:sp>
        <p:nvSpPr>
          <p:cNvPr id="5" name="מציין מיקום של מספר שקופית 4"/>
          <p:cNvSpPr>
            <a:spLocks noGrp="1"/>
          </p:cNvSpPr>
          <p:nvPr>
            <p:ph type="sldNum" sz="quarter" idx="12"/>
          </p:nvPr>
        </p:nvSpPr>
        <p:spPr/>
        <p:txBody>
          <a:bodyPr/>
          <a:lstStyle>
            <a:lvl1pPr>
              <a:defRPr/>
            </a:lvl1pPr>
          </a:lstStyle>
          <a:p>
            <a:fld id="{8EFFFC6E-13BC-47B7-9831-4AAB5B3A4C59}"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2194870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ltLang="he-IL">
              <a:solidFill>
                <a:srgbClr val="000000"/>
              </a:solidFill>
            </a:endParaRPr>
          </a:p>
        </p:txBody>
      </p:sp>
      <p:sp>
        <p:nvSpPr>
          <p:cNvPr id="3" name="מציין מיקום של כותרת תחתונה 2"/>
          <p:cNvSpPr>
            <a:spLocks noGrp="1"/>
          </p:cNvSpPr>
          <p:nvPr>
            <p:ph type="ftr" sz="quarter" idx="11"/>
          </p:nvPr>
        </p:nvSpPr>
        <p:spPr/>
        <p:txBody>
          <a:bodyPr/>
          <a:lstStyle>
            <a:lvl1pPr>
              <a:defRPr/>
            </a:lvl1pPr>
          </a:lstStyle>
          <a:p>
            <a:endParaRPr lang="en-US" altLang="he-IL">
              <a:solidFill>
                <a:srgbClr val="000000"/>
              </a:solidFill>
            </a:endParaRPr>
          </a:p>
        </p:txBody>
      </p:sp>
      <p:sp>
        <p:nvSpPr>
          <p:cNvPr id="4" name="מציין מיקום של מספר שקופית 3"/>
          <p:cNvSpPr>
            <a:spLocks noGrp="1"/>
          </p:cNvSpPr>
          <p:nvPr>
            <p:ph type="sldNum" sz="quarter" idx="12"/>
          </p:nvPr>
        </p:nvSpPr>
        <p:spPr/>
        <p:txBody>
          <a:bodyPr/>
          <a:lstStyle>
            <a:lvl1pPr>
              <a:defRPr/>
            </a:lvl1pPr>
          </a:lstStyle>
          <a:p>
            <a:fld id="{8B3BCBF1-542C-4E06-B6ED-50E67DF75C73}"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974948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n-U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C1892B29-B4B3-4ABE-8711-4C829D2EBBBF}"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201595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3056900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40318" y="457200"/>
            <a:ext cx="393276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ltLang="he-IL">
              <a:solidFill>
                <a:srgbClr val="000000"/>
              </a:solidFill>
            </a:endParaRPr>
          </a:p>
        </p:txBody>
      </p:sp>
      <p:sp>
        <p:nvSpPr>
          <p:cNvPr id="6" name="מציין מיקום של כותרת תחתונה 5"/>
          <p:cNvSpPr>
            <a:spLocks noGrp="1"/>
          </p:cNvSpPr>
          <p:nvPr>
            <p:ph type="ftr" sz="quarter" idx="11"/>
          </p:nvPr>
        </p:nvSpPr>
        <p:spPr/>
        <p:txBody>
          <a:bodyPr/>
          <a:lstStyle>
            <a:lvl1pPr>
              <a:defRPr/>
            </a:lvl1pPr>
          </a:lstStyle>
          <a:p>
            <a:endParaRPr lang="en-US" altLang="he-IL">
              <a:solidFill>
                <a:srgbClr val="000000"/>
              </a:solidFill>
            </a:endParaRPr>
          </a:p>
        </p:txBody>
      </p:sp>
      <p:sp>
        <p:nvSpPr>
          <p:cNvPr id="7" name="מציין מיקום של מספר שקופית 6"/>
          <p:cNvSpPr>
            <a:spLocks noGrp="1"/>
          </p:cNvSpPr>
          <p:nvPr>
            <p:ph type="sldNum" sz="quarter" idx="12"/>
          </p:nvPr>
        </p:nvSpPr>
        <p:spPr/>
        <p:txBody>
          <a:bodyPr/>
          <a:lstStyle>
            <a:lvl1pPr>
              <a:defRPr/>
            </a:lvl1pPr>
          </a:lstStyle>
          <a:p>
            <a:fld id="{6B5CEFD0-D298-4E4A-AB3D-A8D8C6E1F2C8}"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545739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n-U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4BDF4A04-D51F-49F3-90C6-FD5A42678FC4}"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255008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ltLang="he-IL">
              <a:solidFill>
                <a:srgbClr val="000000"/>
              </a:solidFill>
            </a:endParaRPr>
          </a:p>
        </p:txBody>
      </p:sp>
      <p:sp>
        <p:nvSpPr>
          <p:cNvPr id="5" name="מציין מיקום של כותרת תחתונה 4"/>
          <p:cNvSpPr>
            <a:spLocks noGrp="1"/>
          </p:cNvSpPr>
          <p:nvPr>
            <p:ph type="ftr" sz="quarter" idx="11"/>
          </p:nvPr>
        </p:nvSpPr>
        <p:spPr/>
        <p:txBody>
          <a:bodyPr/>
          <a:lstStyle>
            <a:lvl1pPr>
              <a:defRPr/>
            </a:lvl1pPr>
          </a:lstStyle>
          <a:p>
            <a:endParaRPr lang="en-US" altLang="he-IL">
              <a:solidFill>
                <a:srgbClr val="000000"/>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A767483B-1B0B-456D-A368-E769DBD12E45}" type="slidenum">
              <a:rPr lang="he-IL" altLang="he-IL">
                <a:solidFill>
                  <a:srgbClr val="000000"/>
                </a:solidFill>
              </a:rPr>
              <a:pPr/>
              <a:t>‹#›</a:t>
            </a:fld>
            <a:endParaRPr lang="en-US" altLang="he-IL">
              <a:solidFill>
                <a:srgbClr val="000000"/>
              </a:solidFill>
            </a:endParaRPr>
          </a:p>
        </p:txBody>
      </p:sp>
    </p:spTree>
    <p:extLst>
      <p:ext uri="{BB962C8B-B14F-4D97-AF65-F5344CB8AC3E}">
        <p14:creationId xmlns:p14="http://schemas.microsoft.com/office/powerpoint/2010/main" val="375678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2936647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98390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25710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354058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18665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3477706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5D0D7F8-406E-4B48-B88B-121937D4816E}" type="datetimeFigureOut">
              <a:rPr lang="he-IL" smtClean="0"/>
              <a:t>י"א/חשון/תשע"ה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15AA672-96BF-4F55-B10F-B3E450F6FA07}" type="slidenum">
              <a:rPr lang="he-IL" smtClean="0"/>
              <a:t>‹#›</a:t>
            </a:fld>
            <a:endParaRPr lang="he-IL"/>
          </a:p>
        </p:txBody>
      </p:sp>
    </p:spTree>
    <p:extLst>
      <p:ext uri="{BB962C8B-B14F-4D97-AF65-F5344CB8AC3E}">
        <p14:creationId xmlns:p14="http://schemas.microsoft.com/office/powerpoint/2010/main" val="28263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D0D7F8-406E-4B48-B88B-121937D4816E}" type="datetimeFigureOut">
              <a:rPr lang="he-IL" smtClean="0"/>
              <a:t>י"א/חשון/תשע"ה</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5AA672-96BF-4F55-B10F-B3E450F6FA07}" type="slidenum">
              <a:rPr lang="he-IL" smtClean="0"/>
              <a:t>‹#›</a:t>
            </a:fld>
            <a:endParaRPr lang="he-IL"/>
          </a:p>
        </p:txBody>
      </p:sp>
    </p:spTree>
    <p:extLst>
      <p:ext uri="{BB962C8B-B14F-4D97-AF65-F5344CB8AC3E}">
        <p14:creationId xmlns:p14="http://schemas.microsoft.com/office/powerpoint/2010/main" val="1633343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1028" name="Rectangle 4"/>
          <p:cNvSpPr>
            <a:spLocks noGrp="1" noChangeArrowheads="1"/>
          </p:cNvSpPr>
          <p:nvPr>
            <p:ph type="dt" sz="half" idx="2"/>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he-IL">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he-IL">
              <a:solidFill>
                <a:srgbClr val="000000"/>
              </a:solidFill>
            </a:endParaRPr>
          </a:p>
        </p:txBody>
      </p:sp>
      <p:sp>
        <p:nvSpPr>
          <p:cNvPr id="1030" name="Rectangle 6"/>
          <p:cNvSpPr>
            <a:spLocks noGrp="1" noChangeArrowheads="1"/>
          </p:cNvSpPr>
          <p:nvPr>
            <p:ph type="sldNum" sz="quarter" idx="4"/>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pPr>
            <a:fld id="{9843AB15-A48E-4BDC-8786-92D6BCC5247F}" type="slidenum">
              <a:rPr lang="he-IL" altLang="he-IL">
                <a:solidFill>
                  <a:srgbClr val="000000"/>
                </a:solidFill>
              </a:rPr>
              <a:pPr fontAlgn="base">
                <a:spcBef>
                  <a:spcPct val="0"/>
                </a:spcBef>
                <a:spcAft>
                  <a:spcPct val="0"/>
                </a:spcAft>
              </a:pPr>
              <a:t>‹#›</a:t>
            </a:fld>
            <a:endParaRPr lang="en-US" altLang="he-IL">
              <a:solidFill>
                <a:srgbClr val="000000"/>
              </a:solidFill>
            </a:endParaRPr>
          </a:p>
        </p:txBody>
      </p:sp>
    </p:spTree>
    <p:extLst>
      <p:ext uri="{BB962C8B-B14F-4D97-AF65-F5344CB8AC3E}">
        <p14:creationId xmlns:p14="http://schemas.microsoft.com/office/powerpoint/2010/main" val="4200208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fontAlgn="base">
        <a:spcBef>
          <a:spcPct val="0"/>
        </a:spcBef>
        <a:spcAft>
          <a:spcPct val="0"/>
        </a:spcAft>
        <a:defRPr sz="4400" kern="12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har char="•"/>
        <a:defRPr sz="3200" kern="1200">
          <a:solidFill>
            <a:schemeClr val="tx1"/>
          </a:solidFill>
          <a:latin typeface="+mn-lt"/>
          <a:ea typeface="+mn-ea"/>
          <a:cs typeface="+mn-cs"/>
        </a:defRPr>
      </a:lvl1pPr>
      <a:lvl2pPr marL="742950" indent="-285750" algn="r" rtl="1" fontAlgn="base">
        <a:spcBef>
          <a:spcPct val="20000"/>
        </a:spcBef>
        <a:spcAft>
          <a:spcPct val="0"/>
        </a:spcAft>
        <a:buChar char="–"/>
        <a:defRPr sz="2800" kern="1200">
          <a:solidFill>
            <a:schemeClr val="tx1"/>
          </a:solidFill>
          <a:latin typeface="+mn-lt"/>
          <a:ea typeface="+mn-ea"/>
          <a:cs typeface="+mn-cs"/>
        </a:defRPr>
      </a:lvl2pPr>
      <a:lvl3pPr marL="1143000" indent="-228600" algn="r" rtl="1" fontAlgn="base">
        <a:spcBef>
          <a:spcPct val="20000"/>
        </a:spcBef>
        <a:spcAft>
          <a:spcPct val="0"/>
        </a:spcAft>
        <a:buChar char="•"/>
        <a:defRPr sz="2400" kern="1200">
          <a:solidFill>
            <a:schemeClr val="tx1"/>
          </a:solidFill>
          <a:latin typeface="+mn-lt"/>
          <a:ea typeface="+mn-ea"/>
          <a:cs typeface="+mn-cs"/>
        </a:defRPr>
      </a:lvl3pPr>
      <a:lvl4pPr marL="1600200" indent="-228600" algn="r" rtl="1" fontAlgn="base">
        <a:spcBef>
          <a:spcPct val="20000"/>
        </a:spcBef>
        <a:spcAft>
          <a:spcPct val="0"/>
        </a:spcAft>
        <a:buChar char="–"/>
        <a:defRPr sz="2000" kern="1200">
          <a:solidFill>
            <a:schemeClr val="tx1"/>
          </a:solidFill>
          <a:latin typeface="+mn-lt"/>
          <a:ea typeface="+mn-ea"/>
          <a:cs typeface="+mn-cs"/>
        </a:defRPr>
      </a:lvl4pPr>
      <a:lvl5pPr marL="2057400" indent="-228600" algn="r" rtl="1" fontAlgn="base">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endParaRPr lang="he-IL"/>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53069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801" name="Group 9"/>
          <p:cNvGrpSpPr>
            <a:grpSpLocks/>
          </p:cNvGrpSpPr>
          <p:nvPr/>
        </p:nvGrpSpPr>
        <p:grpSpPr bwMode="auto">
          <a:xfrm>
            <a:off x="1703389" y="188913"/>
            <a:ext cx="8497887" cy="6553200"/>
            <a:chOff x="113" y="119"/>
            <a:chExt cx="5353" cy="4128"/>
          </a:xfrm>
        </p:grpSpPr>
        <p:sp>
          <p:nvSpPr>
            <p:cNvPr id="33802" name="Text Box 10"/>
            <p:cNvSpPr txBox="1">
              <a:spLocks noChangeArrowheads="1"/>
            </p:cNvSpPr>
            <p:nvPr/>
          </p:nvSpPr>
          <p:spPr bwMode="auto">
            <a:xfrm>
              <a:off x="113" y="119"/>
              <a:ext cx="1043" cy="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he-IL" altLang="he-IL" sz="900" b="1">
                  <a:solidFill>
                    <a:srgbClr val="000000"/>
                  </a:solidFill>
                </a:rPr>
                <a:t>חוברת מקורות – השומר החדש</a:t>
              </a:r>
              <a:endParaRPr lang="en-US" altLang="he-IL" sz="900" b="1">
                <a:solidFill>
                  <a:srgbClr val="000000"/>
                </a:solidFill>
              </a:endParaRPr>
            </a:p>
          </p:txBody>
        </p:sp>
        <p:pic>
          <p:nvPicPr>
            <p:cNvPr id="3380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 y="3712"/>
              <a:ext cx="2767" cy="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797" name="Rectangle 5"/>
          <p:cNvSpPr>
            <a:spLocks noChangeArrowheads="1"/>
          </p:cNvSpPr>
          <p:nvPr/>
        </p:nvSpPr>
        <p:spPr bwMode="auto">
          <a:xfrm>
            <a:off x="2135188" y="2489200"/>
            <a:ext cx="7993062" cy="19621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fontAlgn="base">
              <a:spcBef>
                <a:spcPct val="0"/>
              </a:spcBef>
              <a:spcAft>
                <a:spcPct val="0"/>
              </a:spcAft>
            </a:pPr>
            <a:r>
              <a:rPr lang="he-IL" altLang="he-IL" sz="1400">
                <a:solidFill>
                  <a:srgbClr val="000000"/>
                </a:solidFill>
              </a:rPr>
              <a:t>"את הזנחת התשעה באב בציבורנו בכלל, אני רואה כאות להפלגה שאין עימה הגה מכוון של אידאה מרכזית. אנו אומרים לחנך את הנוער לחיים חלוציים, לחיי הגשמה...כיצד נגיע לכך?! האמנם יעלה זרע זה על סלע צחיח, על רצפת אספלט?! גם אידאה זקוקה לקרקע תחוח בה תוכל להעמיק שורשים. נהרוס עדי יסוד את העולם הישן, נשרוף את כל רכושו שנצבר במשך הדורות ונתחיל הכל מחדש - כתינוקות שנולדו?</a:t>
            </a:r>
            <a:endParaRPr lang="en-US" altLang="he-IL" sz="1400">
              <a:solidFill>
                <a:srgbClr val="000000"/>
              </a:solidFill>
            </a:endParaRPr>
          </a:p>
          <a:p>
            <a:pPr algn="just" fontAlgn="base">
              <a:spcBef>
                <a:spcPct val="0"/>
              </a:spcBef>
              <a:spcAft>
                <a:spcPct val="0"/>
              </a:spcAft>
            </a:pPr>
            <a:r>
              <a:rPr lang="he-IL" altLang="he-IL" sz="1400">
                <a:solidFill>
                  <a:srgbClr val="000000"/>
                </a:solidFill>
              </a:rPr>
              <a:t>דור מחדש ויוצר איננו זורק אל גל האשפה את ירושת הדורות, הוא בוחן ובודק, מרחיק ומקרב, ויש שהוא נאחז במסורת קיימת ומוסיף עליה, ויש שהוא יורד לגלי גרוטאות, חושף נשכחות, ממרק אותן מחלודתן, מחזיר לתחייה מסורת קדומה, שיש בה כדי להזין את נפש הדור המחדש, אם יש בחיי העם משהו קדום מאוד ועמוק מאוד, שיש בו כדי לחנך את האדם ולחסן אותו לקראת הבאות, האם יהא בזה ממידת המהפכה להתנכר לו</a:t>
            </a:r>
            <a:r>
              <a:rPr lang="en-US" altLang="he-IL" sz="1400">
                <a:solidFill>
                  <a:srgbClr val="000000"/>
                </a:solidFill>
              </a:rPr>
              <a:t>?</a:t>
            </a:r>
            <a:r>
              <a:rPr lang="he-IL" altLang="he-IL" sz="1400">
                <a:solidFill>
                  <a:srgbClr val="000000"/>
                </a:solidFill>
              </a:rPr>
              <a:t>"</a:t>
            </a:r>
            <a:endParaRPr lang="en-US" altLang="he-IL" sz="1400">
              <a:solidFill>
                <a:srgbClr val="000000"/>
              </a:solidFill>
            </a:endParaRPr>
          </a:p>
          <a:p>
            <a:pPr algn="just" fontAlgn="base">
              <a:spcBef>
                <a:spcPct val="0"/>
              </a:spcBef>
              <a:spcAft>
                <a:spcPct val="0"/>
              </a:spcAft>
            </a:pPr>
            <a:r>
              <a:rPr lang="he-IL" altLang="he-IL" sz="1000">
                <a:solidFill>
                  <a:srgbClr val="000000"/>
                </a:solidFill>
              </a:rPr>
              <a:t>(ברל כצנלסון*, מתוך: "חורבן ותלישות", מחנות העולים א', 1975</a:t>
            </a:r>
            <a:r>
              <a:rPr lang="en-US" altLang="he-IL" sz="1000">
                <a:solidFill>
                  <a:srgbClr val="000000"/>
                </a:solidFill>
              </a:rPr>
              <a:t>.(</a:t>
            </a:r>
          </a:p>
        </p:txBody>
      </p:sp>
      <p:sp>
        <p:nvSpPr>
          <p:cNvPr id="33798" name="Rectangle 6"/>
          <p:cNvSpPr>
            <a:spLocks noChangeArrowheads="1"/>
          </p:cNvSpPr>
          <p:nvPr/>
        </p:nvSpPr>
        <p:spPr bwMode="auto">
          <a:xfrm>
            <a:off x="2063751" y="828329"/>
            <a:ext cx="8137525"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fontAlgn="base">
              <a:spcBef>
                <a:spcPct val="0"/>
              </a:spcBef>
              <a:spcAft>
                <a:spcPct val="0"/>
              </a:spcAft>
            </a:pPr>
            <a:r>
              <a:rPr lang="he-IL" altLang="he-IL" sz="1400" b="1">
                <a:solidFill>
                  <a:srgbClr val="000000"/>
                </a:solidFill>
                <a:latin typeface="Times New Roman" panose="02020603050405020304" pitchFamily="18" charset="0"/>
                <a:cs typeface="Times New Roman" panose="02020603050405020304" pitchFamily="18" charset="0"/>
              </a:rPr>
              <a:t>ברל (בארי) כצנלסון </a:t>
            </a:r>
            <a:r>
              <a:rPr lang="he-IL" altLang="he-IL" sz="1400">
                <a:solidFill>
                  <a:srgbClr val="000000"/>
                </a:solidFill>
                <a:latin typeface="Times New Roman" panose="02020603050405020304" pitchFamily="18" charset="0"/>
                <a:cs typeface="Times New Roman" panose="02020603050405020304" pitchFamily="18" charset="0"/>
              </a:rPr>
              <a:t>(1887-1944) </a:t>
            </a:r>
            <a:r>
              <a:rPr lang="he-IL" altLang="he-IL" sz="1400">
                <a:solidFill>
                  <a:srgbClr val="000000"/>
                </a:solidFill>
                <a:cs typeface="Times New Roman" panose="02020603050405020304" pitchFamily="18" charset="0"/>
              </a:rPr>
              <a:t>מנהיג תנועת העבודה הציונית, חילוני, הוגה דעות ודמות מרכזית ביישוב היהודי לפני הקמת המדינה. מצעירותו חש אחריות רבה לגורלו של העם היהודי והאמין במהפכה הציונית, שעיקרה עבודת אדמה, חיי שיתוף ושוויון, תחיית העברית והקמת ריבונות יהודית בארץ ישראל. ברל כצנלסון ראה את תפקידו כמתווך בין התרבות היהודית ובין תנועת הפועלים, מתוך אמונה בחשיבותם של אוצרות הרוח של האומה, סמליה ההיסטוריים וערכיה התרבותיים לעיצוב היישוב המתחדש בארץ. </a:t>
            </a:r>
          </a:p>
          <a:p>
            <a:pPr algn="just" fontAlgn="base">
              <a:spcBef>
                <a:spcPct val="0"/>
              </a:spcBef>
              <a:spcAft>
                <a:spcPct val="0"/>
              </a:spcAft>
            </a:pPr>
            <a:r>
              <a:rPr lang="he-IL" altLang="he-IL" sz="1400">
                <a:solidFill>
                  <a:srgbClr val="000000"/>
                </a:solidFill>
                <a:cs typeface="Times New Roman" panose="02020603050405020304" pitchFamily="18" charset="0"/>
              </a:rPr>
              <a:t>לפנינו, מאמר "חורבן ותלישות" שפורסם ‏בעיתון "דבר" לאחר שמדריכי המחנות העולים ערכו טיול ומחנה קיץ ביער בן שמן בתשעה באב. וכך הוא כותב שם: </a:t>
            </a:r>
          </a:p>
        </p:txBody>
      </p:sp>
      <p:sp>
        <p:nvSpPr>
          <p:cNvPr id="33799" name="Text Box 7"/>
          <p:cNvSpPr txBox="1">
            <a:spLocks noChangeArrowheads="1"/>
          </p:cNvSpPr>
          <p:nvPr/>
        </p:nvSpPr>
        <p:spPr bwMode="auto">
          <a:xfrm>
            <a:off x="4008439" y="404813"/>
            <a:ext cx="4321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he-IL" altLang="he-IL" sz="2400" b="1" dirty="0">
                <a:solidFill>
                  <a:srgbClr val="000000"/>
                </a:solidFill>
              </a:rPr>
              <a:t>חורבן ותלישות – לימוד לט' באב  </a:t>
            </a:r>
            <a:endParaRPr lang="en-US" altLang="he-IL" sz="2400" b="1" dirty="0">
              <a:solidFill>
                <a:srgbClr val="000000"/>
              </a:solidFill>
            </a:endParaRPr>
          </a:p>
        </p:txBody>
      </p:sp>
      <p:sp>
        <p:nvSpPr>
          <p:cNvPr id="33800" name="Text Box 8"/>
          <p:cNvSpPr txBox="1">
            <a:spLocks noChangeArrowheads="1"/>
          </p:cNvSpPr>
          <p:nvPr/>
        </p:nvSpPr>
        <p:spPr bwMode="auto">
          <a:xfrm>
            <a:off x="2279650" y="4365625"/>
            <a:ext cx="3816350" cy="1936750"/>
          </a:xfrm>
          <a:prstGeom prst="rect">
            <a:avLst/>
          </a:prstGeom>
          <a:solidFill>
            <a:schemeClr val="bg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he-IL" altLang="he-IL" sz="1200" b="1">
                <a:solidFill>
                  <a:srgbClr val="000000"/>
                </a:solidFill>
              </a:rPr>
              <a:t>שאלות למחשבה</a:t>
            </a:r>
          </a:p>
          <a:p>
            <a:pPr fontAlgn="base">
              <a:spcBef>
                <a:spcPct val="50000"/>
              </a:spcBef>
              <a:spcAft>
                <a:spcPct val="0"/>
              </a:spcAft>
            </a:pPr>
            <a:r>
              <a:rPr lang="he-IL" altLang="he-IL" sz="1200">
                <a:solidFill>
                  <a:srgbClr val="000000"/>
                </a:solidFill>
              </a:rPr>
              <a:t>מה הערך של זכרון העבר לפי ברל כצנלסון? האם אתם מסכימים איתו?</a:t>
            </a:r>
          </a:p>
          <a:p>
            <a:pPr fontAlgn="base">
              <a:spcBef>
                <a:spcPct val="50000"/>
              </a:spcBef>
              <a:spcAft>
                <a:spcPct val="0"/>
              </a:spcAft>
            </a:pPr>
            <a:r>
              <a:rPr lang="he-IL" altLang="he-IL" sz="1200">
                <a:solidFill>
                  <a:srgbClr val="000000"/>
                </a:solidFill>
              </a:rPr>
              <a:t>האם אידאה יכולה להכות שורשים על קרקע בתולה?</a:t>
            </a:r>
          </a:p>
          <a:p>
            <a:pPr fontAlgn="base">
              <a:spcBef>
                <a:spcPct val="50000"/>
              </a:spcBef>
              <a:spcAft>
                <a:spcPct val="0"/>
              </a:spcAft>
            </a:pPr>
            <a:r>
              <a:rPr lang="he-IL" altLang="he-IL" sz="1200">
                <a:solidFill>
                  <a:srgbClr val="000000"/>
                </a:solidFill>
              </a:rPr>
              <a:t>מה, לדעתכם, צריך להיות האיזון הנכון בין שימור העבר לחיי יצירה בהווה?</a:t>
            </a:r>
          </a:p>
          <a:p>
            <a:pPr fontAlgn="base">
              <a:spcBef>
                <a:spcPct val="50000"/>
              </a:spcBef>
              <a:spcAft>
                <a:spcPct val="0"/>
              </a:spcAft>
            </a:pPr>
            <a:r>
              <a:rPr lang="he-IL" altLang="he-IL" sz="1200">
                <a:solidFill>
                  <a:srgbClr val="000000"/>
                </a:solidFill>
              </a:rPr>
              <a:t>איפה הדברים האלה רלוונטים לפעילות שלנו בשומר החדש? מה צריך לשמר בדור הזה ומה לחדש?</a:t>
            </a:r>
          </a:p>
        </p:txBody>
      </p:sp>
    </p:spTree>
    <p:extLst>
      <p:ext uri="{BB962C8B-B14F-4D97-AF65-F5344CB8AC3E}">
        <p14:creationId xmlns:p14="http://schemas.microsoft.com/office/powerpoint/2010/main" val="308013287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מסך רחב</PresentationFormat>
  <Paragraphs>13</Paragraphs>
  <Slides>2</Slides>
  <Notes>1</Notes>
  <HiddenSlides>0</HiddenSlides>
  <MMClips>0</MMClips>
  <ScaleCrop>false</ScaleCrop>
  <HeadingPairs>
    <vt:vector size="6" baseType="variant">
      <vt:variant>
        <vt:lpstr>גופנים בשימוש</vt:lpstr>
      </vt:variant>
      <vt:variant>
        <vt:i4>4</vt:i4>
      </vt:variant>
      <vt:variant>
        <vt:lpstr>ערכת נושא</vt:lpstr>
      </vt:variant>
      <vt:variant>
        <vt:i4>2</vt:i4>
      </vt:variant>
      <vt:variant>
        <vt:lpstr>כותרות שקופיות</vt:lpstr>
      </vt:variant>
      <vt:variant>
        <vt:i4>2</vt:i4>
      </vt:variant>
    </vt:vector>
  </HeadingPairs>
  <TitlesOfParts>
    <vt:vector size="8" baseType="lpstr">
      <vt:lpstr>Arial</vt:lpstr>
      <vt:lpstr>Calibri</vt:lpstr>
      <vt:lpstr>Calibri Light</vt:lpstr>
      <vt:lpstr>Times New Roman</vt:lpstr>
      <vt:lpstr>ערכת נושא Office</vt:lpstr>
      <vt:lpstr>עיצוב ברירת מחדל</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עמית</dc:creator>
  <cp:lastModifiedBy>עמית</cp:lastModifiedBy>
  <cp:revision>1</cp:revision>
  <dcterms:created xsi:type="dcterms:W3CDTF">2014-11-04T12:12:01Z</dcterms:created>
  <dcterms:modified xsi:type="dcterms:W3CDTF">2014-11-04T12:12:24Z</dcterms:modified>
</cp:coreProperties>
</file>