
<file path=[Content_Types].xml><?xml version="1.0" encoding="utf-8"?>
<Types xmlns="http://schemas.openxmlformats.org/package/2006/content-types">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sldIdLst>
    <p:sldId id="256" r:id="rId2"/>
    <p:sldId id="257" r:id="rId3"/>
    <p:sldId id="258" r:id="rId4"/>
    <p:sldId id="259" r:id="rId5"/>
  </p:sldIdLst>
  <p:sldSz cx="9906000" cy="6858000" type="A4"/>
  <p:notesSz cx="7102475" cy="9388475"/>
  <p:defaultTextStyle>
    <a:defPPr lvl="0">
      <a:defRPr lang="he-IL"/>
    </a:defPPr>
    <a:lvl1pPr marL="0" lvl="0" algn="r" defTabSz="914400" rtl="1" eaLnBrk="1" latinLnBrk="0" hangingPunct="1">
      <a:defRPr sz="1800" kern="1200">
        <a:solidFill>
          <a:schemeClr val="tx1"/>
        </a:solidFill>
        <a:latin typeface="+mn-lt"/>
        <a:ea typeface="+mn-ea"/>
        <a:cs typeface="+mn-cs"/>
      </a:defRPr>
    </a:lvl1pPr>
    <a:lvl2pPr marL="457200" lvl="1" algn="r" defTabSz="914400" rtl="1" eaLnBrk="1" latinLnBrk="0" hangingPunct="1">
      <a:defRPr sz="1800" kern="1200">
        <a:solidFill>
          <a:schemeClr val="tx1"/>
        </a:solidFill>
        <a:latin typeface="+mn-lt"/>
        <a:ea typeface="+mn-ea"/>
        <a:cs typeface="+mn-cs"/>
      </a:defRPr>
    </a:lvl2pPr>
    <a:lvl3pPr marL="914400" lvl="2" algn="r" defTabSz="914400" rtl="1" eaLnBrk="1" latinLnBrk="0" hangingPunct="1">
      <a:defRPr sz="1800" kern="1200">
        <a:solidFill>
          <a:schemeClr val="tx1"/>
        </a:solidFill>
        <a:latin typeface="+mn-lt"/>
        <a:ea typeface="+mn-ea"/>
        <a:cs typeface="+mn-cs"/>
      </a:defRPr>
    </a:lvl3pPr>
    <a:lvl4pPr marL="1371600" lvl="3" algn="r" defTabSz="914400" rtl="1" eaLnBrk="1" latinLnBrk="0" hangingPunct="1">
      <a:defRPr sz="1800" kern="1200">
        <a:solidFill>
          <a:schemeClr val="tx1"/>
        </a:solidFill>
        <a:latin typeface="+mn-lt"/>
        <a:ea typeface="+mn-ea"/>
        <a:cs typeface="+mn-cs"/>
      </a:defRPr>
    </a:lvl4pPr>
    <a:lvl5pPr marL="1828800" lvl="4" algn="r" defTabSz="914400" rtl="1" eaLnBrk="1" latinLnBrk="0" hangingPunct="1">
      <a:defRPr sz="1800" kern="1200">
        <a:solidFill>
          <a:schemeClr val="tx1"/>
        </a:solidFill>
        <a:latin typeface="+mn-lt"/>
        <a:ea typeface="+mn-ea"/>
        <a:cs typeface="+mn-cs"/>
      </a:defRPr>
    </a:lvl5pPr>
    <a:lvl6pPr marL="2286000" lvl="5" algn="r" defTabSz="914400" rtl="1" eaLnBrk="1" latinLnBrk="0" hangingPunct="1">
      <a:defRPr sz="1800" kern="1200">
        <a:solidFill>
          <a:schemeClr val="tx1"/>
        </a:solidFill>
        <a:latin typeface="+mn-lt"/>
        <a:ea typeface="+mn-ea"/>
        <a:cs typeface="+mn-cs"/>
      </a:defRPr>
    </a:lvl6pPr>
    <a:lvl7pPr marL="2743200" lvl="6" algn="r" defTabSz="914400" rtl="1" eaLnBrk="1" latinLnBrk="0" hangingPunct="1">
      <a:defRPr sz="1800" kern="1200">
        <a:solidFill>
          <a:schemeClr val="tx1"/>
        </a:solidFill>
        <a:latin typeface="+mn-lt"/>
        <a:ea typeface="+mn-ea"/>
        <a:cs typeface="+mn-cs"/>
      </a:defRPr>
    </a:lvl7pPr>
    <a:lvl8pPr marL="3200400" lvl="7" algn="r" defTabSz="914400" rtl="1" eaLnBrk="1" latinLnBrk="0" hangingPunct="1">
      <a:defRPr sz="1800" kern="1200">
        <a:solidFill>
          <a:schemeClr val="tx1"/>
        </a:solidFill>
        <a:latin typeface="+mn-lt"/>
        <a:ea typeface="+mn-ea"/>
        <a:cs typeface="+mn-cs"/>
      </a:defRPr>
    </a:lvl8pPr>
    <a:lvl9pPr marL="3657600" lvl="8"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350" y="-96"/>
      </p:cViewPr>
      <p:guideLst>
        <p:guide orient="horz" pos="2160"/>
        <p:guide pos="312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ריק">
    <p:spTree>
      <p:nvGrpSpPr>
        <p:cNvPr id="1" name=""/>
        <p:cNvGrpSpPr/>
        <p:nvPr/>
      </p:nvGrpSpPr>
      <p:grpSpPr>
        <a:xfrm>
          <a:off x="0" y="0"/>
          <a:ext cx="0" cy="0"/>
          <a:chOff x="0" y="0"/>
          <a:chExt cx="0" cy="0"/>
        </a:xfrm>
      </p:grpSpPr>
      <p:sp>
        <p:nvSpPr>
          <p:cNvPr id="32" name="Title 1"/>
          <p:cNvSpPr>
            <a:spLocks noGrp="1"/>
          </p:cNvSpPr>
          <p:nvPr>
            <p:ph type="title"/>
          </p:nvPr>
        </p:nvSpPr>
        <p:spPr>
          <a:xfrm>
            <a:off x="2162175" y="605097"/>
            <a:ext cx="7382835" cy="256407"/>
          </a:xfrm>
          <a:prstGeom prst="rect">
            <a:avLst/>
          </a:prstGeom>
        </p:spPr>
        <p:txBody>
          <a:bodyPr/>
          <a:lstStyle>
            <a:lvl1pPr algn="r">
              <a:defRPr lang="en-US" sz="1400" b="1" kern="1200" dirty="0">
                <a:solidFill>
                  <a:srgbClr val="5E4D36"/>
                </a:solidFill>
                <a:latin typeface="Levenim MT" panose="02010502060101010101" pitchFamily="2" charset="-79"/>
                <a:ea typeface="+mn-ea"/>
                <a:cs typeface="Levenim MT" panose="02010502060101010101" pitchFamily="2" charset="-79"/>
              </a:defRPr>
            </a:lvl1pPr>
          </a:lstStyle>
          <a:p>
            <a:r>
              <a:rPr lang="he-IL" dirty="0" smtClean="0"/>
              <a:t>לחץ כדי לערוך סגנון כותרת של תבנית בסיס</a:t>
            </a:r>
            <a:endParaRPr lang="en-US" dirty="0"/>
          </a:p>
        </p:txBody>
      </p:sp>
      <p:cxnSp>
        <p:nvCxnSpPr>
          <p:cNvPr id="7" name="מחבר ישר 6"/>
          <p:cNvCxnSpPr/>
          <p:nvPr userDrawn="1"/>
        </p:nvCxnSpPr>
        <p:spPr>
          <a:xfrm flipH="1">
            <a:off x="433755" y="876300"/>
            <a:ext cx="6113095" cy="0"/>
          </a:xfrm>
          <a:prstGeom prst="line">
            <a:avLst/>
          </a:prstGeom>
          <a:ln>
            <a:solidFill>
              <a:srgbClr val="5E4D36"/>
            </a:solidFill>
          </a:ln>
        </p:spPr>
        <p:style>
          <a:lnRef idx="1">
            <a:schemeClr val="accent1"/>
          </a:lnRef>
          <a:fillRef idx="0">
            <a:schemeClr val="accent1"/>
          </a:fillRef>
          <a:effectRef idx="0">
            <a:schemeClr val="accent1"/>
          </a:effectRef>
          <a:fontRef idx="minor">
            <a:schemeClr val="tx1"/>
          </a:fontRef>
        </p:style>
      </p:cxnSp>
      <p:cxnSp>
        <p:nvCxnSpPr>
          <p:cNvPr id="9" name="מחבר ישר 8"/>
          <p:cNvCxnSpPr/>
          <p:nvPr/>
        </p:nvCxnSpPr>
        <p:spPr>
          <a:xfrm flipH="1">
            <a:off x="6527009" y="990600"/>
            <a:ext cx="1" cy="5726723"/>
          </a:xfrm>
          <a:prstGeom prst="line">
            <a:avLst/>
          </a:prstGeom>
          <a:ln>
            <a:solidFill>
              <a:srgbClr val="5E4D36"/>
            </a:solidFill>
            <a:prstDash val="sysDash"/>
          </a:ln>
        </p:spPr>
        <p:style>
          <a:lnRef idx="1">
            <a:schemeClr val="accent1"/>
          </a:lnRef>
          <a:fillRef idx="0">
            <a:schemeClr val="accent1"/>
          </a:fillRef>
          <a:effectRef idx="0">
            <a:schemeClr val="accent1"/>
          </a:effectRef>
          <a:fontRef idx="minor">
            <a:schemeClr val="tx1"/>
          </a:fontRef>
        </p:style>
      </p:cxnSp>
      <p:cxnSp>
        <p:nvCxnSpPr>
          <p:cNvPr id="12" name="מחבר ישר 11"/>
          <p:cNvCxnSpPr/>
          <p:nvPr/>
        </p:nvCxnSpPr>
        <p:spPr>
          <a:xfrm flipH="1">
            <a:off x="4481332" y="990600"/>
            <a:ext cx="1" cy="5726723"/>
          </a:xfrm>
          <a:prstGeom prst="line">
            <a:avLst/>
          </a:prstGeom>
          <a:ln>
            <a:solidFill>
              <a:srgbClr val="5E4D36"/>
            </a:solidFill>
            <a:prstDash val="sysDash"/>
          </a:ln>
        </p:spPr>
        <p:style>
          <a:lnRef idx="1">
            <a:schemeClr val="accent1"/>
          </a:lnRef>
          <a:fillRef idx="0">
            <a:schemeClr val="accent1"/>
          </a:fillRef>
          <a:effectRef idx="0">
            <a:schemeClr val="accent1"/>
          </a:effectRef>
          <a:fontRef idx="minor">
            <a:schemeClr val="tx1"/>
          </a:fontRef>
        </p:style>
      </p:cxnSp>
      <p:cxnSp>
        <p:nvCxnSpPr>
          <p:cNvPr id="15" name="מחבר ישר 14"/>
          <p:cNvCxnSpPr/>
          <p:nvPr/>
        </p:nvCxnSpPr>
        <p:spPr>
          <a:xfrm flipH="1">
            <a:off x="2435655" y="990600"/>
            <a:ext cx="1" cy="5726723"/>
          </a:xfrm>
          <a:prstGeom prst="line">
            <a:avLst/>
          </a:prstGeom>
          <a:ln>
            <a:solidFill>
              <a:srgbClr val="5E4D36"/>
            </a:solidFill>
            <a:prstDash val="sysDash"/>
          </a:ln>
        </p:spPr>
        <p:style>
          <a:lnRef idx="1">
            <a:schemeClr val="accent1"/>
          </a:lnRef>
          <a:fillRef idx="0">
            <a:schemeClr val="accent1"/>
          </a:fillRef>
          <a:effectRef idx="0">
            <a:schemeClr val="accent1"/>
          </a:effectRef>
          <a:fontRef idx="minor">
            <a:schemeClr val="tx1"/>
          </a:fontRef>
        </p:style>
      </p:cxnSp>
      <p:pic>
        <p:nvPicPr>
          <p:cNvPr id="18" name="תמונה 17"/>
          <p:cNvPicPr>
            <a:picLocks noChangeAspect="1"/>
          </p:cNvPicPr>
          <p:nvPr userDrawn="1"/>
        </p:nvPicPr>
        <p:blipFill>
          <a:blip r:embed="rId2" cstate="print"/>
          <a:stretch>
            <a:fillRect/>
          </a:stretch>
        </p:blipFill>
        <p:spPr>
          <a:xfrm>
            <a:off x="7722606" y="5988702"/>
            <a:ext cx="1822404" cy="781493"/>
          </a:xfrm>
          <a:prstGeom prst="rect">
            <a:avLst/>
          </a:prstGeom>
        </p:spPr>
      </p:pic>
      <p:pic>
        <p:nvPicPr>
          <p:cNvPr id="19" name="תמונה 18"/>
          <p:cNvPicPr>
            <a:picLocks noChangeAspect="1"/>
          </p:cNvPicPr>
          <p:nvPr userDrawn="1"/>
        </p:nvPicPr>
        <p:blipFill>
          <a:blip r:embed="rId3" cstate="print"/>
          <a:stretch>
            <a:fillRect/>
          </a:stretch>
        </p:blipFill>
        <p:spPr>
          <a:xfrm>
            <a:off x="438150" y="194040"/>
            <a:ext cx="1533526" cy="697057"/>
          </a:xfrm>
          <a:prstGeom prst="rect">
            <a:avLst/>
          </a:prstGeom>
        </p:spPr>
      </p:pic>
      <p:sp>
        <p:nvSpPr>
          <p:cNvPr id="29" name="מציין מיקום של תמונה 28"/>
          <p:cNvSpPr>
            <a:spLocks noGrp="1"/>
          </p:cNvSpPr>
          <p:nvPr>
            <p:ph type="pic" sz="quarter" idx="13"/>
          </p:nvPr>
        </p:nvSpPr>
        <p:spPr>
          <a:xfrm>
            <a:off x="4583738" y="4991100"/>
            <a:ext cx="1844675" cy="1725613"/>
          </a:xfrm>
          <a:prstGeom prst="rect">
            <a:avLst/>
          </a:prstGeom>
        </p:spPr>
        <p:txBody>
          <a:bodyPr/>
          <a:lstStyle/>
          <a:p>
            <a:endParaRPr lang="he-IL"/>
          </a:p>
        </p:txBody>
      </p:sp>
      <p:sp>
        <p:nvSpPr>
          <p:cNvPr id="30" name="מציין מיקום של תמונה 28"/>
          <p:cNvSpPr>
            <a:spLocks noGrp="1"/>
          </p:cNvSpPr>
          <p:nvPr>
            <p:ph type="pic" sz="quarter" idx="14"/>
          </p:nvPr>
        </p:nvSpPr>
        <p:spPr>
          <a:xfrm>
            <a:off x="2535043" y="4991100"/>
            <a:ext cx="1844675" cy="1725613"/>
          </a:xfrm>
          <a:prstGeom prst="rect">
            <a:avLst/>
          </a:prstGeom>
        </p:spPr>
        <p:txBody>
          <a:bodyPr/>
          <a:lstStyle/>
          <a:p>
            <a:endParaRPr lang="he-IL"/>
          </a:p>
        </p:txBody>
      </p:sp>
      <p:sp>
        <p:nvSpPr>
          <p:cNvPr id="31" name="מציין מיקום של תמונה 28"/>
          <p:cNvSpPr>
            <a:spLocks noGrp="1"/>
          </p:cNvSpPr>
          <p:nvPr>
            <p:ph type="pic" sz="quarter" idx="15"/>
          </p:nvPr>
        </p:nvSpPr>
        <p:spPr>
          <a:xfrm>
            <a:off x="489366" y="4991100"/>
            <a:ext cx="1844675" cy="1725613"/>
          </a:xfrm>
          <a:prstGeom prst="rect">
            <a:avLst/>
          </a:prstGeom>
        </p:spPr>
        <p:txBody>
          <a:bodyPr/>
          <a:lstStyle/>
          <a:p>
            <a:endParaRPr lang="he-IL"/>
          </a:p>
        </p:txBody>
      </p:sp>
    </p:spTree>
    <p:extLst>
      <p:ext uri="{BB962C8B-B14F-4D97-AF65-F5344CB8AC3E}">
        <p14:creationId xmlns:p14="http://schemas.microsoft.com/office/powerpoint/2010/main" xmlns="" val="314537849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ריק">
    <p:spTree>
      <p:nvGrpSpPr>
        <p:cNvPr id="1" name=""/>
        <p:cNvGrpSpPr/>
        <p:nvPr/>
      </p:nvGrpSpPr>
      <p:grpSpPr>
        <a:xfrm>
          <a:off x="0" y="0"/>
          <a:ext cx="0" cy="0"/>
          <a:chOff x="0" y="0"/>
          <a:chExt cx="0" cy="0"/>
        </a:xfrm>
      </p:grpSpPr>
      <p:sp>
        <p:nvSpPr>
          <p:cNvPr id="32" name="Title 1"/>
          <p:cNvSpPr>
            <a:spLocks noGrp="1"/>
          </p:cNvSpPr>
          <p:nvPr>
            <p:ph type="title"/>
          </p:nvPr>
        </p:nvSpPr>
        <p:spPr>
          <a:xfrm>
            <a:off x="2162175" y="605097"/>
            <a:ext cx="7382835" cy="256407"/>
          </a:xfrm>
          <a:prstGeom prst="rect">
            <a:avLst/>
          </a:prstGeom>
        </p:spPr>
        <p:txBody>
          <a:bodyPr/>
          <a:lstStyle>
            <a:lvl1pPr algn="r">
              <a:defRPr lang="en-US" sz="1400" b="1" kern="1200" dirty="0">
                <a:solidFill>
                  <a:srgbClr val="5E4D36"/>
                </a:solidFill>
                <a:latin typeface="Levenim MT" panose="02010502060101010101" pitchFamily="2" charset="-79"/>
                <a:ea typeface="+mn-ea"/>
                <a:cs typeface="Levenim MT" panose="02010502060101010101" pitchFamily="2" charset="-79"/>
              </a:defRPr>
            </a:lvl1pPr>
          </a:lstStyle>
          <a:p>
            <a:r>
              <a:rPr lang="he-IL" dirty="0" smtClean="0"/>
              <a:t>לחץ כדי לערוך סגנון כותרת של תבנית בסיס</a:t>
            </a:r>
            <a:endParaRPr lang="en-US" dirty="0"/>
          </a:p>
        </p:txBody>
      </p:sp>
      <p:cxnSp>
        <p:nvCxnSpPr>
          <p:cNvPr id="7" name="מחבר ישר 6"/>
          <p:cNvCxnSpPr/>
          <p:nvPr userDrawn="1"/>
        </p:nvCxnSpPr>
        <p:spPr>
          <a:xfrm flipH="1">
            <a:off x="433756" y="876300"/>
            <a:ext cx="9034094" cy="0"/>
          </a:xfrm>
          <a:prstGeom prst="line">
            <a:avLst/>
          </a:prstGeom>
          <a:ln>
            <a:solidFill>
              <a:srgbClr val="5E4D36"/>
            </a:solidFill>
          </a:ln>
        </p:spPr>
        <p:style>
          <a:lnRef idx="1">
            <a:schemeClr val="accent1"/>
          </a:lnRef>
          <a:fillRef idx="0">
            <a:schemeClr val="accent1"/>
          </a:fillRef>
          <a:effectRef idx="0">
            <a:schemeClr val="accent1"/>
          </a:effectRef>
          <a:fontRef idx="minor">
            <a:schemeClr val="tx1"/>
          </a:fontRef>
        </p:style>
      </p:cxnSp>
      <p:pic>
        <p:nvPicPr>
          <p:cNvPr id="19" name="תמונה 18"/>
          <p:cNvPicPr>
            <a:picLocks noChangeAspect="1"/>
          </p:cNvPicPr>
          <p:nvPr userDrawn="1"/>
        </p:nvPicPr>
        <p:blipFill>
          <a:blip r:embed="rId2" cstate="print"/>
          <a:stretch>
            <a:fillRect/>
          </a:stretch>
        </p:blipFill>
        <p:spPr>
          <a:xfrm>
            <a:off x="438150" y="194040"/>
            <a:ext cx="1533526" cy="697057"/>
          </a:xfrm>
          <a:prstGeom prst="rect">
            <a:avLst/>
          </a:prstGeom>
        </p:spPr>
      </p:pic>
    </p:spTree>
    <p:extLst>
      <p:ext uri="{BB962C8B-B14F-4D97-AF65-F5344CB8AC3E}">
        <p14:creationId xmlns:p14="http://schemas.microsoft.com/office/powerpoint/2010/main" xmlns="" val="317774397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פריסה מותאמת אישית">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43855158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248067388"/>
      </p:ext>
    </p:extLst>
  </p:cSld>
  <p:clrMap bg1="lt1" tx1="dk1" bg2="lt2" tx2="dk2" accent1="accent1" accent2="accent2" accent3="accent3" accent4="accent4" accent5="accent5" accent6="accent6" hlink="hlink" folHlink="folHlink"/>
  <p:sldLayoutIdLst>
    <p:sldLayoutId id="2147483679" r:id="rId1"/>
    <p:sldLayoutId id="2147483682" r:id="rId2"/>
    <p:sldLayoutId id="2147483680" r:id="rId3"/>
  </p:sldLayoutIdLst>
  <p:timing>
    <p:tnLst>
      <p:par>
        <p:cTn id="1" dur="indefinite" restart="never" nodeType="tmRoot"/>
      </p:par>
    </p:tnLst>
  </p:timing>
  <p:txStyles>
    <p:titleStyle>
      <a:lvl1pPr algn="l"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he.wikipedia.org/wiki/%D7%94%D7%AA%D7%A0%D7%92%D7%A9%D7%95%D7%AA_%D7%94%D7%A6%D7%99%D7%91%D7%99%D7%9C%D7%99%D7%96%D7%A6%D7%99%D7%95%D7%AA"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052"/>
        <p:cNvGrpSpPr/>
        <p:nvPr/>
      </p:nvGrpSpPr>
      <p:grpSpPr>
        <a:xfrm>
          <a:off x="0" y="0"/>
          <a:ext cx="0" cy="0"/>
          <a:chOff x="0" y="0"/>
          <a:chExt cx="0" cy="0"/>
        </a:xfrm>
      </p:grpSpPr>
      <p:sp>
        <p:nvSpPr>
          <p:cNvPr id="2053" name="Shape 2053"/>
          <p:cNvSpPr txBox="1">
            <a:spLocks noGrp="1"/>
          </p:cNvSpPr>
          <p:nvPr>
            <p:ph type="title"/>
          </p:nvPr>
        </p:nvSpPr>
        <p:spPr>
          <a:xfrm>
            <a:off x="2038350" y="605096"/>
            <a:ext cx="7506600" cy="256500"/>
          </a:xfrm>
          <a:prstGeom prst="rect">
            <a:avLst/>
          </a:prstGeom>
          <a:noFill/>
          <a:ln>
            <a:noFill/>
          </a:ln>
        </p:spPr>
        <p:txBody>
          <a:bodyPr lIns="91425" tIns="45700" rIns="91425" bIns="45700" anchor="t" anchorCtr="0">
            <a:noAutofit/>
          </a:bodyPr>
          <a:lstStyle/>
          <a:p>
            <a:pPr marL="0" lvl="0" indent="0" algn="l" rtl="0">
              <a:lnSpc>
                <a:spcPct val="90000"/>
              </a:lnSpc>
              <a:spcBef>
                <a:spcPts val="0"/>
              </a:spcBef>
              <a:buClr>
                <a:srgbClr val="5E4D36"/>
              </a:buClr>
              <a:buSzPct val="25000"/>
              <a:buFont typeface="Arial"/>
              <a:buNone/>
            </a:pPr>
            <a:r>
              <a:rPr lang="x-none"/>
              <a:t>אוניברסליות, יהדות וישראליות – אשכול מבט חדש  – שיעור 9</a:t>
            </a:r>
          </a:p>
        </p:txBody>
      </p:sp>
      <p:sp>
        <p:nvSpPr>
          <p:cNvPr id="2054" name="Shape 2054"/>
          <p:cNvSpPr/>
          <p:nvPr/>
        </p:nvSpPr>
        <p:spPr>
          <a:xfrm>
            <a:off x="6682750" y="736125"/>
            <a:ext cx="2796600" cy="3954900"/>
          </a:xfrm>
          <a:prstGeom prst="rect">
            <a:avLst/>
          </a:prstGeom>
          <a:solidFill>
            <a:srgbClr val="5E4D36"/>
          </a:solidFill>
          <a:ln>
            <a:noFill/>
          </a:ln>
        </p:spPr>
        <p:txBody>
          <a:bodyPr lIns="45700" tIns="91425" rIns="91425" bIns="91425" anchor="t" anchorCtr="0">
            <a:noAutofit/>
          </a:bodyPr>
          <a:lstStyle/>
          <a:p>
            <a:pPr marL="0" marR="0" lvl="0" indent="0" algn="just" rtl="1">
              <a:spcBef>
                <a:spcPts val="0"/>
              </a:spcBef>
              <a:spcAft>
                <a:spcPts val="0"/>
              </a:spcAft>
              <a:buSzPct val="25000"/>
              <a:buNone/>
            </a:pPr>
            <a:r>
              <a:rPr lang="x-none" sz="950" b="1" i="0" u="none" strike="noStrike" cap="none">
                <a:solidFill>
                  <a:schemeClr val="lt1"/>
                </a:solidFill>
                <a:latin typeface="Arial"/>
                <a:ea typeface="Arial"/>
                <a:cs typeface="Arial"/>
                <a:sym typeface="Arial"/>
              </a:rPr>
              <a:t>רקע ופתיחה לשיעור:</a:t>
            </a:r>
          </a:p>
          <a:p>
            <a:pPr marL="0" marR="0" lvl="0" indent="0" algn="just" rtl="1">
              <a:lnSpc>
                <a:spcPct val="125000"/>
              </a:lnSpc>
              <a:spcBef>
                <a:spcPts val="600"/>
              </a:spcBef>
              <a:buSzPct val="25000"/>
              <a:buNone/>
            </a:pPr>
            <a:r>
              <a:rPr lang="x-none" sz="800" b="0" i="0" u="none" strike="noStrike" cap="none">
                <a:solidFill>
                  <a:schemeClr val="lt1"/>
                </a:solidFill>
                <a:latin typeface="Arial"/>
                <a:ea typeface="Arial"/>
                <a:cs typeface="Arial"/>
                <a:sym typeface="Arial"/>
              </a:rPr>
              <a:t>אחרי הצבא נהוג לטיול ל"טיול הגדול". וכאן יש כמה ז'אנרים עיקריים. יש את טיילי המזרח, יש את טיילי דרום אמריקה, ובנוסף עוד כמה סוגים של טיילים, שיסעו אולי לאוסטרליה, אירופה, ארצות הברית או אפריקה.</a:t>
            </a:r>
          </a:p>
          <a:p>
            <a:pPr marL="0" marR="0" lvl="0" indent="0" algn="just" rtl="1">
              <a:lnSpc>
                <a:spcPct val="125000"/>
              </a:lnSpc>
              <a:spcBef>
                <a:spcPts val="0"/>
              </a:spcBef>
              <a:buSzPct val="25000"/>
              <a:buNone/>
            </a:pPr>
            <a:r>
              <a:rPr lang="x-none" sz="800" b="0" i="0" u="none" strike="noStrike" cap="none">
                <a:solidFill>
                  <a:schemeClr val="lt1"/>
                </a:solidFill>
                <a:latin typeface="Arial"/>
                <a:ea typeface="Arial"/>
                <a:cs typeface="Arial"/>
                <a:sym typeface="Arial"/>
              </a:rPr>
              <a:t>לפי מה בוחרים את מקום הטיול הגדול? שאלה טובה, ואולי בחלק מהלימוד ניגע באחת התשובות העיקריות שלה.</a:t>
            </a:r>
          </a:p>
          <a:p>
            <a:pPr marL="0" marR="0" lvl="0" indent="0" algn="just" rtl="1">
              <a:lnSpc>
                <a:spcPct val="125000"/>
              </a:lnSpc>
              <a:spcBef>
                <a:spcPts val="0"/>
              </a:spcBef>
              <a:buNone/>
            </a:pPr>
            <a:endParaRPr sz="800" b="0" i="0" u="none" strike="noStrike" cap="none">
              <a:solidFill>
                <a:schemeClr val="lt1"/>
              </a:solidFill>
              <a:latin typeface="Arial"/>
              <a:ea typeface="Arial"/>
              <a:cs typeface="Arial"/>
              <a:sym typeface="Arial"/>
            </a:endParaRPr>
          </a:p>
          <a:p>
            <a:pPr marL="0" marR="0" lvl="0" indent="0" algn="just" rtl="1">
              <a:lnSpc>
                <a:spcPct val="125000"/>
              </a:lnSpc>
              <a:spcBef>
                <a:spcPts val="0"/>
              </a:spcBef>
              <a:buSzPct val="25000"/>
              <a:buNone/>
            </a:pPr>
            <a:r>
              <a:rPr lang="x-none" sz="800" b="0" i="0" u="none" strike="noStrike" cap="none">
                <a:solidFill>
                  <a:schemeClr val="lt1"/>
                </a:solidFill>
                <a:latin typeface="Arial"/>
                <a:ea typeface="Arial"/>
                <a:cs typeface="Arial"/>
                <a:sym typeface="Arial"/>
              </a:rPr>
              <a:t>היום בלימוד נצא לשני טיולים. </a:t>
            </a:r>
          </a:p>
          <a:p>
            <a:pPr marL="0" marR="0" lvl="0" indent="0" algn="just" rtl="1">
              <a:lnSpc>
                <a:spcPct val="125000"/>
              </a:lnSpc>
              <a:spcBef>
                <a:spcPts val="0"/>
              </a:spcBef>
              <a:buSzPct val="25000"/>
              <a:buNone/>
            </a:pPr>
            <a:r>
              <a:rPr lang="x-none" sz="800" b="0" i="0" u="none" strike="noStrike" cap="none">
                <a:solidFill>
                  <a:schemeClr val="lt1"/>
                </a:solidFill>
                <a:latin typeface="Arial"/>
                <a:ea typeface="Arial"/>
                <a:cs typeface="Arial"/>
                <a:sym typeface="Arial"/>
              </a:rPr>
              <a:t>טיול אחד בחו"ל, אבל לא סתם חו"ל, בכלל כדור הארץ.</a:t>
            </a:r>
          </a:p>
          <a:p>
            <a:pPr marL="0" marR="0" lvl="0" indent="0" algn="just" rtl="1">
              <a:lnSpc>
                <a:spcPct val="125000"/>
              </a:lnSpc>
              <a:spcBef>
                <a:spcPts val="0"/>
              </a:spcBef>
              <a:buSzPct val="25000"/>
              <a:buNone/>
            </a:pPr>
            <a:r>
              <a:rPr lang="x-none" sz="800" b="0" i="0" u="none" strike="noStrike" cap="none">
                <a:solidFill>
                  <a:schemeClr val="lt1"/>
                </a:solidFill>
                <a:latin typeface="Arial"/>
                <a:ea typeface="Arial"/>
                <a:cs typeface="Arial"/>
                <a:sym typeface="Arial"/>
              </a:rPr>
              <a:t>בטיול הזה ננסה דווקא להשוות את מדינתנו ועמנו לשאר הציביליזציות (מה זו בכלל ציביליזציה? זאת נבין בלימוד) הקיימות בעולם, ונשאל:</a:t>
            </a:r>
          </a:p>
          <a:p>
            <a:pPr marL="0" marR="0" lvl="0" indent="0" algn="just" rtl="1">
              <a:lnSpc>
                <a:spcPct val="125000"/>
              </a:lnSpc>
              <a:spcBef>
                <a:spcPts val="0"/>
              </a:spcBef>
              <a:buSzPct val="25000"/>
              <a:buNone/>
            </a:pPr>
            <a:r>
              <a:rPr lang="x-none" sz="800" b="0" i="0" u="none" strike="noStrike" cap="none">
                <a:solidFill>
                  <a:schemeClr val="lt1"/>
                </a:solidFill>
                <a:latin typeface="Arial"/>
                <a:ea typeface="Arial"/>
                <a:cs typeface="Arial"/>
                <a:sym typeface="Arial"/>
              </a:rPr>
              <a:t>+ האם העם היהודי הוא ציביליזציה?</a:t>
            </a:r>
          </a:p>
          <a:p>
            <a:pPr marL="0" marR="0" lvl="0" indent="0" algn="just" rtl="1">
              <a:lnSpc>
                <a:spcPct val="125000"/>
              </a:lnSpc>
              <a:spcBef>
                <a:spcPts val="0"/>
              </a:spcBef>
              <a:buSzPct val="25000"/>
              <a:buNone/>
            </a:pPr>
            <a:r>
              <a:rPr lang="x-none" sz="800" b="0" i="0" u="none" strike="noStrike" cap="none">
                <a:solidFill>
                  <a:schemeClr val="lt1"/>
                </a:solidFill>
                <a:latin typeface="Arial"/>
                <a:ea typeface="Arial"/>
                <a:cs typeface="Arial"/>
                <a:sym typeface="Arial"/>
              </a:rPr>
              <a:t>+ האם מדינת ישראל היא מדינה מערבית?</a:t>
            </a:r>
          </a:p>
          <a:p>
            <a:pPr marL="0" marR="0" lvl="0" indent="0" algn="just" rtl="1">
              <a:lnSpc>
                <a:spcPct val="125000"/>
              </a:lnSpc>
              <a:spcBef>
                <a:spcPts val="0"/>
              </a:spcBef>
              <a:buNone/>
            </a:pPr>
            <a:endParaRPr sz="800" b="0" i="0" u="none" strike="noStrike" cap="none">
              <a:solidFill>
                <a:schemeClr val="lt1"/>
              </a:solidFill>
              <a:latin typeface="Arial"/>
              <a:ea typeface="Arial"/>
              <a:cs typeface="Arial"/>
              <a:sym typeface="Arial"/>
            </a:endParaRPr>
          </a:p>
          <a:p>
            <a:pPr marL="0" marR="0" lvl="0" indent="0" algn="just" rtl="1">
              <a:lnSpc>
                <a:spcPct val="125000"/>
              </a:lnSpc>
              <a:spcBef>
                <a:spcPts val="0"/>
              </a:spcBef>
              <a:buSzPct val="25000"/>
              <a:buNone/>
            </a:pPr>
            <a:r>
              <a:rPr lang="x-none" sz="800" b="0" i="0" u="none" strike="noStrike" cap="none">
                <a:solidFill>
                  <a:schemeClr val="lt1"/>
                </a:solidFill>
                <a:latin typeface="Arial"/>
                <a:ea typeface="Arial"/>
                <a:cs typeface="Arial"/>
                <a:sym typeface="Arial"/>
              </a:rPr>
              <a:t>בהמשך נחזור לטיול מקומי,</a:t>
            </a:r>
          </a:p>
          <a:p>
            <a:pPr marL="0" marR="0" lvl="0" indent="0" algn="just" rtl="1">
              <a:lnSpc>
                <a:spcPct val="125000"/>
              </a:lnSpc>
              <a:spcBef>
                <a:spcPts val="0"/>
              </a:spcBef>
              <a:buSzPct val="25000"/>
              <a:buNone/>
            </a:pPr>
            <a:r>
              <a:rPr lang="x-none" sz="800" b="0" i="0" u="none" strike="noStrike" cap="none">
                <a:solidFill>
                  <a:schemeClr val="lt1"/>
                </a:solidFill>
                <a:latin typeface="Arial"/>
                <a:ea typeface="Arial"/>
                <a:cs typeface="Arial"/>
                <a:sym typeface="Arial"/>
              </a:rPr>
              <a:t>ובו ננסה לראות כמה צורות של התייחסות לשאלה האם הישראליות בהכרח סותרת את היהדות או ששתיהן יכולות להתקיים יחד.</a:t>
            </a:r>
          </a:p>
          <a:p>
            <a:pPr marL="0" marR="0" lvl="0" indent="0" algn="just" rtl="1">
              <a:lnSpc>
                <a:spcPct val="125000"/>
              </a:lnSpc>
              <a:spcBef>
                <a:spcPts val="0"/>
              </a:spcBef>
              <a:buNone/>
            </a:pPr>
            <a:endParaRPr sz="800" b="0" i="0" u="none" strike="noStrike" cap="none">
              <a:solidFill>
                <a:schemeClr val="lt1"/>
              </a:solidFill>
              <a:latin typeface="Arial"/>
              <a:ea typeface="Arial"/>
              <a:cs typeface="Arial"/>
              <a:sym typeface="Arial"/>
            </a:endParaRPr>
          </a:p>
          <a:p>
            <a:pPr marL="0" marR="0" lvl="0" indent="0" algn="just" rtl="1">
              <a:lnSpc>
                <a:spcPct val="125000"/>
              </a:lnSpc>
              <a:spcBef>
                <a:spcPts val="0"/>
              </a:spcBef>
              <a:buSzPct val="25000"/>
              <a:buNone/>
            </a:pPr>
            <a:r>
              <a:rPr lang="x-none" sz="800" b="0" i="0" u="none" strike="noStrike" cap="none">
                <a:solidFill>
                  <a:schemeClr val="lt1"/>
                </a:solidFill>
                <a:latin typeface="Arial"/>
                <a:ea typeface="Arial"/>
                <a:cs typeface="Arial"/>
                <a:sym typeface="Arial"/>
              </a:rPr>
              <a:t>השילוב בין הסתכלות רחבה החוצה והתבוננות חדה פנימה יכול לתת לנו שפה חדשה וטובה יותר לשאלת השאלות:</a:t>
            </a:r>
          </a:p>
          <a:p>
            <a:pPr marL="0" marR="0" lvl="0" indent="0" algn="just" rtl="1">
              <a:lnSpc>
                <a:spcPct val="125000"/>
              </a:lnSpc>
              <a:spcBef>
                <a:spcPts val="0"/>
              </a:spcBef>
              <a:buSzPct val="25000"/>
              <a:buNone/>
            </a:pPr>
            <a:r>
              <a:rPr lang="x-none" sz="800" b="0" i="0" u="none" strike="noStrike" cap="none">
                <a:solidFill>
                  <a:schemeClr val="lt1"/>
                </a:solidFill>
                <a:latin typeface="Arial"/>
                <a:ea typeface="Arial"/>
                <a:cs typeface="Arial"/>
                <a:sym typeface="Arial"/>
              </a:rPr>
              <a:t>מה בעצם קורה בחברה הישראלית ציונית, ובעיקר לאן כל זה יכול להתקדם? </a:t>
            </a:r>
          </a:p>
        </p:txBody>
      </p:sp>
      <p:sp>
        <p:nvSpPr>
          <p:cNvPr id="2055" name="Shape 2055"/>
          <p:cNvSpPr/>
          <p:nvPr/>
        </p:nvSpPr>
        <p:spPr>
          <a:xfrm>
            <a:off x="4513385" y="990600"/>
            <a:ext cx="2026200" cy="5726700"/>
          </a:xfrm>
          <a:prstGeom prst="rect">
            <a:avLst/>
          </a:prstGeom>
          <a:noFill/>
          <a:ln>
            <a:noFill/>
          </a:ln>
        </p:spPr>
        <p:txBody>
          <a:bodyPr lIns="45700" tIns="0" rIns="45700" bIns="0" anchor="t" anchorCtr="0">
            <a:noAutofit/>
          </a:bodyPr>
          <a:lstStyle/>
          <a:p>
            <a:pPr marL="0" marR="0" lvl="0" indent="0" algn="just" rtl="1">
              <a:spcBef>
                <a:spcPts val="0"/>
              </a:spcBef>
              <a:spcAft>
                <a:spcPts val="0"/>
              </a:spcAft>
              <a:buSzPct val="25000"/>
              <a:buNone/>
            </a:pPr>
            <a:r>
              <a:rPr lang="x-none" sz="950" b="1" i="0" u="none" strike="noStrike" cap="none">
                <a:solidFill>
                  <a:srgbClr val="5E4D36"/>
                </a:solidFill>
                <a:latin typeface="Arial"/>
                <a:ea typeface="Arial"/>
                <a:cs typeface="Arial"/>
                <a:sym typeface="Arial"/>
              </a:rPr>
              <a:t>א. התנגשות הציביליזציות</a:t>
            </a:r>
          </a:p>
          <a:p>
            <a:pPr marL="0" marR="0" lvl="0" indent="0" algn="just" rtl="1">
              <a:spcBef>
                <a:spcPts val="600"/>
              </a:spcBef>
              <a:buSzPct val="25000"/>
              <a:buNone/>
            </a:pPr>
            <a:r>
              <a:rPr lang="x-none" sz="700" b="0" i="0" u="none" strike="noStrike" cap="none">
                <a:solidFill>
                  <a:srgbClr val="5E4D36"/>
                </a:solidFill>
                <a:latin typeface="Arial"/>
                <a:ea typeface="Arial"/>
                <a:cs typeface="Arial"/>
                <a:sym typeface="Arial"/>
              </a:rPr>
              <a:t>ציביליזציה היא היישות התרבותית הרחבה ביותר. ציביליזציה היא איפוא האיגוד התרבותי הגבוה ביותר בסולם ההתארגנויות של בני האדם והרובד ברחב ביותר של זהות תרבותית שיש להם חוץ ממה שמבחין את האדם ממינים אחרים. היא מוגדרת על ידי </a:t>
            </a:r>
            <a:r>
              <a:rPr lang="x-none" sz="700" b="1" i="0" u="none" strike="noStrike" cap="none">
                <a:solidFill>
                  <a:srgbClr val="5E4D36"/>
                </a:solidFill>
                <a:latin typeface="Arial"/>
                <a:ea typeface="Arial"/>
                <a:cs typeface="Arial"/>
                <a:sym typeface="Arial"/>
              </a:rPr>
              <a:t>יסודות משותפים אובייקטיביים</a:t>
            </a:r>
            <a:r>
              <a:rPr lang="x-none" sz="700" b="0" i="0" u="none" strike="noStrike" cap="none">
                <a:solidFill>
                  <a:srgbClr val="5E4D36"/>
                </a:solidFill>
                <a:latin typeface="Arial"/>
                <a:ea typeface="Arial"/>
                <a:cs typeface="Arial"/>
                <a:sym typeface="Arial"/>
              </a:rPr>
              <a:t> כגון לשון, היסטוריה, דת, מנהגים ומוסדות, והן על פי </a:t>
            </a:r>
            <a:r>
              <a:rPr lang="x-none" sz="700" b="1" i="0" u="none" strike="noStrike" cap="none">
                <a:solidFill>
                  <a:srgbClr val="5E4D36"/>
                </a:solidFill>
                <a:latin typeface="Arial"/>
                <a:ea typeface="Arial"/>
                <a:cs typeface="Arial"/>
                <a:sym typeface="Arial"/>
              </a:rPr>
              <a:t>הזהות העצמית הסובייקטיבית</a:t>
            </a:r>
            <a:r>
              <a:rPr lang="x-none" sz="700" b="0" i="0" u="none" strike="noStrike" cap="none">
                <a:solidFill>
                  <a:srgbClr val="5E4D36"/>
                </a:solidFill>
                <a:latin typeface="Arial"/>
                <a:ea typeface="Arial"/>
                <a:cs typeface="Arial"/>
                <a:sym typeface="Arial"/>
              </a:rPr>
              <a:t> של בני האדם. לבני אדם יש כמה רמות של זהות. תושב רומא יכול להגדיר את עצמו, בדרגות שונות של עוצמה, כרומאי, איטלקי, קתולי, נוצרי, אירופי ומערבי. </a:t>
            </a:r>
          </a:p>
          <a:p>
            <a:pPr marL="0" marR="0" lvl="0" indent="0" algn="just" rtl="1">
              <a:spcBef>
                <a:spcPts val="0"/>
              </a:spcBef>
              <a:buNone/>
            </a:pPr>
            <a:endParaRPr sz="700" b="0" i="0" u="none" strike="noStrike" cap="none">
              <a:solidFill>
                <a:srgbClr val="5E4D36"/>
              </a:solidFill>
              <a:latin typeface="Arial"/>
              <a:ea typeface="Arial"/>
              <a:cs typeface="Arial"/>
              <a:sym typeface="Arial"/>
            </a:endParaRPr>
          </a:p>
          <a:p>
            <a:pPr marL="0" marR="0" lvl="0" indent="0" algn="just" rtl="1">
              <a:spcBef>
                <a:spcPts val="0"/>
              </a:spcBef>
              <a:buSzPct val="25000"/>
              <a:buNone/>
            </a:pPr>
            <a:r>
              <a:rPr lang="x-none" sz="700" b="0" i="0" u="none" strike="noStrike" cap="none">
                <a:solidFill>
                  <a:srgbClr val="5E4D36"/>
                </a:solidFill>
                <a:latin typeface="Arial"/>
                <a:ea typeface="Arial"/>
                <a:cs typeface="Arial"/>
                <a:sym typeface="Arial"/>
              </a:rPr>
              <a:t>הציביליזציה שאליה הוא משתייך היא </a:t>
            </a:r>
            <a:r>
              <a:rPr lang="x-none" sz="700" b="1" i="0" u="none" strike="noStrike" cap="none">
                <a:solidFill>
                  <a:srgbClr val="5E4D36"/>
                </a:solidFill>
                <a:latin typeface="Arial"/>
                <a:ea typeface="Arial"/>
                <a:cs typeface="Arial"/>
                <a:sym typeface="Arial"/>
              </a:rPr>
              <a:t>רמת הזהות המקיפה ביותר שאיתה הוא מזדהה הזדהות עמוקה</a:t>
            </a:r>
            <a:r>
              <a:rPr lang="x-none" sz="700" b="0" i="0" u="none" strike="noStrike" cap="none">
                <a:solidFill>
                  <a:srgbClr val="5E4D36"/>
                </a:solidFill>
                <a:latin typeface="Arial"/>
                <a:ea typeface="Arial"/>
                <a:cs typeface="Arial"/>
                <a:sym typeface="Arial"/>
              </a:rPr>
              <a:t>. ציביליזציות הן ה"אנחנו" הגדול ביותר שבתוכו אנחנו מרגישים בבית מבחינה תרבותית ובאמצעותו אנחנו מבדילים את עצמינו מכל שאר ה"הם" בחוץ.</a:t>
            </a:r>
          </a:p>
          <a:p>
            <a:pPr marL="0" marR="0" lvl="0" indent="0" algn="just" rtl="1">
              <a:spcBef>
                <a:spcPts val="0"/>
              </a:spcBef>
              <a:buSzPct val="25000"/>
              <a:buNone/>
            </a:pPr>
            <a:r>
              <a:rPr lang="x-none" sz="700" b="0" i="0" u="none" strike="noStrike" cap="none">
                <a:solidFill>
                  <a:srgbClr val="5E4D36"/>
                </a:solidFill>
                <a:latin typeface="Arial"/>
                <a:ea typeface="Arial"/>
                <a:cs typeface="Arial"/>
                <a:sym typeface="Arial"/>
              </a:rPr>
              <a:t>הדת היא תכונה מגדירה חשובה של הציביליזציות, וכפי שאמר דוסון: "הדתות הגדולות הן היסודות שעליהם מונחות הציביליזציות הגדולות".</a:t>
            </a:r>
          </a:p>
          <a:p>
            <a:pPr marL="0" marR="0" lvl="0" indent="0" algn="just" rtl="1">
              <a:spcBef>
                <a:spcPts val="0"/>
              </a:spcBef>
              <a:buNone/>
            </a:pPr>
            <a:endParaRPr sz="700" b="0" i="0" u="none" strike="noStrike" cap="none">
              <a:solidFill>
                <a:srgbClr val="5E4D36"/>
              </a:solidFill>
              <a:latin typeface="Arial"/>
              <a:ea typeface="Arial"/>
              <a:cs typeface="Arial"/>
              <a:sym typeface="Arial"/>
            </a:endParaRPr>
          </a:p>
          <a:p>
            <a:pPr marL="0" marR="0" lvl="0" indent="0" algn="just" rtl="1">
              <a:spcBef>
                <a:spcPts val="0"/>
              </a:spcBef>
              <a:buSzPct val="25000"/>
              <a:buNone/>
            </a:pPr>
            <a:r>
              <a:rPr lang="x-none" sz="700" b="0" i="0" u="none" strike="noStrike" cap="none">
                <a:solidFill>
                  <a:srgbClr val="5E4D36"/>
                </a:solidFill>
                <a:latin typeface="Arial"/>
                <a:ea typeface="Arial"/>
                <a:cs typeface="Arial"/>
                <a:sym typeface="Arial"/>
              </a:rPr>
              <a:t>הציביליזציות העיקריות בימינו הן אפוא הציביליזציות האלה:</a:t>
            </a:r>
          </a:p>
          <a:p>
            <a:pPr marL="0" marR="0" lvl="0" indent="0" algn="just" rtl="1">
              <a:spcBef>
                <a:spcPts val="0"/>
              </a:spcBef>
              <a:buSzPct val="25000"/>
              <a:buNone/>
            </a:pPr>
            <a:r>
              <a:rPr lang="x-none" sz="700" b="1" i="0" u="none" strike="noStrike" cap="none">
                <a:solidFill>
                  <a:srgbClr val="5E4D36"/>
                </a:solidFill>
                <a:latin typeface="Arial"/>
                <a:ea typeface="Arial"/>
                <a:cs typeface="Arial"/>
                <a:sym typeface="Arial"/>
              </a:rPr>
              <a:t>1. סינית </a:t>
            </a:r>
            <a:r>
              <a:rPr lang="x-none" sz="700" b="0" i="0" u="none" strike="noStrike" cap="none">
                <a:solidFill>
                  <a:srgbClr val="5E4D36"/>
                </a:solidFill>
                <a:latin typeface="Arial"/>
                <a:ea typeface="Arial"/>
                <a:cs typeface="Arial"/>
                <a:sym typeface="Arial"/>
              </a:rPr>
              <a:t>- המונח "סיני".. מתאר בצורה הולמת את תרבותן המשותפת של סין ושל הקהילות הסיניות בדום מזרח אסיה ובמקומון אחרים מחוץ לסין, וגם את התרבויות הקרובות של וייטנאם ושל קוריאה.</a:t>
            </a:r>
          </a:p>
          <a:p>
            <a:pPr marL="0" marR="0" lvl="0" indent="0" algn="just" rtl="1">
              <a:spcBef>
                <a:spcPts val="0"/>
              </a:spcBef>
              <a:buSzPct val="25000"/>
              <a:buNone/>
            </a:pPr>
            <a:r>
              <a:rPr lang="x-none" sz="700" b="1" i="0" u="none" strike="noStrike" cap="none">
                <a:solidFill>
                  <a:srgbClr val="5E4D36"/>
                </a:solidFill>
                <a:latin typeface="Arial"/>
                <a:ea typeface="Arial"/>
                <a:cs typeface="Arial"/>
                <a:sym typeface="Arial"/>
              </a:rPr>
              <a:t>2. יפנית </a:t>
            </a:r>
            <a:r>
              <a:rPr lang="x-none" sz="700" b="0" i="0" u="none" strike="noStrike" cap="none">
                <a:solidFill>
                  <a:srgbClr val="5E4D36"/>
                </a:solidFill>
                <a:latin typeface="Arial"/>
                <a:ea typeface="Arial"/>
                <a:cs typeface="Arial"/>
                <a:sym typeface="Arial"/>
              </a:rPr>
              <a:t>- רוב החוקרים.. רואים ביפן ציביליזציה נפרדת שצמחה מן הציווילזציה הסינית במהלך התקופה שבין שנת 100 לשנת 400 לספירה.</a:t>
            </a:r>
          </a:p>
          <a:p>
            <a:pPr marL="0" marR="0" lvl="0" indent="0" algn="just" rtl="1">
              <a:spcBef>
                <a:spcPts val="0"/>
              </a:spcBef>
              <a:buSzPct val="25000"/>
              <a:buNone/>
            </a:pPr>
            <a:r>
              <a:rPr lang="x-none" sz="700" b="1" i="0" u="none" strike="noStrike" cap="none">
                <a:solidFill>
                  <a:srgbClr val="5E4D36"/>
                </a:solidFill>
                <a:latin typeface="Arial"/>
                <a:ea typeface="Arial"/>
                <a:cs typeface="Arial"/>
                <a:sym typeface="Arial"/>
              </a:rPr>
              <a:t>3. הינדית </a:t>
            </a:r>
            <a:r>
              <a:rPr lang="x-none" sz="700" b="0" i="0" u="none" strike="noStrike" cap="none">
                <a:solidFill>
                  <a:srgbClr val="5E4D36"/>
                </a:solidFill>
                <a:latin typeface="Arial"/>
                <a:ea typeface="Arial"/>
                <a:cs typeface="Arial"/>
                <a:sym typeface="Arial"/>
              </a:rPr>
              <a:t>- שוררת הסכמה כללית שציווליזציה אחת או כמה ציביליזציות עוקבות, התקיימו בתת היבשת ההודית לפחות משנת 1500 לפני הספירה.. מן האלף השני לפני הספירה ממלא ההינדואיזם באופן זה או אחר תפקיד מרכזי בתרבותה של תת היבשת. יותר מדת או ממערכת חברתית, היא הליבה של הציביליזציה ההודית.</a:t>
            </a:r>
          </a:p>
          <a:p>
            <a:pPr marL="0" marR="0" lvl="0" indent="0" algn="just" rtl="1">
              <a:spcBef>
                <a:spcPts val="0"/>
              </a:spcBef>
              <a:buSzPct val="25000"/>
              <a:buNone/>
            </a:pPr>
            <a:r>
              <a:rPr lang="x-none" sz="700" b="1" i="0" u="none" strike="noStrike" cap="none">
                <a:solidFill>
                  <a:srgbClr val="5E4D36"/>
                </a:solidFill>
                <a:latin typeface="Arial"/>
                <a:ea typeface="Arial"/>
                <a:cs typeface="Arial"/>
                <a:sym typeface="Arial"/>
              </a:rPr>
              <a:t>4. איסלאמית </a:t>
            </a:r>
            <a:r>
              <a:rPr lang="x-none" sz="700" b="0" i="0" u="none" strike="noStrike" cap="none">
                <a:solidFill>
                  <a:srgbClr val="5E4D36"/>
                </a:solidFill>
                <a:latin typeface="Arial"/>
                <a:ea typeface="Arial"/>
                <a:cs typeface="Arial"/>
                <a:sym typeface="Arial"/>
              </a:rPr>
              <a:t>- האיסלאם, שראשיתו בחצי האי ערב במאה השביעית לספירה, התפשט במהירות לצפון אפריקה ולחצי האי האיברי (ספרד פורטוגל ואנדורה) וגם מזרחה למרכז אסיה, להודו ולדרום מזרח אסיה. עקב זאת יש באיסלאם שפע של תרבויות או תת ציביליזציות מובחנות ובהן הערבית, התורכית הפרסית והמלזית.</a:t>
            </a:r>
          </a:p>
          <a:p>
            <a:pPr marL="0" marR="0" lvl="0" indent="0" algn="just" rtl="1">
              <a:spcBef>
                <a:spcPts val="0"/>
              </a:spcBef>
              <a:buSzPct val="25000"/>
              <a:buNone/>
            </a:pPr>
            <a:r>
              <a:rPr lang="x-none" sz="700" b="1" i="0" u="none" strike="noStrike" cap="none">
                <a:solidFill>
                  <a:srgbClr val="5E4D36"/>
                </a:solidFill>
                <a:latin typeface="Arial"/>
                <a:ea typeface="Arial"/>
                <a:cs typeface="Arial"/>
                <a:sym typeface="Arial"/>
              </a:rPr>
              <a:t>5. אורתודוקסית </a:t>
            </a:r>
            <a:r>
              <a:rPr lang="x-none" sz="700" b="0" i="0" u="none" strike="noStrike" cap="none">
                <a:solidFill>
                  <a:srgbClr val="5E4D36"/>
                </a:solidFill>
                <a:latin typeface="Arial"/>
                <a:ea typeface="Arial"/>
                <a:cs typeface="Arial"/>
                <a:sym typeface="Arial"/>
              </a:rPr>
              <a:t>- כמה חוקרים נותנים מעמד נפרד לציביליזציה האורתודוקסית שמרכזה ברוסיה, והיא מובחנת מן הנצרות המערבית בגלל מוצאה הביזנטי, דתה המיוחדת, 200 שנים של שלטון טטארי, עריצות ביורוקרטית וחשיפה מוגבלת לרנסנס, לרפורמציה, להשכלה ולחוויות מערביות מרכזיות אחרות</a:t>
            </a:r>
          </a:p>
        </p:txBody>
      </p:sp>
      <p:sp>
        <p:nvSpPr>
          <p:cNvPr id="2056" name="Shape 2056"/>
          <p:cNvSpPr/>
          <p:nvPr/>
        </p:nvSpPr>
        <p:spPr>
          <a:xfrm>
            <a:off x="2467708" y="990600"/>
            <a:ext cx="2026200" cy="5726700"/>
          </a:xfrm>
          <a:prstGeom prst="rect">
            <a:avLst/>
          </a:prstGeom>
          <a:noFill/>
          <a:ln>
            <a:noFill/>
          </a:ln>
        </p:spPr>
        <p:txBody>
          <a:bodyPr lIns="45700" tIns="0" rIns="45700" bIns="0" anchor="t" anchorCtr="0">
            <a:noAutofit/>
          </a:bodyPr>
          <a:lstStyle/>
          <a:p>
            <a:pPr marL="0" marR="0" lvl="0" indent="0" algn="just" rtl="1">
              <a:spcBef>
                <a:spcPts val="0"/>
              </a:spcBef>
              <a:buSzPct val="25000"/>
              <a:buNone/>
            </a:pPr>
            <a:r>
              <a:rPr lang="x-none" sz="700" b="1" i="0" u="none" strike="noStrike" cap="none">
                <a:solidFill>
                  <a:srgbClr val="5E4D36"/>
                </a:solidFill>
                <a:latin typeface="Arial"/>
                <a:ea typeface="Arial"/>
                <a:cs typeface="Arial"/>
                <a:sym typeface="Arial"/>
              </a:rPr>
              <a:t>6. מערבית </a:t>
            </a:r>
            <a:r>
              <a:rPr lang="x-none" sz="700" b="0" i="0" u="none" strike="noStrike" cap="none">
                <a:solidFill>
                  <a:srgbClr val="5E4D36"/>
                </a:solidFill>
                <a:latin typeface="Arial"/>
                <a:ea typeface="Arial"/>
                <a:cs typeface="Arial"/>
                <a:sym typeface="Arial"/>
              </a:rPr>
              <a:t>- המערב כולל אפוא את אירופה וצפון אמריקה, וגם את הארצות שהתיישבו בהן אירופים כגון אוסטרליה וניו זילנד.</a:t>
            </a:r>
          </a:p>
          <a:p>
            <a:pPr marL="0" marR="0" lvl="0" indent="0" algn="just" rtl="1">
              <a:spcBef>
                <a:spcPts val="0"/>
              </a:spcBef>
              <a:buSzPct val="25000"/>
              <a:buNone/>
            </a:pPr>
            <a:r>
              <a:rPr lang="x-none" sz="700" b="1" i="0" u="none" strike="noStrike" cap="none">
                <a:solidFill>
                  <a:srgbClr val="5E4D36"/>
                </a:solidFill>
                <a:latin typeface="Arial"/>
                <a:ea typeface="Arial"/>
                <a:cs typeface="Arial"/>
                <a:sym typeface="Arial"/>
              </a:rPr>
              <a:t>7. לטינו-אמריקנית </a:t>
            </a:r>
            <a:r>
              <a:rPr lang="x-none" sz="700" b="0" i="0" u="none" strike="noStrike" cap="none">
                <a:solidFill>
                  <a:srgbClr val="5E4D36"/>
                </a:solidFill>
                <a:latin typeface="Arial"/>
                <a:ea typeface="Arial"/>
                <a:cs typeface="Arial"/>
                <a:sym typeface="Arial"/>
              </a:rPr>
              <a:t>- לאמריקה הלטינית יש, מכל מקום, זהות נפרדת המבדילה אותה מן המערב. תרבותה היתה תרבות של מדינה קורפורטיבית, רודנית, שבאירופה היתה נפוצה פחות ונעדרה לגמרי מצפון אמריקה. לפנים היתה אמריקה הדרומית קתולית בלבד, אם כי ייתכן שהמצב הזה הולך ומשתנה. הציביליזציה הלטינו-אמריקנית משלבת בתוכה תרבויות ילידיות, שלא היו קיימות באירופה, נמחו ביעילות מצפון אמריקה, וחשיבותן משתנה ממקסיקו, מרכז אמריקה, פרו ובוליביה מצד אחד, לארגנטינה וצ'ילה מן הצד האחר.</a:t>
            </a:r>
          </a:p>
          <a:p>
            <a:pPr marL="0" marR="0" lvl="0" indent="0" algn="just" rtl="1">
              <a:spcBef>
                <a:spcPts val="0"/>
              </a:spcBef>
              <a:buSzPct val="25000"/>
              <a:buNone/>
            </a:pPr>
            <a:r>
              <a:rPr lang="x-none" sz="700" b="1" i="0" u="none" strike="noStrike" cap="none">
                <a:solidFill>
                  <a:srgbClr val="5E4D36"/>
                </a:solidFill>
                <a:latin typeface="Arial"/>
                <a:ea typeface="Arial"/>
                <a:cs typeface="Arial"/>
                <a:sym typeface="Arial"/>
              </a:rPr>
              <a:t>8. אפריקנית </a:t>
            </a:r>
            <a:r>
              <a:rPr lang="x-none" sz="700" b="0" i="0" u="none" strike="noStrike" cap="none">
                <a:solidFill>
                  <a:srgbClr val="5E4D36"/>
                </a:solidFill>
                <a:latin typeface="Arial"/>
                <a:ea typeface="Arial"/>
                <a:cs typeface="Arial"/>
                <a:sym typeface="Arial"/>
              </a:rPr>
              <a:t>(אולי) - מרבית החוקרים החשובים אנים מכירים בציביליזציה אפריקנית נפרדת. צפונה של היבשת האפריקנית וחופה המזרחי משתייכים לציביליזציה האיסלאמית. מבחינה היסטורית היתה אתיופיה ציביליזציה מובחנת. למקומות אחרים הביאו האימפריאליזם האירופי והמושבות האירופאיות יסודות של הציביליזציה המערבית. בדרום אפריקה יצרו המתיישבים ההולנדים, הצרפתים ואחר כך האנגלים תרבות אירופית מרובת פנים. וחשוב מכל, האימפריאליזם האירופי הביא את הנצרות אל מרבית שטחה של היבשת שמדרום לסהרה.  </a:t>
            </a:r>
          </a:p>
          <a:p>
            <a:pPr marL="0" marR="0" lvl="0" indent="0" algn="just" rtl="1">
              <a:spcBef>
                <a:spcPts val="0"/>
              </a:spcBef>
              <a:buSzPct val="25000"/>
              <a:buNone/>
            </a:pPr>
            <a:r>
              <a:rPr lang="x-none" sz="700" b="0" i="0" u="none" strike="noStrike" cap="none">
                <a:solidFill>
                  <a:srgbClr val="5E4D36"/>
                </a:solidFill>
                <a:latin typeface="Arial"/>
                <a:ea typeface="Arial"/>
                <a:cs typeface="Arial"/>
                <a:sym typeface="Arial"/>
              </a:rPr>
              <a:t/>
            </a:r>
            <a:br>
              <a:rPr lang="x-none" sz="700" b="0" i="0" u="none" strike="noStrike" cap="none">
                <a:solidFill>
                  <a:srgbClr val="5E4D36"/>
                </a:solidFill>
                <a:latin typeface="Arial"/>
                <a:ea typeface="Arial"/>
                <a:cs typeface="Arial"/>
                <a:sym typeface="Arial"/>
              </a:rPr>
            </a:br>
            <a:r>
              <a:rPr lang="x-none" sz="700" b="0" i="0" u="none" strike="noStrike" cap="none">
                <a:solidFill>
                  <a:srgbClr val="5E4D36"/>
                </a:solidFill>
                <a:latin typeface="Arial"/>
                <a:ea typeface="Arial"/>
                <a:cs typeface="Arial"/>
                <a:sym typeface="Arial"/>
              </a:rPr>
              <a:t>ומה בדבר </a:t>
            </a:r>
            <a:r>
              <a:rPr lang="x-none" sz="700" b="1" i="0" u="none" strike="noStrike" cap="none">
                <a:solidFill>
                  <a:srgbClr val="5E4D36"/>
                </a:solidFill>
                <a:latin typeface="Arial"/>
                <a:ea typeface="Arial"/>
                <a:cs typeface="Arial"/>
                <a:sym typeface="Arial"/>
              </a:rPr>
              <a:t>הציביליזציה היהודית?</a:t>
            </a:r>
            <a:r>
              <a:rPr lang="x-none" sz="700" b="0" i="0" u="none" strike="noStrike" cap="none">
                <a:solidFill>
                  <a:srgbClr val="5E4D36"/>
                </a:solidFill>
                <a:latin typeface="Arial"/>
                <a:ea typeface="Arial"/>
                <a:cs typeface="Arial"/>
                <a:sym typeface="Arial"/>
              </a:rPr>
              <a:t>. רוב חוקרי הציביליזציה בקושי מזכירים אותה. אם מתבססים על מספר האנשים, ברור שהיהדות איננה ציביליזציה עיקרית. ארנולד טוינבי מתאר אותה כציביליזציה שנעצרה, שהתפתחה מן הציביליזציה הארמית הסורית, המוקדמת יותר. מבחינה היסטורית היא קשורה לנצרות ולאיסלאם כאחד, ובמשך מאות שנים קיימו היהודים את זהותם התרבותית בתוך הציביליזציה המערבית, האורתודוקסית והאיסלאמית. מאז הוקמה מדינת ישראל יש ליהודים כל האביזרים האובייקטיוויים של ציביליזציה - דת, לשון, מנהגים, ספרות, מוסדות ובית מדיני וטריטוריאלי. </a:t>
            </a:r>
            <a:r>
              <a:rPr lang="x-none" sz="700" b="1" i="0" u="none" strike="noStrike" cap="none">
                <a:solidFill>
                  <a:srgbClr val="5E4D36"/>
                </a:solidFill>
                <a:latin typeface="Arial"/>
                <a:ea typeface="Arial"/>
                <a:cs typeface="Arial"/>
                <a:sym typeface="Arial"/>
              </a:rPr>
              <a:t>אך מה בדבר זהות סובייקטיבית</a:t>
            </a:r>
            <a:r>
              <a:rPr lang="x-none" sz="700" b="0" i="0" u="none" strike="noStrike" cap="none">
                <a:solidFill>
                  <a:srgbClr val="5E4D36"/>
                </a:solidFill>
                <a:latin typeface="Arial"/>
                <a:ea typeface="Arial"/>
                <a:cs typeface="Arial"/>
                <a:sym typeface="Arial"/>
              </a:rPr>
              <a:t>? יהודים החיים בתוך תרבויות אחרות פרושים לאורך רצף שבצדו האחד הזדהות מוחלטת עם היהדות ועם ישראל, ובצדו האחר יהדות בשם בלבד והזדהות מלאה עם הציביליזציה שבתוכה הם יושבים. האפשרות השניה מתקיימת בעיקר בקרב יהודים החיים במערב.".</a:t>
            </a:r>
          </a:p>
          <a:p>
            <a:pPr marL="0" marR="0" lvl="0" indent="0" algn="just" rtl="1">
              <a:spcBef>
                <a:spcPts val="0"/>
              </a:spcBef>
              <a:buSzPct val="25000"/>
              <a:buNone/>
            </a:pPr>
            <a:r>
              <a:rPr lang="x-none" sz="700" b="0" i="0" u="none" strike="noStrike" cap="none">
                <a:solidFill>
                  <a:srgbClr val="5E4D36"/>
                </a:solidFill>
                <a:latin typeface="Arial"/>
                <a:ea typeface="Arial"/>
                <a:cs typeface="Arial"/>
                <a:sym typeface="Arial"/>
              </a:rPr>
              <a:t>(התנגשות הציביליזציות סמואל הנטינגטון הוצאת שלם עמ' 37-45)</a:t>
            </a:r>
          </a:p>
        </p:txBody>
      </p:sp>
      <p:sp>
        <p:nvSpPr>
          <p:cNvPr id="2057" name="Shape 2057"/>
          <p:cNvSpPr/>
          <p:nvPr/>
        </p:nvSpPr>
        <p:spPr>
          <a:xfrm>
            <a:off x="406128" y="926990"/>
            <a:ext cx="2026200" cy="5726699"/>
          </a:xfrm>
          <a:prstGeom prst="rect">
            <a:avLst/>
          </a:prstGeom>
          <a:noFill/>
          <a:ln>
            <a:noFill/>
          </a:ln>
        </p:spPr>
        <p:txBody>
          <a:bodyPr lIns="45700" tIns="0" rIns="45700" bIns="0" anchor="t" anchorCtr="0">
            <a:noAutofit/>
          </a:bodyPr>
          <a:lstStyle/>
          <a:p>
            <a:pPr marL="0" marR="0" lvl="0" indent="0" algn="just" rtl="1">
              <a:spcBef>
                <a:spcPts val="0"/>
              </a:spcBef>
              <a:buSzPct val="25000"/>
              <a:buNone/>
            </a:pPr>
            <a:r>
              <a:rPr lang="x-none" sz="800" b="1" i="0" u="none" strike="noStrike" cap="none">
                <a:solidFill>
                  <a:srgbClr val="5E4D36"/>
                </a:solidFill>
                <a:latin typeface="Arial"/>
                <a:ea typeface="Arial"/>
                <a:cs typeface="Arial"/>
                <a:sym typeface="Arial"/>
              </a:rPr>
              <a:t>ב. האם ישראל מדינה מערבית?</a:t>
            </a:r>
          </a:p>
          <a:p>
            <a:pPr marL="0" marR="0" lvl="0" indent="0" algn="just" rtl="1">
              <a:spcBef>
                <a:spcPts val="0"/>
              </a:spcBef>
              <a:buSzPct val="25000"/>
              <a:buNone/>
            </a:pPr>
            <a:r>
              <a:rPr lang="x-none" sz="650" b="0" i="0" u="none" strike="noStrike" cap="none">
                <a:solidFill>
                  <a:srgbClr val="5E4D36"/>
                </a:solidFill>
                <a:latin typeface="Arial"/>
                <a:ea typeface="Arial"/>
                <a:cs typeface="Arial"/>
                <a:sym typeface="Arial"/>
              </a:rPr>
              <a:t>ישראל כחברה מערבית. אין ספק שיש לישראל תכונות של חברה ומדינה מערביות, לרבות דמוקרטיה, מדע וטכנולוגיה, מוסדות להשכלה גבוהה, מערכת משפטית, צבא, מדדי פיתוח אנושי, הכנסה לאומית לנפש, אתיקה פרוטסטנטית, דימוי עצמי ודימוי גלובלי של חברה מערבית, וקשרים ענפים עם המערב. </a:t>
            </a:r>
          </a:p>
          <a:p>
            <a:pPr marL="0" marR="0" lvl="0" indent="0" algn="just" rtl="1">
              <a:spcBef>
                <a:spcPts val="0"/>
              </a:spcBef>
              <a:buSzPct val="25000"/>
              <a:buNone/>
            </a:pPr>
            <a:r>
              <a:rPr lang="x-none" sz="650" b="0" i="0" u="none" strike="noStrike" cap="none">
                <a:solidFill>
                  <a:srgbClr val="5E4D36"/>
                </a:solidFill>
                <a:latin typeface="Arial"/>
                <a:ea typeface="Arial"/>
                <a:cs typeface="Arial"/>
                <a:sym typeface="Arial"/>
              </a:rPr>
              <a:t>ברם, בדיקה לעומק תחשוף את הבעייתיות של שיוך ישראל לדגם המערבי. </a:t>
            </a:r>
          </a:p>
          <a:p>
            <a:pPr marL="0" marR="0" lvl="0" indent="0" algn="just" rtl="1">
              <a:spcBef>
                <a:spcPts val="0"/>
              </a:spcBef>
              <a:buSzPct val="25000"/>
              <a:buNone/>
            </a:pPr>
            <a:r>
              <a:rPr lang="x-none" sz="650" b="0" i="0" u="none" strike="noStrike" cap="none">
                <a:solidFill>
                  <a:srgbClr val="5E4D36"/>
                </a:solidFill>
                <a:latin typeface="Arial"/>
                <a:ea typeface="Arial"/>
                <a:cs typeface="Arial"/>
                <a:sym typeface="Arial"/>
              </a:rPr>
              <a:t>הדמוקרטיה הישראלית אינה מערבית ממש: אין חוקה; יש מצב חירום תמידי שלא הוסר מאז 1948 ;השוויון אינו עיקרון המעוגן בחוק מפורש, ויש אי שוויון בחוק בין ערבים ליהודים ובין נשים לגברים; יש כיבוש ממושך בשטח המשכי לגבולות הריבוניים של המדינה; </a:t>
            </a:r>
          </a:p>
          <a:p>
            <a:pPr marL="0" marR="0" lvl="0" indent="0" algn="just" rtl="1">
              <a:spcBef>
                <a:spcPts val="0"/>
              </a:spcBef>
              <a:buSzPct val="25000"/>
              <a:buNone/>
            </a:pPr>
            <a:r>
              <a:rPr lang="x-none" sz="650" b="0" i="0" u="none" strike="noStrike" cap="none">
                <a:solidFill>
                  <a:srgbClr val="5E4D36"/>
                </a:solidFill>
                <a:latin typeface="Arial"/>
                <a:ea typeface="Arial"/>
                <a:cs typeface="Arial"/>
                <a:sym typeface="Arial"/>
              </a:rPr>
              <a:t>בחברות המערב כל אזרחי המדינה נחשבים בני עם אחד, כלומר יש אומה אזרחית, ואילו בישראל אין עם ישראלי, ויש התנגדות אידיאולוגית ליצירת עם משותף לכל אזרחי המדינה; </a:t>
            </a:r>
          </a:p>
          <a:p>
            <a:pPr marL="0" marR="0" lvl="0" indent="0" algn="just" rtl="1">
              <a:spcBef>
                <a:spcPts val="0"/>
              </a:spcBef>
              <a:buSzPct val="25000"/>
              <a:buNone/>
            </a:pPr>
            <a:r>
              <a:rPr lang="x-none" sz="650" b="0" i="0" u="none" strike="noStrike" cap="none">
                <a:solidFill>
                  <a:srgbClr val="5E4D36"/>
                </a:solidFill>
                <a:latin typeface="Arial"/>
                <a:ea typeface="Arial"/>
                <a:cs typeface="Arial"/>
                <a:sym typeface="Arial"/>
              </a:rPr>
              <a:t>אין במערב מדינה שמכריזה על עצמה כשייכת לרוב האתני שלה, לעם אתני שרובו בכלל לא חי בה, ולא לכל אזרחיה ותושביה; </a:t>
            </a:r>
          </a:p>
          <a:p>
            <a:pPr marL="0" marR="0" lvl="0" indent="0" algn="just" rtl="1">
              <a:spcBef>
                <a:spcPts val="0"/>
              </a:spcBef>
              <a:buSzPct val="25000"/>
              <a:buNone/>
            </a:pPr>
            <a:r>
              <a:rPr lang="x-none" sz="650" b="0" i="0" u="none" strike="noStrike" cap="none">
                <a:solidFill>
                  <a:srgbClr val="5E4D36"/>
                </a:solidFill>
                <a:latin typeface="Arial"/>
                <a:ea typeface="Arial"/>
                <a:cs typeface="Arial"/>
                <a:sym typeface="Arial"/>
              </a:rPr>
              <a:t>בחברות מערביות יש הפרדה דה–פקטו בין דת למדינה, ואילו בישראל המדינה מחלקת את כל האזרחים לקבוצות דת,  אינה מאפשרת להם לצאת מהן, ומסדירה את המעמד האישי שלהם באמצעות קבוצות הדת הללו; ישראל היא אמנם מדינה מפותחת עם מדדים גבוהים של פיתוח אנושי, אך רבע מאוכלוסייתה מסווגת כענייה, ויותר ממחצית העובדים משתכרים מתחת לסף המס בגלל שכר נמוך ולא בגלל רמת מיסוי נמוכה; רוב הציבור בישראל שייך לשכבות נמוכות או חושב את עצמו למקופח: ערבים, מזרחים, חרדים, רוסים ואתיופים; אפילו הדמוגרפיה בישראל אינה מערבית. למשל, שיעורי הילודה בכל קבוצות האוכלוסייה בישראל גבוהים מאוד לעומת המקובל במערב</a:t>
            </a:r>
          </a:p>
          <a:p>
            <a:pPr marL="0" marR="0" lvl="0" indent="0" algn="just" rtl="1">
              <a:spcBef>
                <a:spcPts val="0"/>
              </a:spcBef>
              <a:buSzPct val="25000"/>
              <a:buNone/>
            </a:pPr>
            <a:r>
              <a:rPr lang="x-none" sz="650" b="0" i="0" u="none" strike="noStrike" cap="none">
                <a:solidFill>
                  <a:srgbClr val="5E4D36"/>
                </a:solidFill>
                <a:latin typeface="Arial"/>
                <a:ea typeface="Arial"/>
                <a:cs typeface="Arial"/>
                <a:sym typeface="Arial"/>
              </a:rPr>
              <a:t>קשה למצוא חברה מערבית עם גודש כזה של סטיות מהמודל </a:t>
            </a:r>
          </a:p>
          <a:p>
            <a:pPr marL="0" marR="0" lvl="0" indent="0" algn="just" rtl="1">
              <a:spcBef>
                <a:spcPts val="0"/>
              </a:spcBef>
              <a:buSzPct val="25000"/>
              <a:buNone/>
            </a:pPr>
            <a:r>
              <a:rPr lang="x-none" sz="650" b="0" i="0" u="none" strike="noStrike" cap="none">
                <a:solidFill>
                  <a:srgbClr val="5E4D36"/>
                </a:solidFill>
                <a:latin typeface="Arial"/>
                <a:ea typeface="Arial"/>
                <a:cs typeface="Arial"/>
                <a:sym typeface="Arial"/>
              </a:rPr>
              <a:t>הייחוד של ישראל הוא שהיא נוצרה על ידי קהילת פזורה חוזרת למולדתה ההיסטורית. אין בעולם מקרה כזה של פזורה חוזרת שהצליחה מעל למשוער להקים לה חברה ומדינה במולדת ההיסטורית. המדינה החדשה היא לא רק עבור החוזרים אלא גם עבור כל הפזורה, שרובה עדיין בחוץ. הפזורה החוזרת מכריזה על המדינה שהוקמה כמולדתה של הפזורה ־ החוזרת ושאינה חוזרת. תהליך השיבה טרם הסתיים. </a:t>
            </a:r>
          </a:p>
          <a:p>
            <a:pPr marL="0" marR="0" lvl="0" indent="0" algn="just" rtl="1">
              <a:spcBef>
                <a:spcPts val="0"/>
              </a:spcBef>
              <a:buSzPct val="25000"/>
              <a:buNone/>
            </a:pPr>
            <a:r>
              <a:rPr lang="x-none" sz="650" b="0" i="0" u="none" strike="noStrike" cap="none">
                <a:solidFill>
                  <a:srgbClr val="5E4D36"/>
                </a:solidFill>
                <a:latin typeface="Arial"/>
                <a:ea typeface="Arial"/>
                <a:cs typeface="Arial"/>
                <a:sym typeface="Arial"/>
              </a:rPr>
              <a:t>הפזורה החוזרת יוצרת סכסוך קשה עם הילידים, הרואים בשבים מתנחלים זרים אף שאינם כאלה בעיני עצמם, וגם לא בעיני הקהילה הבינלאומית שתומכת בהם. זהו קונפליקט ללא הכרעה, שאינו מתיישב עם המודל הקולוניאלי</a:t>
            </a:r>
          </a:p>
          <a:p>
            <a:pPr marL="0" marR="0" lvl="0" indent="0" algn="just" rtl="1">
              <a:spcBef>
                <a:spcPts val="0"/>
              </a:spcBef>
              <a:buSzPct val="25000"/>
              <a:buNone/>
            </a:pPr>
            <a:r>
              <a:rPr lang="x-none" sz="650" b="0" i="0" u="none" strike="noStrike" cap="none">
                <a:solidFill>
                  <a:srgbClr val="5E4D36"/>
                </a:solidFill>
                <a:latin typeface="Arial"/>
                <a:ea typeface="Arial"/>
                <a:cs typeface="Arial"/>
                <a:sym typeface="Arial"/>
              </a:rPr>
              <a:t>בשל אופיו הדתי–אתני של העם היהודי, אופייה האתני של הציונות שצמחה במזרח אירופה, והסכסוך עם הפלסטינים שדרש גיוס מרבי של היהודים, ישראל לא התפתחה כחברה מערבית. אין ספק שיש לה מאפיינים מערביים מסוימים, והיא מתפתחת בכיוון מערבי, אך בסך הכול אין היא עומדת באמות המידה של חברה מערבית. יש לערוך יותר ויותר השוואות כדי למצוא את מקומה הנכון של ישראל במפה העולמית וכדי להבין את ייחודה. </a:t>
            </a:r>
          </a:p>
          <a:p>
            <a:pPr marL="0" marR="0" lvl="0" indent="0" algn="just" rtl="1">
              <a:spcBef>
                <a:spcPts val="0"/>
              </a:spcBef>
              <a:buSzPct val="25000"/>
              <a:buNone/>
            </a:pPr>
            <a:r>
              <a:rPr lang="x-none" sz="500" b="0" i="0" u="none" strike="noStrike" cap="none">
                <a:solidFill>
                  <a:srgbClr val="5E4D36"/>
                </a:solidFill>
                <a:latin typeface="Arial"/>
                <a:ea typeface="Arial"/>
                <a:cs typeface="Arial"/>
                <a:sym typeface="Arial"/>
              </a:rPr>
              <a:t>(הרצאת נשיא האגודה הסוציולוגית הישראלית בשנת 2009: החברה הישראלית: ככל החברות או מקרה יוצא דופן? * סמי סמוחה)</a:t>
            </a:r>
          </a:p>
          <a:p>
            <a:pPr marL="0" marR="0" lvl="0" indent="0" algn="just" rtl="1">
              <a:spcBef>
                <a:spcPts val="0"/>
              </a:spcBef>
              <a:buSzPct val="25000"/>
              <a:buNone/>
            </a:pPr>
            <a:r>
              <a:rPr lang="x-none" sz="650" b="0" i="0" u="none" strike="noStrike" cap="none">
                <a:solidFill>
                  <a:srgbClr val="5E4D36"/>
                </a:solidFill>
                <a:latin typeface="Arial"/>
                <a:ea typeface="Arial"/>
                <a:cs typeface="Arial"/>
                <a:sym typeface="Arial"/>
              </a:rPr>
              <a:t/>
            </a:r>
            <a:br>
              <a:rPr lang="x-none" sz="650" b="0" i="0" u="none" strike="noStrike" cap="none">
                <a:solidFill>
                  <a:srgbClr val="5E4D36"/>
                </a:solidFill>
                <a:latin typeface="Arial"/>
                <a:ea typeface="Arial"/>
                <a:cs typeface="Arial"/>
                <a:sym typeface="Arial"/>
              </a:rPr>
            </a:br>
            <a:r>
              <a:rPr lang="x-none" sz="650" b="0" i="0" u="none" strike="noStrike" cap="none">
                <a:solidFill>
                  <a:srgbClr val="5E4D36"/>
                </a:solidFill>
                <a:latin typeface="Arial"/>
                <a:ea typeface="Arial"/>
                <a:cs typeface="Arial"/>
                <a:sym typeface="Arial"/>
              </a:rPr>
              <a:t/>
            </a:r>
            <a:br>
              <a:rPr lang="x-none" sz="650" b="0" i="0" u="none" strike="noStrike" cap="none">
                <a:solidFill>
                  <a:srgbClr val="5E4D36"/>
                </a:solidFill>
                <a:latin typeface="Arial"/>
                <a:ea typeface="Arial"/>
                <a:cs typeface="Arial"/>
                <a:sym typeface="Arial"/>
              </a:rPr>
            </a:br>
            <a:r>
              <a:rPr lang="x-none" sz="650" b="0" i="0" u="none" strike="noStrike" cap="none">
                <a:solidFill>
                  <a:srgbClr val="5E4D36"/>
                </a:solidFill>
                <a:latin typeface="Arial"/>
                <a:ea typeface="Arial"/>
                <a:cs typeface="Arial"/>
                <a:sym typeface="Arial"/>
              </a:rPr>
              <a:t/>
            </a:r>
            <a:br>
              <a:rPr lang="x-none" sz="650" b="0" i="0" u="none" strike="noStrike" cap="none">
                <a:solidFill>
                  <a:srgbClr val="5E4D36"/>
                </a:solidFill>
                <a:latin typeface="Arial"/>
                <a:ea typeface="Arial"/>
                <a:cs typeface="Arial"/>
                <a:sym typeface="Arial"/>
              </a:rPr>
            </a:br>
            <a:endParaRPr lang="x-none" sz="650" b="0" i="0" u="none" strike="noStrike" cap="none">
              <a:solidFill>
                <a:srgbClr val="5E4D36"/>
              </a:solidFill>
              <a:latin typeface="Arial"/>
              <a:ea typeface="Arial"/>
              <a:cs typeface="Arial"/>
              <a:sym typeface="Arial"/>
            </a:endParaRPr>
          </a:p>
        </p:txBody>
      </p:sp>
      <p:pic>
        <p:nvPicPr>
          <p:cNvPr id="2058" name="Shape 2058" descr="... . תרמילאים בברזיל צילום: עומר זיו"/>
          <p:cNvPicPr preferRelativeResize="0"/>
          <p:nvPr/>
        </p:nvPicPr>
        <p:blipFill rotWithShape="1">
          <a:blip r:embed="rId2">
            <a:alphaModFix/>
          </a:blip>
          <a:srcRect/>
          <a:stretch/>
        </p:blipFill>
        <p:spPr>
          <a:xfrm>
            <a:off x="6682739" y="4690995"/>
            <a:ext cx="1270200" cy="944700"/>
          </a:xfrm>
          <a:prstGeom prst="rect">
            <a:avLst/>
          </a:prstGeom>
          <a:noFill/>
          <a:ln>
            <a:noFill/>
          </a:ln>
        </p:spPr>
      </p:pic>
      <p:pic>
        <p:nvPicPr>
          <p:cNvPr id="2059" name="Shape 2059" descr="ברזיל - טיולי תרמילאים"/>
          <p:cNvPicPr preferRelativeResize="0"/>
          <p:nvPr/>
        </p:nvPicPr>
        <p:blipFill rotWithShape="1">
          <a:blip r:embed="rId3">
            <a:alphaModFix/>
          </a:blip>
          <a:srcRect/>
          <a:stretch/>
        </p:blipFill>
        <p:spPr>
          <a:xfrm>
            <a:off x="8053352" y="4690995"/>
            <a:ext cx="1425900" cy="9447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אוניברסליות, יהדות וישראליות – אשכול מבט חדש – שיעור 9</a:t>
            </a:r>
            <a:endParaRPr lang="he-IL" dirty="0"/>
          </a:p>
        </p:txBody>
      </p:sp>
      <p:sp>
        <p:nvSpPr>
          <p:cNvPr id="6" name="מלבן 5"/>
          <p:cNvSpPr/>
          <p:nvPr/>
        </p:nvSpPr>
        <p:spPr>
          <a:xfrm>
            <a:off x="6837083" y="1041968"/>
            <a:ext cx="2796540" cy="3164272"/>
          </a:xfrm>
          <a:prstGeom prst="rect">
            <a:avLst/>
          </a:prstGeom>
          <a:solidFill>
            <a:srgbClr val="C9C0B6"/>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tIns="91440" rIns="91440" bIns="91440" rtlCol="1" anchor="t"/>
          <a:lstStyle/>
          <a:p>
            <a:pPr>
              <a:spcAft>
                <a:spcPts val="600"/>
              </a:spcAft>
            </a:pPr>
            <a:r>
              <a:rPr lang="he-IL" sz="950" b="1" dirty="0">
                <a:solidFill>
                  <a:srgbClr val="5E4D36"/>
                </a:solidFill>
                <a:latin typeface="Levenim MT" panose="02010502060101010101" pitchFamily="2" charset="-79"/>
                <a:cs typeface="Levenim MT" panose="02010502060101010101" pitchFamily="2" charset="-79"/>
              </a:rPr>
              <a:t>שאלות לעיון והעמקה: </a:t>
            </a:r>
            <a:endParaRPr lang="he-IL" sz="950" b="1" dirty="0" smtClean="0">
              <a:solidFill>
                <a:srgbClr val="5E4D36"/>
              </a:solidFill>
              <a:latin typeface="Levenim MT" panose="02010502060101010101" pitchFamily="2" charset="-79"/>
              <a:cs typeface="Levenim MT" panose="02010502060101010101" pitchFamily="2" charset="-79"/>
            </a:endParaRPr>
          </a:p>
          <a:p>
            <a:pPr lvl="0">
              <a:lnSpc>
                <a:spcPts val="1000"/>
              </a:lnSpc>
            </a:pPr>
            <a:r>
              <a:rPr lang="he-IL" sz="800" b="1" dirty="0" smtClean="0">
                <a:solidFill>
                  <a:srgbClr val="5E4D36"/>
                </a:solidFill>
                <a:latin typeface="Levenim MT" panose="02010502060101010101" pitchFamily="2" charset="-79"/>
                <a:cs typeface="Levenim MT" panose="02010502060101010101" pitchFamily="2" charset="-79"/>
              </a:rPr>
              <a:t>א</a:t>
            </a:r>
            <a:r>
              <a:rPr lang="he-IL" sz="800" b="1" dirty="0">
                <a:solidFill>
                  <a:srgbClr val="5E4D36"/>
                </a:solidFill>
                <a:latin typeface="Levenim MT" panose="02010502060101010101" pitchFamily="2" charset="-79"/>
                <a:cs typeface="Levenim MT" panose="02010502060101010101" pitchFamily="2" charset="-79"/>
              </a:rPr>
              <a:t>. </a:t>
            </a:r>
            <a:r>
              <a:rPr lang="he-IL" sz="800" b="1" dirty="0" smtClean="0">
                <a:solidFill>
                  <a:srgbClr val="5E4D36"/>
                </a:solidFill>
                <a:latin typeface="Levenim MT" panose="02010502060101010101" pitchFamily="2" charset="-79"/>
                <a:cs typeface="Levenim MT" panose="02010502060101010101" pitchFamily="2" charset="-79"/>
              </a:rPr>
              <a:t>התנגשות הציביליזציות</a:t>
            </a:r>
          </a:p>
          <a:p>
            <a:pPr marL="171450" lvl="0" indent="-171450">
              <a:lnSpc>
                <a:spcPts val="1000"/>
              </a:lnSpc>
              <a:buFont typeface="Arial" panose="020B0604020202020204" pitchFamily="34" charset="0"/>
              <a:buChar char="•"/>
            </a:pPr>
            <a:r>
              <a:rPr lang="he-IL" sz="800" dirty="0" smtClean="0">
                <a:solidFill>
                  <a:srgbClr val="5E4D36"/>
                </a:solidFill>
                <a:latin typeface="Levenim MT" panose="02010502060101010101" pitchFamily="2" charset="-79"/>
                <a:cs typeface="Levenim MT" panose="02010502060101010101" pitchFamily="2" charset="-79"/>
              </a:rPr>
              <a:t>מהם שני הרכיבים המרכזיים המגדירים ציביליזציה?</a:t>
            </a:r>
          </a:p>
          <a:p>
            <a:pPr marL="171450" lvl="0" indent="-171450">
              <a:lnSpc>
                <a:spcPts val="1000"/>
              </a:lnSpc>
              <a:buFont typeface="Arial" panose="020B0604020202020204" pitchFamily="34" charset="0"/>
              <a:buChar char="•"/>
            </a:pPr>
            <a:r>
              <a:rPr lang="he-IL" sz="800" dirty="0" smtClean="0">
                <a:solidFill>
                  <a:srgbClr val="5E4D36"/>
                </a:solidFill>
                <a:latin typeface="Levenim MT" panose="02010502060101010101" pitchFamily="2" charset="-79"/>
                <a:cs typeface="Levenim MT" panose="02010502060101010101" pitchFamily="2" charset="-79"/>
              </a:rPr>
              <a:t>מה חסר על מנת להגדיר ציביליזציה יהודית? אילו ציביליזציות הושפעו ישירות מהיהדות?</a:t>
            </a:r>
          </a:p>
          <a:p>
            <a:pPr marL="171450" lvl="0" indent="-171450">
              <a:lnSpc>
                <a:spcPts val="1000"/>
              </a:lnSpc>
              <a:buFont typeface="Arial" panose="020B0604020202020204" pitchFamily="34" charset="0"/>
              <a:buChar char="•"/>
            </a:pPr>
            <a:r>
              <a:rPr lang="he-IL" sz="800" dirty="0" smtClean="0">
                <a:solidFill>
                  <a:srgbClr val="5E4D36"/>
                </a:solidFill>
                <a:latin typeface="Levenim MT" panose="02010502060101010101" pitchFamily="2" charset="-79"/>
                <a:cs typeface="Levenim MT" panose="02010502060101010101" pitchFamily="2" charset="-79"/>
              </a:rPr>
              <a:t>לאיזו ציביליזציה כל אחד מכם שייך לדעתו? מדוע?</a:t>
            </a:r>
            <a:endParaRPr lang="he-IL" sz="800" dirty="0">
              <a:solidFill>
                <a:srgbClr val="5E4D36"/>
              </a:solidFill>
              <a:latin typeface="Levenim MT" panose="02010502060101010101" pitchFamily="2" charset="-79"/>
              <a:cs typeface="Levenim MT" panose="02010502060101010101" pitchFamily="2" charset="-79"/>
            </a:endParaRPr>
          </a:p>
          <a:p>
            <a:pPr lvl="0">
              <a:lnSpc>
                <a:spcPts val="1000"/>
              </a:lnSpc>
            </a:pPr>
            <a:r>
              <a:rPr lang="he-IL" sz="800" b="1" dirty="0" smtClean="0">
                <a:solidFill>
                  <a:srgbClr val="5E4D36"/>
                </a:solidFill>
                <a:latin typeface="Levenim MT" panose="02010502060101010101" pitchFamily="2" charset="-79"/>
                <a:cs typeface="Levenim MT" panose="02010502060101010101" pitchFamily="2" charset="-79"/>
              </a:rPr>
              <a:t>ב</a:t>
            </a:r>
            <a:r>
              <a:rPr lang="he-IL" sz="800" b="1" dirty="0">
                <a:solidFill>
                  <a:srgbClr val="5E4D36"/>
                </a:solidFill>
                <a:latin typeface="Levenim MT" panose="02010502060101010101" pitchFamily="2" charset="-79"/>
                <a:cs typeface="Levenim MT" panose="02010502060101010101" pitchFamily="2" charset="-79"/>
              </a:rPr>
              <a:t>. </a:t>
            </a:r>
            <a:r>
              <a:rPr lang="he-IL" sz="800" b="1" dirty="0" smtClean="0">
                <a:solidFill>
                  <a:srgbClr val="5E4D36"/>
                </a:solidFill>
                <a:latin typeface="Levenim MT" panose="02010502060101010101" pitchFamily="2" charset="-79"/>
                <a:cs typeface="Levenim MT" panose="02010502060101010101" pitchFamily="2" charset="-79"/>
              </a:rPr>
              <a:t>האם ישראל מדינה מערבית?</a:t>
            </a:r>
            <a:endParaRPr lang="he-IL" sz="800" b="1" dirty="0">
              <a:solidFill>
                <a:srgbClr val="5E4D36"/>
              </a:solidFill>
              <a:latin typeface="Levenim MT" panose="02010502060101010101" pitchFamily="2" charset="-79"/>
              <a:cs typeface="Levenim MT" panose="02010502060101010101" pitchFamily="2" charset="-79"/>
            </a:endParaRPr>
          </a:p>
          <a:p>
            <a:pPr marL="171450" lvl="0" indent="-171450">
              <a:lnSpc>
                <a:spcPts val="1000"/>
              </a:lnSpc>
              <a:buFont typeface="Arial" panose="020B0604020202020204" pitchFamily="34" charset="0"/>
              <a:buChar char="•"/>
            </a:pPr>
            <a:r>
              <a:rPr lang="he-IL" sz="800" dirty="0" smtClean="0">
                <a:solidFill>
                  <a:srgbClr val="5E4D36"/>
                </a:solidFill>
                <a:latin typeface="Levenim MT" panose="02010502060101010101" pitchFamily="2" charset="-79"/>
                <a:cs typeface="Levenim MT" panose="02010502060101010101" pitchFamily="2" charset="-79"/>
              </a:rPr>
              <a:t>מדוע מדינת ישראל אינה מערבית על פי </a:t>
            </a:r>
            <a:r>
              <a:rPr lang="he-IL" sz="800" dirty="0" err="1" smtClean="0">
                <a:solidFill>
                  <a:srgbClr val="5E4D36"/>
                </a:solidFill>
                <a:latin typeface="Levenim MT" panose="02010502060101010101" pitchFamily="2" charset="-79"/>
                <a:cs typeface="Levenim MT" panose="02010502060101010101" pitchFamily="2" charset="-79"/>
              </a:rPr>
              <a:t>סמוחה</a:t>
            </a:r>
            <a:r>
              <a:rPr lang="he-IL" sz="800" dirty="0" smtClean="0">
                <a:solidFill>
                  <a:srgbClr val="5E4D36"/>
                </a:solidFill>
                <a:latin typeface="Levenim MT" panose="02010502060101010101" pitchFamily="2" charset="-79"/>
                <a:cs typeface="Levenim MT" panose="02010502060101010101" pitchFamily="2" charset="-79"/>
              </a:rPr>
              <a:t>? </a:t>
            </a:r>
          </a:p>
          <a:p>
            <a:pPr marL="171450" lvl="0" indent="-171450">
              <a:lnSpc>
                <a:spcPts val="1000"/>
              </a:lnSpc>
              <a:buFont typeface="Arial" panose="020B0604020202020204" pitchFamily="34" charset="0"/>
              <a:buChar char="•"/>
            </a:pPr>
            <a:r>
              <a:rPr lang="he-IL" sz="800" dirty="0" smtClean="0">
                <a:solidFill>
                  <a:srgbClr val="5E4D36"/>
                </a:solidFill>
                <a:latin typeface="Levenim MT" panose="02010502060101010101" pitchFamily="2" charset="-79"/>
                <a:cs typeface="Levenim MT" panose="02010502060101010101" pitchFamily="2" charset="-79"/>
              </a:rPr>
              <a:t>מהו הייחוד של מדינת ישראל? לאן ייחוד זה יוביל לדעתכם?</a:t>
            </a:r>
            <a:endParaRPr lang="he-IL" sz="800" dirty="0">
              <a:solidFill>
                <a:srgbClr val="FF0000"/>
              </a:solidFill>
              <a:latin typeface="Levenim MT" panose="02010502060101010101" pitchFamily="2" charset="-79"/>
              <a:cs typeface="Levenim MT" panose="02010502060101010101" pitchFamily="2" charset="-79"/>
            </a:endParaRPr>
          </a:p>
          <a:p>
            <a:pPr lvl="0">
              <a:lnSpc>
                <a:spcPts val="1000"/>
              </a:lnSpc>
            </a:pPr>
            <a:r>
              <a:rPr lang="he-IL" sz="800" b="1" dirty="0" smtClean="0">
                <a:solidFill>
                  <a:srgbClr val="5E4D36"/>
                </a:solidFill>
                <a:latin typeface="Levenim MT" panose="02010502060101010101" pitchFamily="2" charset="-79"/>
                <a:cs typeface="Levenim MT" panose="02010502060101010101" pitchFamily="2" charset="-79"/>
              </a:rPr>
              <a:t>ג</a:t>
            </a:r>
            <a:r>
              <a:rPr lang="he-IL" sz="800" b="1" dirty="0">
                <a:solidFill>
                  <a:srgbClr val="5E4D36"/>
                </a:solidFill>
                <a:latin typeface="Levenim MT" panose="02010502060101010101" pitchFamily="2" charset="-79"/>
                <a:cs typeface="Levenim MT" panose="02010502060101010101" pitchFamily="2" charset="-79"/>
              </a:rPr>
              <a:t>. </a:t>
            </a:r>
            <a:r>
              <a:rPr lang="he-IL" sz="800" b="1" dirty="0" smtClean="0">
                <a:solidFill>
                  <a:srgbClr val="5E4D36"/>
                </a:solidFill>
                <a:latin typeface="Levenim MT" panose="02010502060101010101" pitchFamily="2" charset="-79"/>
                <a:cs typeface="Levenim MT" panose="02010502060101010101" pitchFamily="2" charset="-79"/>
              </a:rPr>
              <a:t>או מדינה חילונית או מדינה דתית</a:t>
            </a:r>
            <a:endParaRPr lang="he-IL" sz="800" b="1" dirty="0">
              <a:solidFill>
                <a:srgbClr val="5E4D36"/>
              </a:solidFill>
              <a:latin typeface="Levenim MT" panose="02010502060101010101" pitchFamily="2" charset="-79"/>
              <a:cs typeface="Levenim MT" panose="02010502060101010101" pitchFamily="2" charset="-79"/>
            </a:endParaRPr>
          </a:p>
          <a:p>
            <a:pPr marL="171450" lvl="0" indent="-171450">
              <a:lnSpc>
                <a:spcPts val="1000"/>
              </a:lnSpc>
              <a:buFont typeface="Arial" panose="020B0604020202020204" pitchFamily="34" charset="0"/>
              <a:buChar char="•"/>
            </a:pPr>
            <a:r>
              <a:rPr lang="he-IL" sz="800" dirty="0" smtClean="0">
                <a:solidFill>
                  <a:srgbClr val="5E4D36"/>
                </a:solidFill>
                <a:latin typeface="Levenim MT" panose="02010502060101010101" pitchFamily="2" charset="-79"/>
                <a:cs typeface="Levenim MT" panose="02010502060101010101" pitchFamily="2" charset="-79"/>
              </a:rPr>
              <a:t>במה מאשים הרב טל את בן גוריון וחבריו? כיצד אתם תופסים האשמה זו?</a:t>
            </a:r>
          </a:p>
          <a:p>
            <a:pPr marL="171450" lvl="0" indent="-171450">
              <a:lnSpc>
                <a:spcPts val="1000"/>
              </a:lnSpc>
              <a:buFont typeface="Arial" panose="020B0604020202020204" pitchFamily="34" charset="0"/>
              <a:buChar char="•"/>
            </a:pPr>
            <a:r>
              <a:rPr lang="he-IL" sz="800" dirty="0" smtClean="0">
                <a:solidFill>
                  <a:srgbClr val="5E4D36"/>
                </a:solidFill>
                <a:latin typeface="Levenim MT" panose="02010502060101010101" pitchFamily="2" charset="-79"/>
                <a:cs typeface="Levenim MT" panose="02010502060101010101" pitchFamily="2" charset="-79"/>
              </a:rPr>
              <a:t>האם אתם מקבלים את ההשוואה בין השלטון הבריטי לבין ממשלה חילונית? מדוע? </a:t>
            </a:r>
          </a:p>
          <a:p>
            <a:pPr marL="171450" lvl="0" indent="-171450">
              <a:lnSpc>
                <a:spcPts val="1000"/>
              </a:lnSpc>
              <a:buFont typeface="Arial" panose="020B0604020202020204" pitchFamily="34" charset="0"/>
              <a:buChar char="•"/>
            </a:pPr>
            <a:r>
              <a:rPr lang="he-IL" sz="800" dirty="0" smtClean="0">
                <a:solidFill>
                  <a:srgbClr val="5E4D36"/>
                </a:solidFill>
                <a:latin typeface="Levenim MT" panose="02010502060101010101" pitchFamily="2" charset="-79"/>
                <a:cs typeface="Levenim MT" panose="02010502060101010101" pitchFamily="2" charset="-79"/>
              </a:rPr>
              <a:t>האם הרב טל מתאר התנגשות ציביליזציות?</a:t>
            </a:r>
          </a:p>
          <a:p>
            <a:pPr lvl="0">
              <a:lnSpc>
                <a:spcPts val="1000"/>
              </a:lnSpc>
            </a:pPr>
            <a:r>
              <a:rPr lang="he-IL" sz="800" b="1" dirty="0" smtClean="0">
                <a:solidFill>
                  <a:srgbClr val="5E4D36"/>
                </a:solidFill>
                <a:latin typeface="Levenim MT" panose="02010502060101010101" pitchFamily="2" charset="-79"/>
                <a:cs typeface="Levenim MT" panose="02010502060101010101" pitchFamily="2" charset="-79"/>
              </a:rPr>
              <a:t>ד</a:t>
            </a:r>
            <a:r>
              <a:rPr lang="he-IL" sz="800" b="1" dirty="0">
                <a:solidFill>
                  <a:srgbClr val="5E4D36"/>
                </a:solidFill>
                <a:latin typeface="Levenim MT" panose="02010502060101010101" pitchFamily="2" charset="-79"/>
                <a:cs typeface="Levenim MT" panose="02010502060101010101" pitchFamily="2" charset="-79"/>
              </a:rPr>
              <a:t>. </a:t>
            </a:r>
            <a:r>
              <a:rPr lang="he-IL" sz="800" b="1" dirty="0" smtClean="0">
                <a:solidFill>
                  <a:srgbClr val="5E4D36"/>
                </a:solidFill>
                <a:latin typeface="Levenim MT" panose="02010502060101010101" pitchFamily="2" charset="-79"/>
                <a:cs typeface="Levenim MT" panose="02010502060101010101" pitchFamily="2" charset="-79"/>
              </a:rPr>
              <a:t>האתגר – ביטול הדתיות כ"מקצוע"</a:t>
            </a:r>
            <a:endParaRPr lang="he-IL" sz="800" b="1" dirty="0">
              <a:solidFill>
                <a:srgbClr val="5E4D36"/>
              </a:solidFill>
              <a:latin typeface="Levenim MT" panose="02010502060101010101" pitchFamily="2" charset="-79"/>
              <a:cs typeface="Levenim MT" panose="02010502060101010101" pitchFamily="2" charset="-79"/>
            </a:endParaRPr>
          </a:p>
          <a:p>
            <a:pPr marL="171450" indent="-171450">
              <a:lnSpc>
                <a:spcPts val="1000"/>
              </a:lnSpc>
              <a:buFont typeface="Arial" panose="020B0604020202020204" pitchFamily="34" charset="0"/>
              <a:buChar char="•"/>
            </a:pPr>
            <a:r>
              <a:rPr lang="he-IL" sz="800" dirty="0" smtClean="0">
                <a:solidFill>
                  <a:srgbClr val="5E4D36"/>
                </a:solidFill>
                <a:latin typeface="Levenim MT" panose="02010502060101010101" pitchFamily="2" charset="-79"/>
                <a:cs typeface="Levenim MT" panose="02010502060101010101" pitchFamily="2" charset="-79"/>
              </a:rPr>
              <a:t>האם אתם מבחינים בתופעה שמתוארת בקטע – התעמעמות הקו בין חברה דתית לכללית?.</a:t>
            </a:r>
          </a:p>
          <a:p>
            <a:pPr marL="171450" indent="-171450">
              <a:lnSpc>
                <a:spcPts val="1000"/>
              </a:lnSpc>
              <a:buFont typeface="Arial" panose="020B0604020202020204" pitchFamily="34" charset="0"/>
              <a:buChar char="•"/>
            </a:pPr>
            <a:r>
              <a:rPr lang="he-IL" sz="800" dirty="0" smtClean="0">
                <a:solidFill>
                  <a:srgbClr val="5E4D36"/>
                </a:solidFill>
                <a:latin typeface="Levenim MT" panose="02010502060101010101" pitchFamily="2" charset="-79"/>
                <a:cs typeface="Levenim MT" panose="02010502060101010101" pitchFamily="2" charset="-79"/>
              </a:rPr>
              <a:t>מהי משמעות התהליך "ביטול הדתיות" שבקטע?</a:t>
            </a:r>
            <a:endParaRPr lang="he-IL" sz="700" dirty="0" smtClean="0">
              <a:solidFill>
                <a:srgbClr val="5E4D36"/>
              </a:solidFill>
              <a:latin typeface="Levenim MT" panose="02010502060101010101" pitchFamily="2" charset="-79"/>
              <a:cs typeface="Levenim MT" panose="02010502060101010101" pitchFamily="2" charset="-79"/>
            </a:endParaRPr>
          </a:p>
          <a:p>
            <a:pPr marL="171450" indent="-171450">
              <a:lnSpc>
                <a:spcPts val="1000"/>
              </a:lnSpc>
              <a:buFont typeface="Arial" panose="020B0604020202020204" pitchFamily="34" charset="0"/>
              <a:buChar char="•"/>
            </a:pPr>
            <a:r>
              <a:rPr lang="he-IL" sz="800" dirty="0">
                <a:solidFill>
                  <a:srgbClr val="5E4D36"/>
                </a:solidFill>
                <a:latin typeface="Levenim MT" panose="02010502060101010101" pitchFamily="2" charset="-79"/>
                <a:cs typeface="Levenim MT" panose="02010502060101010101" pitchFamily="2" charset="-79"/>
              </a:rPr>
              <a:t>מהי משמעות </a:t>
            </a:r>
            <a:r>
              <a:rPr lang="he-IL" sz="800" dirty="0" smtClean="0">
                <a:solidFill>
                  <a:srgbClr val="5E4D36"/>
                </a:solidFill>
                <a:latin typeface="Levenim MT" panose="02010502060101010101" pitchFamily="2" charset="-79"/>
                <a:cs typeface="Levenim MT" panose="02010502060101010101" pitchFamily="2" charset="-79"/>
              </a:rPr>
              <a:t>התיאור "דתיים מקצועיים"?</a:t>
            </a:r>
          </a:p>
          <a:p>
            <a:pPr marL="171450" indent="-171450">
              <a:lnSpc>
                <a:spcPts val="1000"/>
              </a:lnSpc>
              <a:buFont typeface="Arial" panose="020B0604020202020204" pitchFamily="34" charset="0"/>
              <a:buChar char="•"/>
            </a:pPr>
            <a:r>
              <a:rPr lang="he-IL" sz="800" dirty="0" smtClean="0">
                <a:solidFill>
                  <a:srgbClr val="5E4D36"/>
                </a:solidFill>
                <a:latin typeface="Levenim MT" panose="02010502060101010101" pitchFamily="2" charset="-79"/>
                <a:cs typeface="Levenim MT" panose="02010502060101010101" pitchFamily="2" charset="-79"/>
              </a:rPr>
              <a:t>האם אתם מזדהים עם התהליך המתואר בקטע? לאן לדעתכם הוא יכול להוביל?</a:t>
            </a:r>
            <a:endParaRPr lang="he-IL" sz="700" dirty="0">
              <a:solidFill>
                <a:srgbClr val="5E4D36"/>
              </a:solidFill>
              <a:latin typeface="Levenim MT" panose="02010502060101010101" pitchFamily="2" charset="-79"/>
              <a:cs typeface="Levenim MT" panose="02010502060101010101" pitchFamily="2" charset="-79"/>
            </a:endParaRPr>
          </a:p>
          <a:p>
            <a:pPr marL="171450" indent="-171450">
              <a:lnSpc>
                <a:spcPts val="1000"/>
              </a:lnSpc>
              <a:buFont typeface="Arial" panose="020B0604020202020204" pitchFamily="34" charset="0"/>
              <a:buChar char="•"/>
            </a:pPr>
            <a:endParaRPr lang="he-IL" sz="800" dirty="0" smtClean="0">
              <a:solidFill>
                <a:srgbClr val="5E4D36"/>
              </a:solidFill>
              <a:latin typeface="Levenim MT" panose="02010502060101010101" pitchFamily="2" charset="-79"/>
              <a:cs typeface="Levenim MT" panose="02010502060101010101" pitchFamily="2" charset="-79"/>
            </a:endParaRPr>
          </a:p>
        </p:txBody>
      </p:sp>
      <p:sp>
        <p:nvSpPr>
          <p:cNvPr id="9" name="מלבן 8"/>
          <p:cNvSpPr/>
          <p:nvPr/>
        </p:nvSpPr>
        <p:spPr>
          <a:xfrm>
            <a:off x="2492219" y="993646"/>
            <a:ext cx="1970053" cy="57267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5720" tIns="0" rIns="45720" bIns="0" rtlCol="1" anchor="t"/>
          <a:lstStyle/>
          <a:p>
            <a:pPr algn="just">
              <a:lnSpc>
                <a:spcPts val="1000"/>
              </a:lnSpc>
            </a:pPr>
            <a:endParaRPr lang="he-IL" sz="800" dirty="0" smtClean="0">
              <a:solidFill>
                <a:srgbClr val="5E4D36"/>
              </a:solidFill>
              <a:latin typeface="Levenim MT" panose="02010502060101010101" pitchFamily="2" charset="-79"/>
              <a:cs typeface="Levenim MT" panose="02010502060101010101" pitchFamily="2" charset="-79"/>
            </a:endParaRPr>
          </a:p>
          <a:p>
            <a:pPr algn="just">
              <a:lnSpc>
                <a:spcPts val="1000"/>
              </a:lnSpc>
            </a:pPr>
            <a:endParaRPr lang="he-IL" sz="800" dirty="0">
              <a:solidFill>
                <a:srgbClr val="5E4D36"/>
              </a:solidFill>
              <a:latin typeface="Levenim MT" panose="02010502060101010101" pitchFamily="2" charset="-79"/>
              <a:cs typeface="Levenim MT" panose="02010502060101010101" pitchFamily="2" charset="-79"/>
            </a:endParaRPr>
          </a:p>
        </p:txBody>
      </p:sp>
      <p:sp>
        <p:nvSpPr>
          <p:cNvPr id="10" name="מלבן 9"/>
          <p:cNvSpPr/>
          <p:nvPr/>
        </p:nvSpPr>
        <p:spPr>
          <a:xfrm>
            <a:off x="4518543" y="993646"/>
            <a:ext cx="1962724" cy="57267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5720" tIns="0" rIns="45720" bIns="0" rtlCol="1" anchor="t"/>
          <a:lstStyle/>
          <a:p>
            <a:pPr algn="just">
              <a:spcAft>
                <a:spcPts val="600"/>
              </a:spcAft>
            </a:pPr>
            <a:r>
              <a:rPr lang="he-IL" sz="800" b="1" dirty="0">
                <a:solidFill>
                  <a:srgbClr val="5E4D36"/>
                </a:solidFill>
                <a:latin typeface="Levenim MT" pitchFamily="2" charset="-79"/>
                <a:cs typeface="Levenim MT" pitchFamily="2" charset="-79"/>
              </a:rPr>
              <a:t>ג. </a:t>
            </a:r>
            <a:r>
              <a:rPr lang="he-IL" sz="800" b="1" dirty="0" smtClean="0">
                <a:solidFill>
                  <a:srgbClr val="5E4D36"/>
                </a:solidFill>
                <a:latin typeface="Levenim MT" pitchFamily="2" charset="-79"/>
                <a:cs typeface="Levenim MT" pitchFamily="2" charset="-79"/>
              </a:rPr>
              <a:t>או מדינה חילונית או מדינה דתית</a:t>
            </a:r>
            <a:endParaRPr lang="he-IL" sz="800" b="1" dirty="0">
              <a:solidFill>
                <a:srgbClr val="5E4D36"/>
              </a:solidFill>
              <a:latin typeface="Levenim MT" pitchFamily="2" charset="-79"/>
              <a:cs typeface="Levenim MT" pitchFamily="2" charset="-79"/>
            </a:endParaRPr>
          </a:p>
          <a:p>
            <a:pPr algn="just"/>
            <a:r>
              <a:rPr lang="he-IL" sz="600" dirty="0" smtClean="0">
                <a:solidFill>
                  <a:srgbClr val="5E4D36"/>
                </a:solidFill>
                <a:latin typeface="Levenim MT" pitchFamily="2" charset="-79"/>
                <a:cs typeface="Levenim MT" pitchFamily="2" charset="-79"/>
              </a:rPr>
              <a:t>הקמת המדינה היא אירוע משמעותי ביותר בתהליך הגאולה. יש בה הרבה צדדים חיוביים שעיקרם הוא היכולת להעצים את התהליך ולקדם אותו מבלי להיות תלוי בחסדי האומות. אבל יש בה גם הרבה צדדים שליליים.</a:t>
            </a:r>
          </a:p>
          <a:p>
            <a:pPr algn="just"/>
            <a:r>
              <a:rPr lang="he-IL" sz="600" dirty="0" smtClean="0">
                <a:solidFill>
                  <a:srgbClr val="5E4D36"/>
                </a:solidFill>
                <a:latin typeface="Levenim MT" pitchFamily="2" charset="-79"/>
                <a:cs typeface="Levenim MT" pitchFamily="2" charset="-79"/>
              </a:rPr>
              <a:t>לא היה בכל תולדות ישראל אף צורר שהצליח לגרום למאות אלפי יהודים לעזוב את דתם כמו שהצליחו ראש הממשלה הראשון וחבר מרעיו. לא היו אף פעם אימפריות של כפירה וטומאה בישראל כדמותן של האוניברסיטאות והתקשורת הממלכתית בישראל שמפיצות כל כך הרבה כפירה וטומאה בחסות ומכוח המדינה. לא היה מזמן בית שני מציאות שהנהגת עם ישראל ושליטתה על יראי ה' ונאמני התורה מסורה בידי כופרים ומרשיעי ברית.</a:t>
            </a:r>
          </a:p>
          <a:p>
            <a:pPr algn="just"/>
            <a:r>
              <a:rPr lang="he-IL" sz="600" dirty="0" smtClean="0">
                <a:solidFill>
                  <a:srgbClr val="5E4D36"/>
                </a:solidFill>
                <a:latin typeface="Levenim MT" pitchFamily="2" charset="-79"/>
                <a:cs typeface="Levenim MT" pitchFamily="2" charset="-79"/>
              </a:rPr>
              <a:t>אין שני מלכים משתמשים בכתר אחד (חולין ס' ע"ב). משמעות הדברים היא שבניגוד לתחומים אחרים שבהם יכולים להיות שותפים גורמים שונים ואף מנוגדים, במלכות והנהגה יש רק כתר אחד ורק מלך אחד. ואפילו אם מלך אחד רוצה לקדם כמה </a:t>
            </a:r>
            <a:r>
              <a:rPr lang="he-IL" sz="600" dirty="0" err="1" smtClean="0">
                <a:solidFill>
                  <a:srgbClr val="5E4D36"/>
                </a:solidFill>
                <a:latin typeface="Levenim MT" pitchFamily="2" charset="-79"/>
                <a:cs typeface="Levenim MT" pitchFamily="2" charset="-79"/>
              </a:rPr>
              <a:t>ענינים</a:t>
            </a:r>
            <a:r>
              <a:rPr lang="he-IL" sz="600" dirty="0" smtClean="0">
                <a:solidFill>
                  <a:srgbClr val="5E4D36"/>
                </a:solidFill>
                <a:latin typeface="Levenim MT" pitchFamily="2" charset="-79"/>
                <a:cs typeface="Levenim MT" pitchFamily="2" charset="-79"/>
              </a:rPr>
              <a:t> שמתאימים בחלקם לרצונו של המלך השני, הוא לא יכול לשמש כמלך בשותפות עם המלך השני.</a:t>
            </a:r>
          </a:p>
          <a:p>
            <a:pPr algn="just"/>
            <a:r>
              <a:rPr lang="he-IL" sz="600" dirty="0" smtClean="0">
                <a:solidFill>
                  <a:srgbClr val="5E4D36"/>
                </a:solidFill>
                <a:latin typeface="Levenim MT" pitchFamily="2" charset="-79"/>
                <a:cs typeface="Levenim MT" pitchFamily="2" charset="-79"/>
              </a:rPr>
              <a:t>המלכות החילונית הנוכחית שונה במהותה ממלכות ה' ובתחומים רבים היא אף אויבת לה, ולכן היא אינה יכולה לשמש בשותפות עם מלכות ה'. אי אפשר לראות בה ביטוי להשבת מלכות ה' על עמו ישראל, ולכן אין לחגוג על הקמתה.</a:t>
            </a:r>
          </a:p>
          <a:p>
            <a:pPr algn="just"/>
            <a:r>
              <a:rPr lang="he-IL" sz="600" b="1" dirty="0" smtClean="0">
                <a:solidFill>
                  <a:srgbClr val="5E4D36"/>
                </a:solidFill>
                <a:latin typeface="Levenim MT" pitchFamily="2" charset="-79"/>
                <a:cs typeface="Levenim MT" pitchFamily="2" charset="-79"/>
              </a:rPr>
              <a:t>כמו שאין לחגוג על הקמת הנציבות הבריטית </a:t>
            </a:r>
            <a:r>
              <a:rPr lang="he-IL" sz="600" dirty="0" smtClean="0">
                <a:solidFill>
                  <a:srgbClr val="5E4D36"/>
                </a:solidFill>
                <a:latin typeface="Levenim MT" pitchFamily="2" charset="-79"/>
                <a:cs typeface="Levenim MT" pitchFamily="2" charset="-79"/>
              </a:rPr>
              <a:t>במקומה של המלכות התורכית, אף שהיא </a:t>
            </a:r>
            <a:r>
              <a:rPr lang="he-IL" sz="600" dirty="0" err="1" smtClean="0">
                <a:solidFill>
                  <a:srgbClr val="5E4D36"/>
                </a:solidFill>
                <a:latin typeface="Levenim MT" pitchFamily="2" charset="-79"/>
                <a:cs typeface="Levenim MT" pitchFamily="2" charset="-79"/>
              </a:rPr>
              <a:t>היתה</a:t>
            </a:r>
            <a:r>
              <a:rPr lang="he-IL" sz="600" dirty="0" smtClean="0">
                <a:solidFill>
                  <a:srgbClr val="5E4D36"/>
                </a:solidFill>
                <a:latin typeface="Levenim MT" pitchFamily="2" charset="-79"/>
                <a:cs typeface="Levenim MT" pitchFamily="2" charset="-79"/>
              </a:rPr>
              <a:t> טובה ממנה והועילה יותר לתהליך הגאולה; </a:t>
            </a:r>
            <a:r>
              <a:rPr lang="he-IL" sz="600" b="1" dirty="0" smtClean="0">
                <a:solidFill>
                  <a:srgbClr val="5E4D36"/>
                </a:solidFill>
                <a:latin typeface="Levenim MT" pitchFamily="2" charset="-79"/>
                <a:cs typeface="Levenim MT" pitchFamily="2" charset="-79"/>
              </a:rPr>
              <a:t>כך אין לחגוג על הקמת המדינה הנוכחית</a:t>
            </a:r>
            <a:r>
              <a:rPr lang="he-IL" sz="600" dirty="0" smtClean="0">
                <a:solidFill>
                  <a:srgbClr val="5E4D36"/>
                </a:solidFill>
                <a:latin typeface="Levenim MT" pitchFamily="2" charset="-79"/>
                <a:cs typeface="Levenim MT" pitchFamily="2" charset="-79"/>
              </a:rPr>
              <a:t>, אף שהיא יותר טובה ומועילה מהשלטון הבריטי. וכשם שהנציב הבריטי הרברט סמואל היה יהודי, ובכל זאת לא חגגנו על עלייתו לשלטון, כיון שהוא ייצג מלכות אחרת; כך אין לחגוג על עלייתו לשלטון של ראש ממשלה יהודי אחר, כיון שהוא מייצג מלכות אחרת שאינה מלכות ה'.</a:t>
            </a:r>
          </a:p>
          <a:p>
            <a:pPr algn="just"/>
            <a:r>
              <a:rPr lang="he-IL" sz="600" dirty="0" smtClean="0">
                <a:solidFill>
                  <a:srgbClr val="5E4D36"/>
                </a:solidFill>
                <a:latin typeface="Levenim MT" pitchFamily="2" charset="-79"/>
                <a:cs typeface="Levenim MT" pitchFamily="2" charset="-79"/>
              </a:rPr>
              <a:t>לעניות דעתי, העובדה שחלק גדול מהציבור הדתי אינו רואה סתירה בין המלכויות היא הסיבה העיקרית למפולת הנוראה ולשבר המחריד שקורה לציבור היקר הזה. האחוזים המבהילים של עוזבי הדת ושל הדתיים לייט (שזהו שם מכובס למשומדים לתיאבון) נובעת מהפסיחה על שתי הסעיפים הללו.</a:t>
            </a:r>
          </a:p>
          <a:p>
            <a:pPr algn="just"/>
            <a:r>
              <a:rPr lang="he-IL" sz="600" dirty="0" smtClean="0">
                <a:solidFill>
                  <a:srgbClr val="5E4D36"/>
                </a:solidFill>
                <a:latin typeface="Levenim MT" pitchFamily="2" charset="-79"/>
                <a:cs typeface="Levenim MT" pitchFamily="2" charset="-79"/>
              </a:rPr>
              <a:t>אם נער מתחנך לכך שהמלכות הזאת היא עצמה נדבך במלכות ה', אזי גם החינוך והתרבות וגיבורי התרבות של המלכות הזאת, </a:t>
            </a:r>
            <a:r>
              <a:rPr lang="he-IL" sz="600" dirty="0" err="1" smtClean="0">
                <a:solidFill>
                  <a:srgbClr val="5E4D36"/>
                </a:solidFill>
                <a:latin typeface="Levenim MT" pitchFamily="2" charset="-79"/>
                <a:cs typeface="Levenim MT" pitchFamily="2" charset="-79"/>
              </a:rPr>
              <a:t>מהוים</a:t>
            </a:r>
            <a:r>
              <a:rPr lang="he-IL" sz="600" dirty="0" smtClean="0">
                <a:solidFill>
                  <a:srgbClr val="5E4D36"/>
                </a:solidFill>
                <a:latin typeface="Levenim MT" pitchFamily="2" charset="-79"/>
                <a:cs typeface="Levenim MT" pitchFamily="2" charset="-79"/>
              </a:rPr>
              <a:t> נר לרגליו, וכך הוא גדל בבלבול ובניגודי ערכים.</a:t>
            </a:r>
          </a:p>
          <a:p>
            <a:pPr algn="just"/>
            <a:r>
              <a:rPr lang="he-IL" sz="600" dirty="0" smtClean="0">
                <a:solidFill>
                  <a:srgbClr val="5E4D36"/>
                </a:solidFill>
                <a:latin typeface="Levenim MT" pitchFamily="2" charset="-79"/>
                <a:cs typeface="Levenim MT" pitchFamily="2" charset="-79"/>
              </a:rPr>
              <a:t>בגירוש (ההתנתקות) נוכחתי לראות איך המדינה כמדינה גייסה את כל מערכותיה - הממשלה, המשטרה, השב"כ,הצבא, מערכת המשפט, הפרקליטות, התקשורת - </a:t>
            </a:r>
            <a:r>
              <a:rPr lang="he-IL" sz="600" dirty="0" err="1" smtClean="0">
                <a:solidFill>
                  <a:srgbClr val="5E4D36"/>
                </a:solidFill>
                <a:latin typeface="Levenim MT" pitchFamily="2" charset="-79"/>
                <a:cs typeface="Levenim MT" pitchFamily="2" charset="-79"/>
              </a:rPr>
              <a:t>והכל</a:t>
            </a:r>
            <a:r>
              <a:rPr lang="he-IL" sz="600" dirty="0" smtClean="0">
                <a:solidFill>
                  <a:srgbClr val="5E4D36"/>
                </a:solidFill>
                <a:latin typeface="Levenim MT" pitchFamily="2" charset="-79"/>
                <a:cs typeface="Levenim MT" pitchFamily="2" charset="-79"/>
              </a:rPr>
              <a:t> כדי לפעול נגד עבדי ה', לגרש עשרת אלפים יהודים מבתיהם, ולהחריב חבל ארץ פורח, בצורה כל-כך מרושעת ומכוערת, עם צביעות ושקרים, עם שחיתות ואיומים, תוך אכזריות וחוסר אנושיות בסיסית.</a:t>
            </a:r>
          </a:p>
          <a:p>
            <a:pPr algn="just"/>
            <a:r>
              <a:rPr lang="he-IL" sz="600" dirty="0" smtClean="0">
                <a:solidFill>
                  <a:srgbClr val="5E4D36"/>
                </a:solidFill>
                <a:latin typeface="Levenim MT" pitchFamily="2" charset="-79"/>
                <a:cs typeface="Levenim MT" pitchFamily="2" charset="-79"/>
              </a:rPr>
              <a:t>זה לא היה פעלול ושחיתות של גורם כזה או אחר העומד בפני עצמו. וזה </a:t>
            </a:r>
            <a:r>
              <a:rPr lang="he-IL" sz="600" dirty="0" err="1" smtClean="0">
                <a:solidFill>
                  <a:srgbClr val="5E4D36"/>
                </a:solidFill>
                <a:latin typeface="Levenim MT" pitchFamily="2" charset="-79"/>
                <a:cs typeface="Levenim MT" pitchFamily="2" charset="-79"/>
              </a:rPr>
              <a:t>איפשר</a:t>
            </a:r>
            <a:r>
              <a:rPr lang="he-IL" sz="600" dirty="0" smtClean="0">
                <a:solidFill>
                  <a:srgbClr val="5E4D36"/>
                </a:solidFill>
                <a:latin typeface="Levenim MT" pitchFamily="2" charset="-79"/>
                <a:cs typeface="Levenim MT" pitchFamily="2" charset="-79"/>
              </a:rPr>
              <a:t> לי בחסדי ה' להגיע להבנה, שהבשילה אצלי כבר שנים קודם לכן, שהמלכות הזאת בכללותה מיוסדת על בסיס שיש בו ניגוד מובנה ומובהק למלכות ה'.</a:t>
            </a:r>
          </a:p>
          <a:p>
            <a:pPr algn="just"/>
            <a:r>
              <a:rPr lang="he-IL" sz="600" dirty="0" smtClean="0">
                <a:solidFill>
                  <a:srgbClr val="5E4D36"/>
                </a:solidFill>
                <a:latin typeface="Levenim MT" pitchFamily="2" charset="-79"/>
                <a:cs typeface="Levenim MT" pitchFamily="2" charset="-79"/>
              </a:rPr>
              <a:t>לצערי, לא ראיתי שנלמד לקח כלשהו מהגירוש האיום הזה. </a:t>
            </a:r>
            <a:r>
              <a:rPr lang="he-IL" sz="600" dirty="0" err="1" smtClean="0">
                <a:solidFill>
                  <a:srgbClr val="5E4D36"/>
                </a:solidFill>
                <a:latin typeface="Levenim MT" pitchFamily="2" charset="-79"/>
                <a:cs typeface="Levenim MT" pitchFamily="2" charset="-79"/>
              </a:rPr>
              <a:t>הכל</a:t>
            </a:r>
            <a:r>
              <a:rPr lang="he-IL" sz="600" dirty="0" smtClean="0">
                <a:solidFill>
                  <a:srgbClr val="5E4D36"/>
                </a:solidFill>
                <a:latin typeface="Levenim MT" pitchFamily="2" charset="-79"/>
                <a:cs typeface="Levenim MT" pitchFamily="2" charset="-79"/>
              </a:rPr>
              <a:t> </a:t>
            </a:r>
            <a:r>
              <a:rPr lang="he-IL" sz="600" dirty="0" err="1" smtClean="0">
                <a:solidFill>
                  <a:srgbClr val="5E4D36"/>
                </a:solidFill>
                <a:latin typeface="Levenim MT" pitchFamily="2" charset="-79"/>
                <a:cs typeface="Levenim MT" pitchFamily="2" charset="-79"/>
              </a:rPr>
              <a:t>הכל</a:t>
            </a:r>
            <a:r>
              <a:rPr lang="he-IL" sz="600" dirty="0" smtClean="0">
                <a:solidFill>
                  <a:srgbClr val="5E4D36"/>
                </a:solidFill>
                <a:latin typeface="Levenim MT" pitchFamily="2" charset="-79"/>
                <a:cs typeface="Levenim MT" pitchFamily="2" charset="-79"/>
              </a:rPr>
              <a:t> נשאר כפי שהיה.</a:t>
            </a:r>
          </a:p>
          <a:p>
            <a:pPr algn="l"/>
            <a:r>
              <a:rPr lang="he-IL" sz="500" dirty="0" smtClean="0">
                <a:solidFill>
                  <a:srgbClr val="5E4D36"/>
                </a:solidFill>
                <a:latin typeface="Levenim MT" pitchFamily="2" charset="-79"/>
                <a:cs typeface="Levenim MT" pitchFamily="2" charset="-79"/>
              </a:rPr>
              <a:t>הרב שמואל טל, עלון "קרוב אליך" ליום העצמאות</a:t>
            </a:r>
            <a:endParaRPr lang="he-IL" sz="300" dirty="0">
              <a:solidFill>
                <a:srgbClr val="5E4D36"/>
              </a:solidFill>
              <a:latin typeface="Levenim MT" pitchFamily="2" charset="-79"/>
              <a:cs typeface="Levenim MT" pitchFamily="2" charset="-79"/>
            </a:endParaRPr>
          </a:p>
        </p:txBody>
      </p:sp>
      <p:sp>
        <p:nvSpPr>
          <p:cNvPr id="12" name="מלבן 11"/>
          <p:cNvSpPr/>
          <p:nvPr/>
        </p:nvSpPr>
        <p:spPr>
          <a:xfrm>
            <a:off x="317090" y="919985"/>
            <a:ext cx="2059606" cy="593801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5720" tIns="0" rIns="45720" bIns="0" rtlCol="1" anchor="t"/>
          <a:lstStyle/>
          <a:p>
            <a:pPr algn="just"/>
            <a:r>
              <a:rPr lang="he-IL" sz="600" dirty="0" smtClean="0">
                <a:solidFill>
                  <a:srgbClr val="5E4D36"/>
                </a:solidFill>
                <a:latin typeface="Levenim MT" panose="02010502060101010101" pitchFamily="2" charset="-79"/>
                <a:cs typeface="Levenim MT" pitchFamily="2" charset="-79"/>
              </a:rPr>
              <a:t>לגביהם. באנו בברית ואנו לא רק נאמנים לה אלא גם דבקים בה. </a:t>
            </a:r>
          </a:p>
          <a:p>
            <a:pPr algn="just"/>
            <a:r>
              <a:rPr lang="he-IL" sz="600" dirty="0" smtClean="0">
                <a:solidFill>
                  <a:srgbClr val="5E4D36"/>
                </a:solidFill>
                <a:latin typeface="Levenim MT" panose="02010502060101010101" pitchFamily="2" charset="-79"/>
                <a:cs typeface="Levenim MT" pitchFamily="2" charset="-79"/>
              </a:rPr>
              <a:t>שבת וכשרות, ערכי המשפחה והצניעות, קדושת התורה ולימודה – כל אלו הם דברים שנמשיך לשאת ברמה, לחנך ולהיאבק עליהם ועל כל שאר מצוות התורה וערכיה. יותר מזה: נמשיך לחתור, וביתר שאת, לקיום עוד ועוד מצוות שטרם זכינו לקיימן, ולמצוא את הדרך להשתית את מדינת ישראל על היהדות בכל עומקה ועוצמתה, הרבה מעבר למה שנעשה כיום.</a:t>
            </a:r>
          </a:p>
          <a:p>
            <a:pPr algn="just"/>
            <a:r>
              <a:rPr lang="he-IL" sz="600" dirty="0" smtClean="0">
                <a:solidFill>
                  <a:srgbClr val="5E4D36"/>
                </a:solidFill>
                <a:latin typeface="Levenim MT" panose="02010502060101010101" pitchFamily="2" charset="-79"/>
                <a:cs typeface="Levenim MT" pitchFamily="2" charset="-79"/>
              </a:rPr>
              <a:t>לא נוותר על ערכי התורה ומצוותיה, אבל </a:t>
            </a:r>
            <a:r>
              <a:rPr lang="he-IL" sz="600" b="1" dirty="0" smtClean="0">
                <a:solidFill>
                  <a:srgbClr val="5E4D36"/>
                </a:solidFill>
                <a:latin typeface="Levenim MT" pitchFamily="2" charset="-79"/>
                <a:cs typeface="Levenim MT" pitchFamily="2" charset="-79"/>
              </a:rPr>
              <a:t>'נוותר' על המודל המאוד מסוים של אורח חיים דתי שהצבנו כאידיאל</a:t>
            </a:r>
            <a:r>
              <a:rPr lang="he-IL" sz="600" dirty="0" smtClean="0">
                <a:solidFill>
                  <a:srgbClr val="5E4D36"/>
                </a:solidFill>
                <a:latin typeface="Levenim MT" pitchFamily="2" charset="-79"/>
                <a:cs typeface="Levenim MT" pitchFamily="2" charset="-79"/>
              </a:rPr>
              <a:t>. </a:t>
            </a:r>
          </a:p>
          <a:p>
            <a:pPr algn="just"/>
            <a:r>
              <a:rPr lang="he-IL" sz="600" dirty="0" smtClean="0">
                <a:solidFill>
                  <a:srgbClr val="5E4D36"/>
                </a:solidFill>
                <a:latin typeface="Levenim MT" pitchFamily="2" charset="-79"/>
                <a:cs typeface="Levenim MT" pitchFamily="2" charset="-79"/>
              </a:rPr>
              <a:t>שוב לא יהיה זה אורח החיים ה'נכון', שכל היתר הוא בגדר 'סטיות' (נסבלות יותר או פחות) ממנו. תחת זאת יהיה מה שמוכר לנו כיום כאורח חיים דתי 'מלא' צורה מסוימת של התנהלות, המתאימה לאנשים מסוימים או לשלבים מסוימים בחיים, המאופיינים באינטנסיביות דתית גדולה – למשל לרבנים וכלי קודש, לבני ישיבה, לאנשים הנתונים בתהליך של 'התחזקות' – וכמובן גם לכל מי שסגנון החיים הזה מתאים לאופיו ולרצונותיו. כך לגבי אורח החיים הדתי האידיאלי המוכר.  לעומת זאת, רוב החברה – בדיוק כמו היום – תנהל אורח חיים של חולין. אין זה אורח חיים המנוער מתורה ומצוות – אדרבה, הוא מואר על ידן ומוגבל על ידן – אך זה אינו אורח חיים דתי. </a:t>
            </a:r>
          </a:p>
          <a:p>
            <a:pPr algn="just"/>
            <a:r>
              <a:rPr lang="he-IL" sz="600" dirty="0" smtClean="0">
                <a:solidFill>
                  <a:srgbClr val="5E4D36"/>
                </a:solidFill>
                <a:latin typeface="Levenim MT" pitchFamily="2" charset="-79"/>
                <a:cs typeface="Levenim MT" pitchFamily="2" charset="-79"/>
              </a:rPr>
              <a:t>אין בו המתח של 'לצאת ידי חובה', אין בו האינטנסיביות היומיומית של ברכות ותפילות, אין בו העיסוק המתמיד במותר ובאסור, אין בו המאבק המתמיד בין המציאות ה'מערבית' ה'שקרית' לתודעה ה'יהודית' ה'אותנטית'. </a:t>
            </a:r>
          </a:p>
          <a:p>
            <a:pPr algn="just"/>
            <a:r>
              <a:rPr lang="he-IL" sz="600" dirty="0" smtClean="0">
                <a:solidFill>
                  <a:srgbClr val="5E4D36"/>
                </a:solidFill>
                <a:latin typeface="Levenim MT" pitchFamily="2" charset="-79"/>
                <a:cs typeface="Levenim MT" pitchFamily="2" charset="-79"/>
              </a:rPr>
              <a:t>זוהי יהדות 'בגובה העיניים', שאינה 'עושה עניין' מזוטות ומבחינה בין רגעי הכרעה שבהם נבחנים ערכיו של אדם, ומחייבים מסירות נפש אפילו, ובין הפרקטיקה של חיי היומיום, שבהם נדרשים גמישות וחוש מידה יותר מאשר דבקות בקודקס פורמלי.</a:t>
            </a:r>
          </a:p>
          <a:p>
            <a:pPr algn="just"/>
            <a:r>
              <a:rPr lang="he-IL" sz="600" dirty="0" smtClean="0">
                <a:solidFill>
                  <a:srgbClr val="5E4D36"/>
                </a:solidFill>
                <a:latin typeface="Levenim MT" pitchFamily="2" charset="-79"/>
                <a:cs typeface="Levenim MT" pitchFamily="2" charset="-79"/>
              </a:rPr>
              <a:t>אבל בניגוד להיום, אורח החיים הזה יהיה </a:t>
            </a:r>
            <a:r>
              <a:rPr lang="he-IL" sz="600" dirty="0" err="1" smtClean="0">
                <a:solidFill>
                  <a:srgbClr val="5E4D36"/>
                </a:solidFill>
                <a:latin typeface="Levenim MT" pitchFamily="2" charset="-79"/>
                <a:cs typeface="Levenim MT" pitchFamily="2" charset="-79"/>
              </a:rPr>
              <a:t>לכתחילאי</a:t>
            </a:r>
            <a:r>
              <a:rPr lang="he-IL" sz="600" dirty="0" smtClean="0">
                <a:solidFill>
                  <a:srgbClr val="5E4D36"/>
                </a:solidFill>
                <a:latin typeface="Levenim MT" pitchFamily="2" charset="-79"/>
                <a:cs typeface="Levenim MT" pitchFamily="2" charset="-79"/>
              </a:rPr>
              <a:t>, והמעבר בינו לבין התנהלות 'דוסית' יהיה קל יחסית וגמיש, כמו בחירה של אדם לאמץ לעצמו אורח חיים בריא יותר או משוחרר יותר, וכיוצא באלה.</a:t>
            </a:r>
          </a:p>
          <a:p>
            <a:pPr algn="just"/>
            <a:r>
              <a:rPr lang="he-IL" sz="600" dirty="0" smtClean="0">
                <a:solidFill>
                  <a:srgbClr val="5E4D36"/>
                </a:solidFill>
                <a:latin typeface="Levenim MT" pitchFamily="2" charset="-79"/>
                <a:cs typeface="Levenim MT" pitchFamily="2" charset="-79"/>
              </a:rPr>
              <a:t>.אך </a:t>
            </a:r>
            <a:r>
              <a:rPr lang="he-IL" sz="600" dirty="0">
                <a:solidFill>
                  <a:srgbClr val="5E4D36"/>
                </a:solidFill>
                <a:latin typeface="Levenim MT" panose="02010502060101010101" pitchFamily="2" charset="-79"/>
                <a:cs typeface="Levenim MT" panose="02010502060101010101" pitchFamily="2" charset="-79"/>
              </a:rPr>
              <a:t>המהפכה אינה רק תורנית, אלא גם חברתית-פוליטית, כזו הטומנת בחובה שינוי דרמטי של מוקדי הכוח: אם אכן לא יהיה בסיס להבחנה החותכת בין דתיים לחילונים, נגלה מחדש שיש במדינת ישראל ציבור גדול מאוד, מיינסטרים משמעותי, המחויב ליהדות ורואה בה את תשתית חייו. אם אכן ניטשת כיום 'מלחמת התרבות' בין ערכים יהודיים לערכים ליברליים, בין זהות מובהקת להתבוללות במרחב המערבי, הרי שבעת שייפתח המודל הדתי היא תוכרע במהרה – לטובת הזהות ה'יהודית'.</a:t>
            </a:r>
          </a:p>
          <a:p>
            <a:pPr algn="just"/>
            <a:r>
              <a:rPr lang="he-IL" sz="600" dirty="0">
                <a:solidFill>
                  <a:srgbClr val="5E4D36"/>
                </a:solidFill>
                <a:latin typeface="Levenim MT" panose="02010502060101010101" pitchFamily="2" charset="-79"/>
                <a:cs typeface="Levenim MT" panose="02010502060101010101" pitchFamily="2" charset="-79"/>
              </a:rPr>
              <a:t>לסיום הפרק הזה אשתף בתובנה אישית. מזה יותר משנה שאני הולך גלוי ראש, ממש כאחד האדם, למרות הרקע </a:t>
            </a:r>
            <a:r>
              <a:rPr lang="he-IL" sz="600" dirty="0" err="1">
                <a:solidFill>
                  <a:srgbClr val="5E4D36"/>
                </a:solidFill>
                <a:latin typeface="Levenim MT" panose="02010502060101010101" pitchFamily="2" charset="-79"/>
                <a:cs typeface="Levenim MT" panose="02010502060101010101" pitchFamily="2" charset="-79"/>
              </a:rPr>
              <a:t>הישיבתי</a:t>
            </a:r>
            <a:r>
              <a:rPr lang="he-IL" sz="600" dirty="0">
                <a:solidFill>
                  <a:srgbClr val="5E4D36"/>
                </a:solidFill>
                <a:latin typeface="Levenim MT" panose="02010502060101010101" pitchFamily="2" charset="-79"/>
                <a:cs typeface="Levenim MT" panose="02010502060101010101" pitchFamily="2" charset="-79"/>
              </a:rPr>
              <a:t> המובהק שלי וההווה הלא רחוק ממנו. למדתי עד כמה המרחב הכללי, הלא מתויג, שאליו הצטרפתי, הוא מרחב שבו קיימים המון סוגים של יחס לתורה ולמצוות, והוא מרחב המשמש בית להרבה מאוד יהודים בעלי מחויבות עמוקה לתורה ולמצוות. איך אמר ר' שלמה קרליבך? "לעולם אינך יכול לדעת".</a:t>
            </a:r>
          </a:p>
          <a:p>
            <a:pPr algn="just"/>
            <a:r>
              <a:rPr lang="he-IL" sz="600" dirty="0">
                <a:solidFill>
                  <a:srgbClr val="5E4D36"/>
                </a:solidFill>
                <a:latin typeface="Levenim MT" panose="02010502060101010101" pitchFamily="2" charset="-79"/>
                <a:cs typeface="Levenim MT" panose="02010502060101010101" pitchFamily="2" charset="-79"/>
              </a:rPr>
              <a:t>אבל הבנתי משהו נוסף, לגבי זהותי הדתית לפני הורדת הכיפה. הבנתי שחובשי הכיפה הם סוג של דתיים 'מקצועיים'. זה המקצוע שלהם. נכון, יש להם כל מיני מקצועות, אבל קודם כול הם דתיים. כך תופסים אותם מבחוץ (לי כבר לא מציקים "בוא תשלים מניין"), ובמידה רבה כך גם הם תופסים את עצמם. לעומתם, יהודים גלויי ראש, גם כאלה שמניחים תפילין ושומרים שבת ואוכלים כשר, הם סתם ישראלים. בלי הסתייגות. ובמדינת היהודים, שבה הזהות היהודית אינה לעומתית, אינה של מיעוט – כך נכון יותר. להיות ישראלי</a:t>
            </a:r>
            <a:r>
              <a:rPr lang="he-IL" sz="600" dirty="0" smtClean="0">
                <a:solidFill>
                  <a:srgbClr val="5E4D36"/>
                </a:solidFill>
                <a:latin typeface="Levenim MT" panose="02010502060101010101" pitchFamily="2" charset="-79"/>
                <a:cs typeface="Levenim MT" panose="02010502060101010101" pitchFamily="2" charset="-79"/>
              </a:rPr>
              <a:t>.                           </a:t>
            </a:r>
            <a:r>
              <a:rPr lang="he-IL" sz="500" dirty="0" smtClean="0">
                <a:solidFill>
                  <a:srgbClr val="5E4D36"/>
                </a:solidFill>
                <a:latin typeface="Levenim MT" panose="02010502060101010101" pitchFamily="2" charset="-79"/>
                <a:cs typeface="Levenim MT" panose="02010502060101010101" pitchFamily="2" charset="-79"/>
              </a:rPr>
              <a:t>יואב שורק "מקור ראשון"</a:t>
            </a:r>
            <a:endParaRPr lang="he-IL" sz="500" dirty="0">
              <a:solidFill>
                <a:srgbClr val="5E4D36"/>
              </a:solidFill>
              <a:latin typeface="Levenim MT" panose="02010502060101010101" pitchFamily="2" charset="-79"/>
              <a:cs typeface="Levenim MT" panose="02010502060101010101" pitchFamily="2" charset="-79"/>
            </a:endParaRPr>
          </a:p>
          <a:p>
            <a:pPr algn="just"/>
            <a:r>
              <a:rPr lang="he-IL" sz="600" dirty="0">
                <a:solidFill>
                  <a:srgbClr val="5E4D36"/>
                </a:solidFill>
                <a:latin typeface="Levenim MT" panose="02010502060101010101" pitchFamily="2" charset="-79"/>
                <a:cs typeface="Levenim MT" panose="02010502060101010101" pitchFamily="2" charset="-79"/>
              </a:rPr>
              <a:t/>
            </a:r>
            <a:br>
              <a:rPr lang="he-IL" sz="600" dirty="0">
                <a:solidFill>
                  <a:srgbClr val="5E4D36"/>
                </a:solidFill>
                <a:latin typeface="Levenim MT" panose="02010502060101010101" pitchFamily="2" charset="-79"/>
                <a:cs typeface="Levenim MT" panose="02010502060101010101" pitchFamily="2" charset="-79"/>
              </a:rPr>
            </a:br>
            <a:r>
              <a:rPr lang="he-IL" sz="600" dirty="0">
                <a:solidFill>
                  <a:srgbClr val="5E4D36"/>
                </a:solidFill>
                <a:latin typeface="Levenim MT" panose="02010502060101010101" pitchFamily="2" charset="-79"/>
                <a:cs typeface="Levenim MT" panose="02010502060101010101" pitchFamily="2" charset="-79"/>
              </a:rPr>
              <a:t/>
            </a:r>
            <a:br>
              <a:rPr lang="he-IL" sz="600" dirty="0">
                <a:solidFill>
                  <a:srgbClr val="5E4D36"/>
                </a:solidFill>
                <a:latin typeface="Levenim MT" panose="02010502060101010101" pitchFamily="2" charset="-79"/>
                <a:cs typeface="Levenim MT" panose="02010502060101010101" pitchFamily="2" charset="-79"/>
              </a:rPr>
            </a:br>
            <a:r>
              <a:rPr lang="he-IL" sz="800" dirty="0">
                <a:solidFill>
                  <a:srgbClr val="5E4D36"/>
                </a:solidFill>
                <a:latin typeface="Levenim MT" panose="02010502060101010101" pitchFamily="2" charset="-79"/>
                <a:cs typeface="Levenim MT" panose="02010502060101010101" pitchFamily="2" charset="-79"/>
              </a:rPr>
              <a:t/>
            </a:r>
            <a:br>
              <a:rPr lang="he-IL" sz="800" dirty="0">
                <a:solidFill>
                  <a:srgbClr val="5E4D36"/>
                </a:solidFill>
                <a:latin typeface="Levenim MT" panose="02010502060101010101" pitchFamily="2" charset="-79"/>
                <a:cs typeface="Levenim MT" panose="02010502060101010101" pitchFamily="2" charset="-79"/>
              </a:rPr>
            </a:br>
            <a:endParaRPr lang="he-IL" sz="100" dirty="0">
              <a:solidFill>
                <a:srgbClr val="5E4D36"/>
              </a:solidFill>
              <a:latin typeface="Levenim MT" pitchFamily="2" charset="-79"/>
              <a:cs typeface="Levenim MT" pitchFamily="2" charset="-79"/>
            </a:endParaRPr>
          </a:p>
        </p:txBody>
      </p:sp>
      <p:sp>
        <p:nvSpPr>
          <p:cNvPr id="13" name="מלבן 12"/>
          <p:cNvSpPr/>
          <p:nvPr/>
        </p:nvSpPr>
        <p:spPr>
          <a:xfrm>
            <a:off x="2464083" y="1008886"/>
            <a:ext cx="2026324" cy="57267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5720" tIns="0" rIns="45720" bIns="0" rtlCol="1" anchor="t"/>
          <a:lstStyle/>
          <a:p>
            <a:pPr algn="just">
              <a:lnSpc>
                <a:spcPts val="1000"/>
              </a:lnSpc>
            </a:pPr>
            <a:endParaRPr lang="he-IL" sz="700" dirty="0" smtClean="0">
              <a:solidFill>
                <a:srgbClr val="5E4D36"/>
              </a:solidFill>
              <a:latin typeface="Levenim MT" panose="02010502060101010101" pitchFamily="2" charset="-79"/>
              <a:cs typeface="Levenim MT" panose="02010502060101010101" pitchFamily="2" charset="-79"/>
            </a:endParaRPr>
          </a:p>
        </p:txBody>
      </p:sp>
      <p:sp>
        <p:nvSpPr>
          <p:cNvPr id="15" name="מלבן 14"/>
          <p:cNvSpPr/>
          <p:nvPr/>
        </p:nvSpPr>
        <p:spPr>
          <a:xfrm>
            <a:off x="2468432" y="988154"/>
            <a:ext cx="1962724" cy="57267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5720" tIns="0" rIns="45720" bIns="0" rtlCol="1" anchor="t"/>
          <a:lstStyle/>
          <a:p>
            <a:pPr algn="just">
              <a:spcAft>
                <a:spcPts val="600"/>
              </a:spcAft>
            </a:pPr>
            <a:r>
              <a:rPr lang="he-IL" sz="800" b="1" dirty="0" smtClean="0">
                <a:solidFill>
                  <a:srgbClr val="5E4D36"/>
                </a:solidFill>
                <a:latin typeface="Levenim MT" pitchFamily="2" charset="-79"/>
                <a:cs typeface="Levenim MT" pitchFamily="2" charset="-79"/>
              </a:rPr>
              <a:t>ד. האתגר – ביטול הדתיות כ"מקצוע"</a:t>
            </a:r>
            <a:endParaRPr lang="he-IL" sz="800" b="1" dirty="0">
              <a:solidFill>
                <a:srgbClr val="5E4D36"/>
              </a:solidFill>
              <a:latin typeface="Levenim MT" pitchFamily="2" charset="-79"/>
              <a:cs typeface="Levenim MT" pitchFamily="2" charset="-79"/>
            </a:endParaRPr>
          </a:p>
          <a:p>
            <a:pPr algn="just"/>
            <a:r>
              <a:rPr lang="he-IL" sz="600" dirty="0" smtClean="0">
                <a:solidFill>
                  <a:srgbClr val="5E4D36"/>
                </a:solidFill>
                <a:latin typeface="Levenim MT" pitchFamily="2" charset="-79"/>
                <a:cs typeface="Levenim MT" pitchFamily="2" charset="-79"/>
              </a:rPr>
              <a:t>בשנים האחרונות אנו עדים לתהליך של התעמעמות הקו המבחין בין החברה הדתית לכללית. הקו מתעמעם הן בהתרבות התופעות של חציית הקווים מכאן לשם ולהיפך, והן בהיווצרותו של מעין 'מרחב תפר', שבו חיים ופועלים אנשים שקשה להגדירם כשייכים בלעדית לאחד המחנות. גם המסורתיות, הגִרסה הטבעית-מזרחית של העמעום הזה, חווה סוג של רנסנס והכרה שלא היה לה קודם לכן.</a:t>
            </a:r>
          </a:p>
          <a:p>
            <a:pPr algn="just"/>
            <a:r>
              <a:rPr lang="he-IL" sz="600" dirty="0" smtClean="0">
                <a:solidFill>
                  <a:srgbClr val="5E4D36"/>
                </a:solidFill>
                <a:latin typeface="Levenim MT" pitchFamily="2" charset="-79"/>
                <a:cs typeface="Levenim MT" pitchFamily="2" charset="-79"/>
              </a:rPr>
              <a:t>התהליך הזה נראה מסוכן ברמת הפרט, בעיני מחנכים המבקשים לשמור את חניכיהם בגבולות המחנה. אך גם הם יודו כי הוא מבורך ברמת המאקרו הלאומית: </a:t>
            </a:r>
            <a:r>
              <a:rPr lang="he-IL" sz="600" b="1" dirty="0" smtClean="0">
                <a:solidFill>
                  <a:srgbClr val="5E4D36"/>
                </a:solidFill>
                <a:latin typeface="Levenim MT" pitchFamily="2" charset="-79"/>
                <a:cs typeface="Levenim MT" pitchFamily="2" charset="-79"/>
              </a:rPr>
              <a:t>הוא מרחיב ומדגיש את הזהות היהודית המשותפת ומעניק הזדמנות לתחילתו של תהליך חיוני</a:t>
            </a:r>
            <a:r>
              <a:rPr lang="he-IL" sz="600" dirty="0" smtClean="0">
                <a:solidFill>
                  <a:srgbClr val="5E4D36"/>
                </a:solidFill>
                <a:latin typeface="Levenim MT" pitchFamily="2" charset="-79"/>
                <a:cs typeface="Levenim MT" pitchFamily="2" charset="-79"/>
              </a:rPr>
              <a:t>, שבו החברה הישראלית בכללה תגבש לעצמה את דרכה </a:t>
            </a:r>
            <a:r>
              <a:rPr lang="he-IL" sz="600" b="1" dirty="0" smtClean="0">
                <a:solidFill>
                  <a:srgbClr val="5E4D36"/>
                </a:solidFill>
                <a:latin typeface="Levenim MT" pitchFamily="2" charset="-79"/>
                <a:cs typeface="Levenim MT" pitchFamily="2" charset="-79"/>
              </a:rPr>
              <a:t>כחברה יהודית-ייעודית.</a:t>
            </a:r>
          </a:p>
          <a:p>
            <a:pPr algn="just"/>
            <a:endParaRPr lang="he-IL" sz="600" b="1" dirty="0" smtClean="0">
              <a:solidFill>
                <a:srgbClr val="5E4D36"/>
              </a:solidFill>
              <a:latin typeface="Levenim MT" pitchFamily="2" charset="-79"/>
              <a:cs typeface="Levenim MT" pitchFamily="2" charset="-79"/>
            </a:endParaRPr>
          </a:p>
          <a:p>
            <a:pPr algn="just"/>
            <a:r>
              <a:rPr lang="he-IL" sz="600" dirty="0" smtClean="0">
                <a:solidFill>
                  <a:srgbClr val="5E4D36"/>
                </a:solidFill>
                <a:latin typeface="Levenim MT" pitchFamily="2" charset="-79"/>
                <a:cs typeface="Levenim MT" pitchFamily="2" charset="-79"/>
              </a:rPr>
              <a:t>אלא שהתהליך הזה חסום לעת עתה בסוג של תקרה, בשל העובדה שמבחינת תפיסת העולם הדתית האורתודוקסית, ישנו רק אורח חיים לגיטימי אחד – והוא זה הנשמר בחברה הדתית. </a:t>
            </a:r>
          </a:p>
          <a:p>
            <a:pPr algn="just"/>
            <a:r>
              <a:rPr lang="he-IL" sz="600" dirty="0" smtClean="0">
                <a:solidFill>
                  <a:srgbClr val="5E4D36"/>
                </a:solidFill>
                <a:latin typeface="Levenim MT" pitchFamily="2" charset="-79"/>
                <a:cs typeface="Levenim MT" pitchFamily="2" charset="-79"/>
              </a:rPr>
              <a:t>אכן, בין החברה הדתית לחברה הכללית יש גבולות חברתיים (שכונות, מערכת חינוך ודפוסי חיים אופייניים) אך אלה הם במידה רבה פועל יוצא של גבולות אידיאולוגיים: הישראלי הלא-דתי, גם אם הוא אינו 'חילוני-להכעיס' ואפילו אם הוא מסורתי, אינו עומד בקריטריונים של המודל הדתי של שמירת מצוות. </a:t>
            </a:r>
          </a:p>
          <a:p>
            <a:pPr algn="just"/>
            <a:r>
              <a:rPr lang="he-IL" sz="600" dirty="0" smtClean="0">
                <a:solidFill>
                  <a:srgbClr val="5E4D36"/>
                </a:solidFill>
                <a:latin typeface="Levenim MT" pitchFamily="2" charset="-79"/>
                <a:cs typeface="Levenim MT" pitchFamily="2" charset="-79"/>
              </a:rPr>
              <a:t>ומה שנכון לגבי היחיד נכון עוד יותר לגבי החברה: אורחות החיים של החברה החילונית – ושוב, אפילו המסורתית – אינם עולים בקנה אחד עם הנורמות ההלכתיות של הדתיים.</a:t>
            </a:r>
          </a:p>
          <a:p>
            <a:pPr algn="just"/>
            <a:r>
              <a:rPr lang="he-IL" sz="600" dirty="0" smtClean="0">
                <a:solidFill>
                  <a:srgbClr val="5E4D36"/>
                </a:solidFill>
                <a:latin typeface="Levenim MT" pitchFamily="2" charset="-79"/>
                <a:cs typeface="Levenim MT" pitchFamily="2" charset="-79"/>
              </a:rPr>
              <a:t>אשר על כן, עמעום הקו המבחין הינו כרגע יותר בגדר שירות ליחידים 'בלתי מזדהים' מאשר תקווה לאומית. כן, החברה הדתית נעשית חברה 'מכילה' יותר, והחברה החילונית נעשית חברה 'יהודית' יותר; </a:t>
            </a:r>
          </a:p>
          <a:p>
            <a:pPr algn="just"/>
            <a:r>
              <a:rPr lang="he-IL" sz="600" dirty="0" smtClean="0">
                <a:solidFill>
                  <a:srgbClr val="5E4D36"/>
                </a:solidFill>
                <a:latin typeface="Levenim MT" pitchFamily="2" charset="-79"/>
                <a:cs typeface="Levenim MT" pitchFamily="2" charset="-79"/>
              </a:rPr>
              <a:t>אך ליעד הנכסף של ביטול הקטגוריות 'דתי ו'חילוני', היעד שאותו כינה </a:t>
            </a:r>
            <a:r>
              <a:rPr lang="he-IL" sz="600" dirty="0" err="1" smtClean="0">
                <a:solidFill>
                  <a:srgbClr val="5E4D36"/>
                </a:solidFill>
                <a:latin typeface="Levenim MT" pitchFamily="2" charset="-79"/>
                <a:cs typeface="Levenim MT" pitchFamily="2" charset="-79"/>
              </a:rPr>
              <a:t>הראי"ה</a:t>
            </a:r>
            <a:r>
              <a:rPr lang="he-IL" sz="600" dirty="0" smtClean="0">
                <a:solidFill>
                  <a:srgbClr val="5E4D36"/>
                </a:solidFill>
                <a:latin typeface="Levenim MT" pitchFamily="2" charset="-79"/>
                <a:cs typeface="Levenim MT" pitchFamily="2" charset="-79"/>
              </a:rPr>
              <a:t> קוק 'הסרת שמות הבעלים מעל מחננו' – לכך לא נגיע.</a:t>
            </a:r>
          </a:p>
          <a:p>
            <a:pPr algn="just"/>
            <a:r>
              <a:rPr lang="he-IL" sz="600" dirty="0" smtClean="0">
                <a:solidFill>
                  <a:srgbClr val="5E4D36"/>
                </a:solidFill>
                <a:latin typeface="Levenim MT" pitchFamily="2" charset="-79"/>
                <a:cs typeface="Levenim MT" pitchFamily="2" charset="-79"/>
              </a:rPr>
              <a:t>כלומר, אולי נגיע – אבל לא בצורה מושכלת, כזו המאפשרת לחולל שינויים חברתיים תוך תשלום מחיר </a:t>
            </a:r>
            <a:r>
              <a:rPr lang="he-IL" sz="600" dirty="0" err="1" smtClean="0">
                <a:solidFill>
                  <a:srgbClr val="5E4D36"/>
                </a:solidFill>
                <a:latin typeface="Levenim MT" pitchFamily="2" charset="-79"/>
                <a:cs typeface="Levenim MT" pitchFamily="2" charset="-79"/>
              </a:rPr>
              <a:t>מינימלי</a:t>
            </a:r>
            <a:r>
              <a:rPr lang="he-IL" sz="600" dirty="0" smtClean="0">
                <a:solidFill>
                  <a:srgbClr val="5E4D36"/>
                </a:solidFill>
                <a:latin typeface="Levenim MT" pitchFamily="2" charset="-79"/>
                <a:cs typeface="Levenim MT" pitchFamily="2" charset="-79"/>
              </a:rPr>
              <a:t>. סביר להניח שההיסטוריה אולי תתבע את המתבקש, </a:t>
            </a:r>
            <a:r>
              <a:rPr lang="he-IL" sz="600" dirty="0" err="1" smtClean="0">
                <a:solidFill>
                  <a:srgbClr val="5E4D36"/>
                </a:solidFill>
                <a:latin typeface="Levenim MT" pitchFamily="2" charset="-79"/>
                <a:cs typeface="Levenim MT" pitchFamily="2" charset="-79"/>
              </a:rPr>
              <a:t>ו'מלמטה</a:t>
            </a:r>
            <a:r>
              <a:rPr lang="he-IL" sz="600" dirty="0" smtClean="0">
                <a:solidFill>
                  <a:srgbClr val="5E4D36"/>
                </a:solidFill>
                <a:latin typeface="Levenim MT" pitchFamily="2" charset="-79"/>
                <a:cs typeface="Levenim MT" pitchFamily="2" charset="-79"/>
              </a:rPr>
              <a:t>' יבואו לחצים שישברו את ההגדרות הללו – אך הדבר ייעשה בדרך כאוטית, שתטרוף את אשר עמלנו בו שנים רבות.</a:t>
            </a:r>
          </a:p>
          <a:p>
            <a:pPr algn="just"/>
            <a:endParaRPr lang="he-IL" sz="600" dirty="0" smtClean="0">
              <a:solidFill>
                <a:srgbClr val="5E4D36"/>
              </a:solidFill>
              <a:latin typeface="Levenim MT" pitchFamily="2" charset="-79"/>
              <a:cs typeface="Levenim MT" pitchFamily="2" charset="-79"/>
            </a:endParaRPr>
          </a:p>
          <a:p>
            <a:pPr algn="just"/>
            <a:r>
              <a:rPr lang="he-IL" sz="600" b="1" dirty="0" smtClean="0">
                <a:solidFill>
                  <a:srgbClr val="5E4D36"/>
                </a:solidFill>
                <a:latin typeface="Levenim MT" pitchFamily="2" charset="-79"/>
                <a:cs typeface="Levenim MT" pitchFamily="2" charset="-79"/>
              </a:rPr>
              <a:t>ביטול הדתיות</a:t>
            </a:r>
            <a:endParaRPr lang="he-IL" sz="600" dirty="0" smtClean="0">
              <a:solidFill>
                <a:srgbClr val="5E4D36"/>
              </a:solidFill>
              <a:latin typeface="Levenim MT" pitchFamily="2" charset="-79"/>
              <a:cs typeface="Levenim MT" pitchFamily="2" charset="-79"/>
            </a:endParaRPr>
          </a:p>
          <a:p>
            <a:pPr algn="just"/>
            <a:r>
              <a:rPr lang="he-IL" sz="600" dirty="0" smtClean="0">
                <a:solidFill>
                  <a:srgbClr val="5E4D36"/>
                </a:solidFill>
                <a:latin typeface="Levenim MT" pitchFamily="2" charset="-79"/>
                <a:cs typeface="Levenim MT" pitchFamily="2" charset="-79"/>
              </a:rPr>
              <a:t>אלא אם כן. אלא אם כן מתוך החברה האמונית, זו החיה את תודעת ייעוד עם ישראל, יקומו כוחות שיעזו להציע מהלך נועז ואסטרטגי, שיפתח עידן חדש של יהדות ישראלית: </a:t>
            </a:r>
            <a:r>
              <a:rPr lang="he-IL" sz="600" b="1" dirty="0" smtClean="0">
                <a:solidFill>
                  <a:srgbClr val="5E4D36"/>
                </a:solidFill>
                <a:latin typeface="Levenim MT" pitchFamily="2" charset="-79"/>
                <a:cs typeface="Levenim MT" pitchFamily="2" charset="-79"/>
              </a:rPr>
              <a:t>ביטול הדתיות</a:t>
            </a:r>
            <a:r>
              <a:rPr lang="he-IL" sz="600" dirty="0" smtClean="0">
                <a:solidFill>
                  <a:srgbClr val="5E4D36"/>
                </a:solidFill>
                <a:latin typeface="Levenim MT" pitchFamily="2" charset="-79"/>
                <a:cs typeface="Levenim MT" pitchFamily="2" charset="-79"/>
              </a:rPr>
              <a:t>.</a:t>
            </a:r>
          </a:p>
          <a:p>
            <a:pPr algn="just"/>
            <a:endParaRPr lang="he-IL" sz="600" dirty="0" smtClean="0">
              <a:solidFill>
                <a:srgbClr val="5E4D36"/>
              </a:solidFill>
              <a:latin typeface="Levenim MT" pitchFamily="2" charset="-79"/>
              <a:cs typeface="Levenim MT" pitchFamily="2" charset="-79"/>
            </a:endParaRPr>
          </a:p>
          <a:p>
            <a:pPr algn="just"/>
            <a:r>
              <a:rPr lang="he-IL" sz="600" dirty="0" smtClean="0">
                <a:solidFill>
                  <a:srgbClr val="5E4D36"/>
                </a:solidFill>
                <a:latin typeface="Levenim MT" pitchFamily="2" charset="-79"/>
                <a:cs typeface="Levenim MT" pitchFamily="2" charset="-79"/>
              </a:rPr>
              <a:t>לא, אין הכוונה לסגירת כל מוסדות החינוך הדתיים וגם לא – חלילה – לסגירת בתי כנסיות ובתי מדרשות או לביטול אות אחת מן התורה. </a:t>
            </a:r>
          </a:p>
          <a:p>
            <a:pPr algn="just"/>
            <a:r>
              <a:rPr lang="he-IL" sz="600" dirty="0" smtClean="0">
                <a:solidFill>
                  <a:srgbClr val="5E4D36"/>
                </a:solidFill>
                <a:latin typeface="Levenim MT" pitchFamily="2" charset="-79"/>
                <a:cs typeface="Levenim MT" pitchFamily="2" charset="-79"/>
              </a:rPr>
              <a:t>הכוונה היא </a:t>
            </a:r>
            <a:r>
              <a:rPr lang="he-IL" sz="600" b="1" dirty="0" smtClean="0">
                <a:solidFill>
                  <a:srgbClr val="5E4D36"/>
                </a:solidFill>
                <a:latin typeface="Levenim MT" pitchFamily="2" charset="-79"/>
                <a:cs typeface="Levenim MT" pitchFamily="2" charset="-79"/>
              </a:rPr>
              <a:t>למחיקתו של אותו קו המבחין כיום בין הדתי ליהודי ה'רגיל'</a:t>
            </a:r>
            <a:r>
              <a:rPr lang="he-IL" sz="600" dirty="0" smtClean="0">
                <a:solidFill>
                  <a:srgbClr val="5E4D36"/>
                </a:solidFill>
                <a:latin typeface="Levenim MT" pitchFamily="2" charset="-79"/>
                <a:cs typeface="Levenim MT" pitchFamily="2" charset="-79"/>
              </a:rPr>
              <a:t>, באמצעות לגיטימציה מלאה, 'הלכתית' </a:t>
            </a:r>
            <a:r>
              <a:rPr lang="he-IL" sz="600" dirty="0" err="1" smtClean="0">
                <a:solidFill>
                  <a:srgbClr val="5E4D36"/>
                </a:solidFill>
                <a:latin typeface="Levenim MT" pitchFamily="2" charset="-79"/>
                <a:cs typeface="Levenim MT" pitchFamily="2" charset="-79"/>
              </a:rPr>
              <a:t>ולכתחילאית</a:t>
            </a:r>
            <a:r>
              <a:rPr lang="he-IL" sz="600" dirty="0" smtClean="0">
                <a:solidFill>
                  <a:srgbClr val="5E4D36"/>
                </a:solidFill>
                <a:latin typeface="Levenim MT" pitchFamily="2" charset="-79"/>
                <a:cs typeface="Levenim MT" pitchFamily="2" charset="-79"/>
              </a:rPr>
              <a:t>, לקיום אורח חיים חולי (זו לא טעות דפוס – זה מונח שנתחדש כאן, וכוונתו כהוראה המקורית של המילה 'חילוני', כלומר כזה שאינו של משמשים בקודש), הדומה במובנים רבים לאורח החיים המקובל בחברה המסורתית.</a:t>
            </a:r>
          </a:p>
          <a:p>
            <a:pPr algn="just"/>
            <a:r>
              <a:rPr lang="he-IL" sz="600" dirty="0">
                <a:solidFill>
                  <a:srgbClr val="5E4D36"/>
                </a:solidFill>
                <a:latin typeface="Levenim MT" pitchFamily="2" charset="-79"/>
                <a:cs typeface="Levenim MT" pitchFamily="2" charset="-79"/>
              </a:rPr>
              <a:t>לא מדובר על 'ויתור' על מצוות וערכים או על 'פשרה'</a:t>
            </a:r>
            <a:endParaRPr lang="he-IL" sz="600" dirty="0" smtClean="0">
              <a:solidFill>
                <a:srgbClr val="5E4D36"/>
              </a:solidFill>
              <a:latin typeface="Levenim MT" pitchFamily="2" charset="-79"/>
              <a:cs typeface="Levenim MT" pitchFamily="2" charset="-79"/>
            </a:endParaRPr>
          </a:p>
        </p:txBody>
      </p:sp>
      <p:pic>
        <p:nvPicPr>
          <p:cNvPr id="2050" name="Picture 2" descr="תליון מגן דויד עשוי גולדפילד בעיצוב ..."/>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837083" y="4469957"/>
            <a:ext cx="1524000" cy="1524001"/>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8202370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כותרת 5"/>
          <p:cNvSpPr>
            <a:spLocks noGrp="1"/>
          </p:cNvSpPr>
          <p:nvPr>
            <p:ph type="title"/>
          </p:nvPr>
        </p:nvSpPr>
        <p:spPr/>
        <p:txBody>
          <a:bodyPr/>
          <a:lstStyle/>
          <a:p>
            <a:r>
              <a:rPr lang="he-IL" dirty="0" smtClean="0"/>
              <a:t>הנחיות למעביר השיעור</a:t>
            </a:r>
            <a:endParaRPr lang="he-IL" dirty="0"/>
          </a:p>
        </p:txBody>
      </p:sp>
      <p:sp>
        <p:nvSpPr>
          <p:cNvPr id="7" name="מציין מיקום תוכן 3"/>
          <p:cNvSpPr txBox="1">
            <a:spLocks/>
          </p:cNvSpPr>
          <p:nvPr/>
        </p:nvSpPr>
        <p:spPr>
          <a:xfrm>
            <a:off x="371475" y="933450"/>
            <a:ext cx="9173535" cy="5715000"/>
          </a:xfrm>
          <a:prstGeom prst="rect">
            <a:avLst/>
          </a:prstGeom>
        </p:spPr>
        <p:txBody>
          <a:bodyPr numCol="2" spcCol="182880" rtlCol="1">
            <a:no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0000"/>
              </a:lnSpc>
              <a:buNone/>
            </a:pPr>
            <a:r>
              <a:rPr lang="he-IL" sz="800" u="sng" dirty="0">
                <a:solidFill>
                  <a:srgbClr val="5E4D36"/>
                </a:solidFill>
                <a:latin typeface="Levenim MT" panose="02010502060101010101" pitchFamily="2" charset="-79"/>
                <a:cs typeface="Levenim MT" panose="02010502060101010101" pitchFamily="2" charset="-79"/>
              </a:rPr>
              <a:t>מבט כללי:</a:t>
            </a:r>
          </a:p>
          <a:p>
            <a:pPr marL="0" indent="0" algn="just">
              <a:lnSpc>
                <a:spcPct val="100000"/>
              </a:lnSpc>
              <a:buNone/>
            </a:pPr>
            <a:r>
              <a:rPr lang="he-IL" sz="800" dirty="0">
                <a:solidFill>
                  <a:srgbClr val="5E4D36"/>
                </a:solidFill>
                <a:latin typeface="Levenim MT" panose="02010502060101010101" pitchFamily="2" charset="-79"/>
                <a:cs typeface="Levenim MT" panose="02010502060101010101" pitchFamily="2" charset="-79"/>
              </a:rPr>
              <a:t>בשיעור זה אנחנו מבקשים לעסוק </a:t>
            </a:r>
            <a:r>
              <a:rPr lang="he-IL" sz="800" dirty="0" smtClean="0">
                <a:solidFill>
                  <a:srgbClr val="5E4D36"/>
                </a:solidFill>
                <a:latin typeface="Levenim MT" panose="02010502060101010101" pitchFamily="2" charset="-79"/>
                <a:cs typeface="Levenim MT" panose="02010502060101010101" pitchFamily="2" charset="-79"/>
              </a:rPr>
              <a:t>ביחס בין יהדות לישראליות, מתוך התבוננות רחבה יותר – מקומה של התרבות היהודית (ובפרט של מדינת ישראל) בין תרבויות העולם.</a:t>
            </a:r>
          </a:p>
          <a:p>
            <a:pPr marL="0" indent="0" algn="just">
              <a:lnSpc>
                <a:spcPct val="100000"/>
              </a:lnSpc>
              <a:buNone/>
            </a:pPr>
            <a:r>
              <a:rPr lang="he-IL" sz="800" dirty="0" smtClean="0">
                <a:solidFill>
                  <a:srgbClr val="5E4D36"/>
                </a:solidFill>
                <a:latin typeface="Levenim MT" panose="02010502060101010101" pitchFamily="2" charset="-79"/>
                <a:cs typeface="Levenim MT" panose="02010502060101010101" pitchFamily="2" charset="-79"/>
              </a:rPr>
              <a:t>מהשיעור הזה החניכים ואתם לא אמורים לצאת בהכרח עם מסקנות, אלא עם הבנה בהירה יותר של המפה התרבותית, שפה, והיכרות עם שתי הגישות שמוצגות בסוף השיעור, גישת הרב טל (התנגשות בין יהדות לישראליות חילונית) לעומת גישת יואב שורק (הפרייה הדדית </a:t>
            </a:r>
            <a:r>
              <a:rPr lang="he-IL" sz="800" dirty="0" err="1" smtClean="0">
                <a:solidFill>
                  <a:srgbClr val="5E4D36"/>
                </a:solidFill>
                <a:latin typeface="Levenim MT" panose="02010502060101010101" pitchFamily="2" charset="-79"/>
                <a:cs typeface="Levenim MT" panose="02010502060101010101" pitchFamily="2" charset="-79"/>
              </a:rPr>
              <a:t>אמיתית</a:t>
            </a:r>
            <a:r>
              <a:rPr lang="he-IL" sz="800" dirty="0" smtClean="0">
                <a:solidFill>
                  <a:srgbClr val="5E4D36"/>
                </a:solidFill>
                <a:latin typeface="Levenim MT" panose="02010502060101010101" pitchFamily="2" charset="-79"/>
                <a:cs typeface="Levenim MT" panose="02010502060101010101" pitchFamily="2" charset="-79"/>
              </a:rPr>
              <a:t>)</a:t>
            </a:r>
            <a:endParaRPr lang="he-IL" sz="800" dirty="0">
              <a:solidFill>
                <a:srgbClr val="5E4D36"/>
              </a:solidFill>
              <a:latin typeface="Levenim MT" panose="02010502060101010101" pitchFamily="2" charset="-79"/>
              <a:cs typeface="Levenim MT" panose="02010502060101010101" pitchFamily="2" charset="-79"/>
            </a:endParaRPr>
          </a:p>
          <a:p>
            <a:pPr marL="0" indent="0" algn="just">
              <a:lnSpc>
                <a:spcPct val="100000"/>
              </a:lnSpc>
              <a:buNone/>
            </a:pPr>
            <a:r>
              <a:rPr lang="he-IL" sz="800" u="sng" dirty="0" smtClean="0">
                <a:solidFill>
                  <a:srgbClr val="5E4D36"/>
                </a:solidFill>
                <a:latin typeface="Levenim MT" panose="02010502060101010101" pitchFamily="2" charset="-79"/>
                <a:cs typeface="Levenim MT" panose="02010502060101010101" pitchFamily="2" charset="-79"/>
              </a:rPr>
              <a:t>פתיחה:</a:t>
            </a:r>
            <a:endParaRPr lang="he-IL" sz="800" u="sng" dirty="0">
              <a:solidFill>
                <a:srgbClr val="5E4D36"/>
              </a:solidFill>
              <a:latin typeface="Levenim MT" panose="02010502060101010101" pitchFamily="2" charset="-79"/>
              <a:cs typeface="Levenim MT" panose="02010502060101010101" pitchFamily="2" charset="-79"/>
            </a:endParaRPr>
          </a:p>
          <a:p>
            <a:pPr marL="0" indent="0" algn="just">
              <a:lnSpc>
                <a:spcPct val="100000"/>
              </a:lnSpc>
              <a:buNone/>
            </a:pPr>
            <a:r>
              <a:rPr lang="he-IL" sz="800" dirty="0">
                <a:solidFill>
                  <a:srgbClr val="5E4D36"/>
                </a:solidFill>
                <a:latin typeface="Levenim MT" panose="02010502060101010101" pitchFamily="2" charset="-79"/>
                <a:cs typeface="Levenim MT" panose="02010502060101010101" pitchFamily="2" charset="-79"/>
              </a:rPr>
              <a:t>אנו ממליצים </a:t>
            </a:r>
            <a:r>
              <a:rPr lang="he-IL" sz="800" dirty="0" smtClean="0">
                <a:solidFill>
                  <a:srgbClr val="5E4D36"/>
                </a:solidFill>
                <a:latin typeface="Levenim MT" panose="02010502060101010101" pitchFamily="2" charset="-79"/>
                <a:cs typeface="Levenim MT" panose="02010502060101010101" pitchFamily="2" charset="-79"/>
              </a:rPr>
              <a:t>לשאול את החניכים בסבב, מהי הקבוצה הכי רחבה אליה הוא משתייך, כאשר מחוץ לקבוצה זו קיימות קבוצות נוספות אליהן הוא לא משתייך (זאת אומרת לא לקבל את התשובה – קבוצת כל בני האדם).</a:t>
            </a:r>
          </a:p>
          <a:p>
            <a:pPr marL="0" indent="0" algn="just">
              <a:lnSpc>
                <a:spcPct val="100000"/>
              </a:lnSpc>
              <a:buNone/>
            </a:pPr>
            <a:r>
              <a:rPr lang="he-IL" sz="800" dirty="0" smtClean="0">
                <a:solidFill>
                  <a:srgbClr val="5E4D36"/>
                </a:solidFill>
                <a:latin typeface="Levenim MT" panose="02010502060101010101" pitchFamily="2" charset="-79"/>
                <a:cs typeface="Levenim MT" panose="02010502060101010101" pitchFamily="2" charset="-79"/>
              </a:rPr>
              <a:t>מומלץ לא לוותר להם ולוודא שהם נותנים את הקבוצה הרחבה ביותר. בטח תתקבלנה תשובות שונות ומעניינות. בנוסף אפשר לעשות סבב אינטואיטיבי – לאן תיסע בטיול אחרי הצבא, ולמה? (כמובן שבסוף יש להדגיש להם שהכי שווה זה לנסוע להודו..). מכאן אפשר לעבור לפתיחה, כאשר הדגש הוא שהשיעור נע בציר אוניברסלי, ולאחר מכן מתבונן פנימה אל החברה הישראלית.</a:t>
            </a:r>
          </a:p>
          <a:p>
            <a:pPr marL="0" lvl="0" indent="0">
              <a:lnSpc>
                <a:spcPct val="100000"/>
              </a:lnSpc>
              <a:buNone/>
            </a:pPr>
            <a:r>
              <a:rPr lang="he-IL" sz="800" b="1" dirty="0">
                <a:solidFill>
                  <a:srgbClr val="5E4D36"/>
                </a:solidFill>
                <a:latin typeface="Levenim MT" panose="02010502060101010101" pitchFamily="2" charset="-79"/>
                <a:cs typeface="Levenim MT" panose="02010502060101010101" pitchFamily="2" charset="-79"/>
              </a:rPr>
              <a:t>א. התנגשות </a:t>
            </a:r>
            <a:r>
              <a:rPr lang="he-IL" sz="800" b="1" dirty="0" smtClean="0">
                <a:solidFill>
                  <a:srgbClr val="5E4D36"/>
                </a:solidFill>
                <a:latin typeface="Levenim MT" panose="02010502060101010101" pitchFamily="2" charset="-79"/>
                <a:cs typeface="Levenim MT" panose="02010502060101010101" pitchFamily="2" charset="-79"/>
              </a:rPr>
              <a:t>הציביליזציות</a:t>
            </a:r>
          </a:p>
          <a:p>
            <a:pPr marL="0" lvl="0" indent="0">
              <a:lnSpc>
                <a:spcPct val="100000"/>
              </a:lnSpc>
              <a:buNone/>
            </a:pPr>
            <a:r>
              <a:rPr lang="he-IL" sz="800" dirty="0" smtClean="0">
                <a:solidFill>
                  <a:srgbClr val="5E4D36"/>
                </a:solidFill>
                <a:latin typeface="Levenim MT" panose="02010502060101010101" pitchFamily="2" charset="-79"/>
                <a:cs typeface="Levenim MT" panose="02010502060101010101" pitchFamily="2" charset="-79"/>
              </a:rPr>
              <a:t>מקור זה לקוח מספר המופת של </a:t>
            </a:r>
            <a:r>
              <a:rPr lang="he-IL" sz="800" dirty="0" err="1" smtClean="0">
                <a:solidFill>
                  <a:srgbClr val="5E4D36"/>
                </a:solidFill>
                <a:latin typeface="Levenim MT" panose="02010502060101010101" pitchFamily="2" charset="-79"/>
                <a:cs typeface="Levenim MT" panose="02010502060101010101" pitchFamily="2" charset="-79"/>
              </a:rPr>
              <a:t>הנטינגטון</a:t>
            </a:r>
            <a:r>
              <a:rPr lang="he-IL" sz="800" dirty="0" smtClean="0">
                <a:solidFill>
                  <a:srgbClr val="5E4D36"/>
                </a:solidFill>
                <a:latin typeface="Levenim MT" panose="02010502060101010101" pitchFamily="2" charset="-79"/>
                <a:cs typeface="Levenim MT" panose="02010502060101010101" pitchFamily="2" charset="-79"/>
              </a:rPr>
              <a:t> "התנגשות הציביליזציות" מובאים כאן מושגים על קצה המזלג, בעיקר כדי לעורר עניין. חניכים שמתעניינים כדאי להפנות לספר עצמו. קצת יותר מידע ניתן למצוא בערך זה </a:t>
            </a:r>
            <a:r>
              <a:rPr lang="he-IL" sz="800" dirty="0" smtClean="0">
                <a:solidFill>
                  <a:srgbClr val="5E4D36"/>
                </a:solidFill>
                <a:latin typeface="Levenim MT" panose="02010502060101010101" pitchFamily="2" charset="-79"/>
                <a:cs typeface="Levenim MT" panose="02010502060101010101" pitchFamily="2" charset="-79"/>
                <a:hlinkClick r:id="rId2"/>
              </a:rPr>
              <a:t>בוויקיפדיה</a:t>
            </a:r>
            <a:r>
              <a:rPr lang="he-IL" sz="800" dirty="0" smtClean="0">
                <a:solidFill>
                  <a:srgbClr val="5E4D36"/>
                </a:solidFill>
                <a:latin typeface="Levenim MT" panose="02010502060101010101" pitchFamily="2" charset="-79"/>
                <a:cs typeface="Levenim MT" panose="02010502060101010101" pitchFamily="2" charset="-79"/>
              </a:rPr>
              <a:t>. </a:t>
            </a:r>
          </a:p>
          <a:p>
            <a:pPr marL="0" lvl="0" indent="0">
              <a:lnSpc>
                <a:spcPct val="100000"/>
              </a:lnSpc>
              <a:buNone/>
            </a:pPr>
            <a:r>
              <a:rPr lang="he-IL" sz="800" dirty="0" err="1" smtClean="0">
                <a:solidFill>
                  <a:srgbClr val="5E4D36"/>
                </a:solidFill>
                <a:latin typeface="Levenim MT" panose="02010502060101010101" pitchFamily="2" charset="-79"/>
                <a:cs typeface="Levenim MT" panose="02010502060101010101" pitchFamily="2" charset="-79"/>
              </a:rPr>
              <a:t>הנטינגטון</a:t>
            </a:r>
            <a:r>
              <a:rPr lang="he-IL" sz="800" dirty="0" smtClean="0">
                <a:solidFill>
                  <a:srgbClr val="5E4D36"/>
                </a:solidFill>
                <a:latin typeface="Levenim MT" panose="02010502060101010101" pitchFamily="2" charset="-79"/>
                <a:cs typeface="Levenim MT" panose="02010502060101010101" pitchFamily="2" charset="-79"/>
              </a:rPr>
              <a:t> במתאר בספר מהי ציביליזציה, הוא מגדיר מהן הציביליזציות העיקריות בעולם, ועוסק בהרחבה בהתנגשויות ובקונפליקטים ביניהן.</a:t>
            </a:r>
          </a:p>
          <a:p>
            <a:pPr marL="0" lvl="0" indent="0">
              <a:lnSpc>
                <a:spcPct val="100000"/>
              </a:lnSpc>
              <a:buNone/>
            </a:pPr>
            <a:r>
              <a:rPr lang="he-IL" sz="800" dirty="0" smtClean="0">
                <a:solidFill>
                  <a:srgbClr val="5E4D36"/>
                </a:solidFill>
                <a:latin typeface="Levenim MT" panose="02010502060101010101" pitchFamily="2" charset="-79"/>
                <a:cs typeface="Levenim MT" panose="02010502060101010101" pitchFamily="2" charset="-79"/>
              </a:rPr>
              <a:t>ביחס לשיעורנו הנוכחי, </a:t>
            </a:r>
          </a:p>
          <a:p>
            <a:pPr marL="0" lvl="0" indent="0">
              <a:lnSpc>
                <a:spcPct val="100000"/>
              </a:lnSpc>
              <a:buNone/>
            </a:pPr>
            <a:r>
              <a:rPr lang="he-IL" sz="800" dirty="0" smtClean="0">
                <a:solidFill>
                  <a:srgbClr val="5E4D36"/>
                </a:solidFill>
                <a:latin typeface="Levenim MT" panose="02010502060101010101" pitchFamily="2" charset="-79"/>
                <a:cs typeface="Levenim MT" panose="02010502060101010101" pitchFamily="2" charset="-79"/>
              </a:rPr>
              <a:t>ראשית נבחין בשני המרכיבים העיקריים שמרכיבים ציביליזציה, </a:t>
            </a:r>
            <a:r>
              <a:rPr lang="he-IL" sz="800" u="sng" dirty="0">
                <a:solidFill>
                  <a:srgbClr val="5E4D36"/>
                </a:solidFill>
                <a:latin typeface="Levenim MT" pitchFamily="2" charset="-79"/>
                <a:cs typeface="Levenim MT" pitchFamily="2" charset="-79"/>
              </a:rPr>
              <a:t>יסודות משותפים אובייקטיביים</a:t>
            </a:r>
            <a:r>
              <a:rPr lang="he-IL" sz="800" dirty="0">
                <a:solidFill>
                  <a:srgbClr val="5E4D36"/>
                </a:solidFill>
                <a:latin typeface="Levenim MT" pitchFamily="2" charset="-79"/>
                <a:cs typeface="Levenim MT" pitchFamily="2" charset="-79"/>
              </a:rPr>
              <a:t> </a:t>
            </a:r>
            <a:r>
              <a:rPr lang="he-IL" sz="800" dirty="0" smtClean="0">
                <a:solidFill>
                  <a:srgbClr val="5E4D36"/>
                </a:solidFill>
                <a:latin typeface="Levenim MT" pitchFamily="2" charset="-79"/>
                <a:cs typeface="Levenim MT" pitchFamily="2" charset="-79"/>
              </a:rPr>
              <a:t>(כגון </a:t>
            </a:r>
            <a:r>
              <a:rPr lang="he-IL" sz="800" dirty="0">
                <a:solidFill>
                  <a:srgbClr val="5E4D36"/>
                </a:solidFill>
                <a:latin typeface="Levenim MT" pitchFamily="2" charset="-79"/>
                <a:cs typeface="Levenim MT" pitchFamily="2" charset="-79"/>
              </a:rPr>
              <a:t>לשון, היסטוריה, דת, מנהגים </a:t>
            </a:r>
            <a:r>
              <a:rPr lang="he-IL" sz="800" dirty="0" smtClean="0">
                <a:solidFill>
                  <a:srgbClr val="5E4D36"/>
                </a:solidFill>
                <a:latin typeface="Levenim MT" pitchFamily="2" charset="-79"/>
                <a:cs typeface="Levenim MT" pitchFamily="2" charset="-79"/>
              </a:rPr>
              <a:t>ומוסדות), </a:t>
            </a:r>
            <a:r>
              <a:rPr lang="he-IL" sz="800" dirty="0">
                <a:solidFill>
                  <a:srgbClr val="5E4D36"/>
                </a:solidFill>
                <a:latin typeface="Levenim MT" pitchFamily="2" charset="-79"/>
                <a:cs typeface="Levenim MT" pitchFamily="2" charset="-79"/>
              </a:rPr>
              <a:t>והן על פי </a:t>
            </a:r>
            <a:r>
              <a:rPr lang="he-IL" sz="800" u="sng" dirty="0">
                <a:solidFill>
                  <a:srgbClr val="5E4D36"/>
                </a:solidFill>
                <a:latin typeface="Levenim MT" pitchFamily="2" charset="-79"/>
                <a:cs typeface="Levenim MT" pitchFamily="2" charset="-79"/>
              </a:rPr>
              <a:t>הזהות העצמית הסובייקטיבית</a:t>
            </a:r>
            <a:r>
              <a:rPr lang="he-IL" sz="800" dirty="0">
                <a:solidFill>
                  <a:srgbClr val="5E4D36"/>
                </a:solidFill>
                <a:latin typeface="Levenim MT" pitchFamily="2" charset="-79"/>
                <a:cs typeface="Levenim MT" pitchFamily="2" charset="-79"/>
              </a:rPr>
              <a:t> של בני </a:t>
            </a:r>
            <a:r>
              <a:rPr lang="he-IL" sz="800" dirty="0" smtClean="0">
                <a:solidFill>
                  <a:srgbClr val="5E4D36"/>
                </a:solidFill>
                <a:latin typeface="Levenim MT" panose="02010502060101010101" pitchFamily="2" charset="-79"/>
                <a:cs typeface="Levenim MT" panose="02010502060101010101" pitchFamily="2" charset="-79"/>
              </a:rPr>
              <a:t>האדם.  ומכאן לשאלה האם ניתן להגדיר ציביליזציה יהודית. על פי כותב הספר, ליהודים חסרה ההגדרה הסובייקטיבית שלהם, וזו בהחלט שאלה חשובה, האם אנו יכולים או רוצים או צריכים להגדיר זהות סובייקטיבית כעם?</a:t>
            </a:r>
          </a:p>
          <a:p>
            <a:pPr marL="0" lvl="0" indent="0">
              <a:lnSpc>
                <a:spcPct val="100000"/>
              </a:lnSpc>
              <a:buNone/>
            </a:pPr>
            <a:r>
              <a:rPr lang="he-IL" sz="800" dirty="0" smtClean="0">
                <a:solidFill>
                  <a:srgbClr val="5E4D36"/>
                </a:solidFill>
                <a:latin typeface="Levenim MT" panose="02010502060101010101" pitchFamily="2" charset="-79"/>
                <a:cs typeface="Levenim MT" panose="02010502060101010101" pitchFamily="2" charset="-79"/>
              </a:rPr>
              <a:t>בנוסף יש נושא מעניין לעסוק בו, ההשפעה של היהדות על חלק מהציביליזציות.</a:t>
            </a:r>
          </a:p>
          <a:p>
            <a:pPr marL="0" lvl="0" indent="0">
              <a:lnSpc>
                <a:spcPct val="100000"/>
              </a:lnSpc>
              <a:buNone/>
            </a:pPr>
            <a:r>
              <a:rPr lang="he-IL" sz="800" dirty="0" smtClean="0">
                <a:solidFill>
                  <a:srgbClr val="5E4D36"/>
                </a:solidFill>
                <a:latin typeface="Levenim MT" panose="02010502060101010101" pitchFamily="2" charset="-79"/>
                <a:cs typeface="Levenim MT" panose="02010502060101010101" pitchFamily="2" charset="-79"/>
              </a:rPr>
              <a:t>שאלות לחלק: </a:t>
            </a:r>
          </a:p>
          <a:p>
            <a:pPr marL="171450" lvl="0" indent="-171450">
              <a:lnSpc>
                <a:spcPct val="100000"/>
              </a:lnSpc>
            </a:pPr>
            <a:r>
              <a:rPr lang="he-IL" sz="800" dirty="0" smtClean="0">
                <a:solidFill>
                  <a:srgbClr val="5E4D36"/>
                </a:solidFill>
                <a:latin typeface="Levenim MT" panose="02010502060101010101" pitchFamily="2" charset="-79"/>
                <a:cs typeface="Levenim MT" panose="02010502060101010101" pitchFamily="2" charset="-79"/>
              </a:rPr>
              <a:t>מהם שני הרכיבים המרכזיים המגדירים ציביליזציה?</a:t>
            </a:r>
          </a:p>
          <a:p>
            <a:pPr marL="171450" lvl="0" indent="-171450">
              <a:lnSpc>
                <a:spcPct val="100000"/>
              </a:lnSpc>
            </a:pPr>
            <a:r>
              <a:rPr lang="he-IL" sz="800" dirty="0" smtClean="0">
                <a:solidFill>
                  <a:srgbClr val="5E4D36"/>
                </a:solidFill>
                <a:latin typeface="Levenim MT" panose="02010502060101010101" pitchFamily="2" charset="-79"/>
                <a:cs typeface="Levenim MT" panose="02010502060101010101" pitchFamily="2" charset="-79"/>
              </a:rPr>
              <a:t>מה </a:t>
            </a:r>
            <a:r>
              <a:rPr lang="he-IL" sz="800" dirty="0">
                <a:solidFill>
                  <a:srgbClr val="5E4D36"/>
                </a:solidFill>
                <a:latin typeface="Levenim MT" panose="02010502060101010101" pitchFamily="2" charset="-79"/>
                <a:cs typeface="Levenim MT" panose="02010502060101010101" pitchFamily="2" charset="-79"/>
              </a:rPr>
              <a:t>חסר על מנת להגדיר ציביליזציה יהודית? אילו ציביליזציות הושפעו ישירות מהיהדות?</a:t>
            </a:r>
          </a:p>
          <a:p>
            <a:pPr marL="171450" lvl="0" indent="-171450">
              <a:lnSpc>
                <a:spcPct val="100000"/>
              </a:lnSpc>
            </a:pPr>
            <a:r>
              <a:rPr lang="he-IL" sz="800" dirty="0">
                <a:solidFill>
                  <a:srgbClr val="5E4D36"/>
                </a:solidFill>
                <a:latin typeface="Levenim MT" panose="02010502060101010101" pitchFamily="2" charset="-79"/>
                <a:cs typeface="Levenim MT" panose="02010502060101010101" pitchFamily="2" charset="-79"/>
              </a:rPr>
              <a:t>לאיזו ציביליזציה כל אחד מכם שייך לדעתו? מדוע?</a:t>
            </a:r>
          </a:p>
          <a:p>
            <a:pPr marL="0" indent="0" algn="just">
              <a:lnSpc>
                <a:spcPct val="100000"/>
              </a:lnSpc>
              <a:buNone/>
            </a:pPr>
            <a:r>
              <a:rPr lang="he-IL" sz="800" dirty="0" smtClean="0">
                <a:solidFill>
                  <a:srgbClr val="5E4D36"/>
                </a:solidFill>
                <a:latin typeface="Levenim MT" panose="02010502060101010101" pitchFamily="2" charset="-79"/>
                <a:cs typeface="Levenim MT" panose="02010502060101010101" pitchFamily="2" charset="-79"/>
              </a:rPr>
              <a:t> </a:t>
            </a:r>
            <a:r>
              <a:rPr lang="he-IL" sz="800" b="1" dirty="0" smtClean="0">
                <a:solidFill>
                  <a:srgbClr val="5E4D36"/>
                </a:solidFill>
                <a:latin typeface="Levenim MT" panose="02010502060101010101" pitchFamily="2" charset="-79"/>
                <a:cs typeface="Levenim MT" panose="02010502060101010101" pitchFamily="2" charset="-79"/>
              </a:rPr>
              <a:t>ב</a:t>
            </a:r>
            <a:r>
              <a:rPr lang="he-IL" sz="800" b="1" dirty="0">
                <a:solidFill>
                  <a:srgbClr val="5E4D36"/>
                </a:solidFill>
                <a:latin typeface="Levenim MT" panose="02010502060101010101" pitchFamily="2" charset="-79"/>
                <a:cs typeface="Levenim MT" panose="02010502060101010101" pitchFamily="2" charset="-79"/>
              </a:rPr>
              <a:t>. האם ישראל מדינה מערבית</a:t>
            </a:r>
            <a:r>
              <a:rPr lang="he-IL" sz="800" b="1" dirty="0" smtClean="0">
                <a:solidFill>
                  <a:srgbClr val="5E4D36"/>
                </a:solidFill>
                <a:latin typeface="Levenim MT" panose="02010502060101010101" pitchFamily="2" charset="-79"/>
                <a:cs typeface="Levenim MT" panose="02010502060101010101" pitchFamily="2" charset="-79"/>
              </a:rPr>
              <a:t>?</a:t>
            </a:r>
          </a:p>
          <a:p>
            <a:pPr marL="0" indent="0" algn="just">
              <a:lnSpc>
                <a:spcPct val="100000"/>
              </a:lnSpc>
              <a:buNone/>
            </a:pPr>
            <a:r>
              <a:rPr lang="he-IL" sz="800" dirty="0" smtClean="0">
                <a:solidFill>
                  <a:srgbClr val="5E4D36"/>
                </a:solidFill>
                <a:latin typeface="Levenim MT" panose="02010502060101010101" pitchFamily="2" charset="-79"/>
                <a:cs typeface="Levenim MT" panose="02010502060101010101" pitchFamily="2" charset="-79"/>
              </a:rPr>
              <a:t>במקור זה מבטא פרופ' סמי </a:t>
            </a:r>
            <a:r>
              <a:rPr lang="he-IL" sz="800" dirty="0" err="1" smtClean="0">
                <a:solidFill>
                  <a:srgbClr val="5E4D36"/>
                </a:solidFill>
                <a:latin typeface="Levenim MT" panose="02010502060101010101" pitchFamily="2" charset="-79"/>
                <a:cs typeface="Levenim MT" panose="02010502060101010101" pitchFamily="2" charset="-79"/>
              </a:rPr>
              <a:t>סמוחה</a:t>
            </a:r>
            <a:r>
              <a:rPr lang="he-IL" sz="800" dirty="0" smtClean="0">
                <a:solidFill>
                  <a:srgbClr val="5E4D36"/>
                </a:solidFill>
                <a:latin typeface="Levenim MT" panose="02010502060101010101" pitchFamily="2" charset="-79"/>
                <a:cs typeface="Levenim MT" panose="02010502060101010101" pitchFamily="2" charset="-79"/>
              </a:rPr>
              <a:t> (מבכירי הסוציולוגים בארץ, אוניברסיטת חיפה) את הבעייתיות שהכללת ישראל בחברה המערבית מבחינה מושגית. שוב, אין מדובר כאן בעובדות מוחלטות או במסקנה אחת אליה הלומדים אמורים להגיע, אלא להבנת הייחוד של מדינת ישראל מול העולם המערבי. היבט נוסף שאינו מופיע במפורש בקטע אך מופיע במחקריו של </a:t>
            </a:r>
            <a:r>
              <a:rPr lang="he-IL" sz="800" dirty="0" err="1" smtClean="0">
                <a:solidFill>
                  <a:srgbClr val="5E4D36"/>
                </a:solidFill>
                <a:latin typeface="Levenim MT" panose="02010502060101010101" pitchFamily="2" charset="-79"/>
                <a:cs typeface="Levenim MT" panose="02010502060101010101" pitchFamily="2" charset="-79"/>
              </a:rPr>
              <a:t>סמוחה</a:t>
            </a:r>
            <a:r>
              <a:rPr lang="he-IL" sz="800" dirty="0" smtClean="0">
                <a:solidFill>
                  <a:srgbClr val="5E4D36"/>
                </a:solidFill>
                <a:latin typeface="Levenim MT" panose="02010502060101010101" pitchFamily="2" charset="-79"/>
                <a:cs typeface="Levenim MT" panose="02010502060101010101" pitchFamily="2" charset="-79"/>
              </a:rPr>
              <a:t> הוא האופי המזרחי שקיים בחברה הישראלית אצל יוצאי ארצות ערב, ואף בהשפעה תרבותית מזרחית.</a:t>
            </a:r>
          </a:p>
          <a:p>
            <a:pPr marL="0" indent="0" algn="just">
              <a:lnSpc>
                <a:spcPct val="100000"/>
              </a:lnSpc>
              <a:buNone/>
            </a:pPr>
            <a:r>
              <a:rPr lang="he-IL" sz="800" dirty="0" smtClean="0">
                <a:solidFill>
                  <a:srgbClr val="5E4D36"/>
                </a:solidFill>
                <a:latin typeface="Levenim MT" panose="02010502060101010101" pitchFamily="2" charset="-79"/>
                <a:cs typeface="Levenim MT" panose="02010502060101010101" pitchFamily="2" charset="-79"/>
              </a:rPr>
              <a:t>מעבר למאפיינים הקלאסיים של חברה מערבית אשר נעדרים מהחברה הישראלית, </a:t>
            </a:r>
            <a:r>
              <a:rPr lang="he-IL" sz="800" dirty="0" err="1" smtClean="0">
                <a:solidFill>
                  <a:srgbClr val="5E4D36"/>
                </a:solidFill>
                <a:latin typeface="Levenim MT" panose="02010502060101010101" pitchFamily="2" charset="-79"/>
                <a:cs typeface="Levenim MT" panose="02010502060101010101" pitchFamily="2" charset="-79"/>
              </a:rPr>
              <a:t>סמוחה</a:t>
            </a:r>
            <a:r>
              <a:rPr lang="he-IL" sz="800" dirty="0" smtClean="0">
                <a:solidFill>
                  <a:srgbClr val="5E4D36"/>
                </a:solidFill>
                <a:latin typeface="Levenim MT" panose="02010502060101010101" pitchFamily="2" charset="-79"/>
                <a:cs typeface="Levenim MT" panose="02010502060101010101" pitchFamily="2" charset="-79"/>
              </a:rPr>
              <a:t> מדגשי את האופי האתני דתי של החברה הישראלית, אופי שמקשה על התנהלות מערבית. שוב אנחנו חוזרים למפגש ציביליזציות, שמותיר אותנו במחשבה פתוחה לגבי </a:t>
            </a:r>
            <a:r>
              <a:rPr lang="he-IL" sz="800" dirty="0" err="1" smtClean="0">
                <a:solidFill>
                  <a:srgbClr val="5E4D36"/>
                </a:solidFill>
                <a:latin typeface="Levenim MT" panose="02010502060101010101" pitchFamily="2" charset="-79"/>
                <a:cs typeface="Levenim MT" panose="02010502060101010101" pitchFamily="2" charset="-79"/>
              </a:rPr>
              <a:t>אופיה</a:t>
            </a:r>
            <a:r>
              <a:rPr lang="he-IL" sz="800" dirty="0" smtClean="0">
                <a:solidFill>
                  <a:srgbClr val="5E4D36"/>
                </a:solidFill>
                <a:latin typeface="Levenim MT" panose="02010502060101010101" pitchFamily="2" charset="-79"/>
                <a:cs typeface="Levenim MT" panose="02010502060101010101" pitchFamily="2" charset="-79"/>
              </a:rPr>
              <a:t> של החברה הישראלית, הממשיכה להתפתח ולהתעצב, וגם ארגון השומר החדש מנסה לקחת חלק בעיצוב זה.</a:t>
            </a:r>
          </a:p>
          <a:p>
            <a:pPr marL="0" lvl="0" indent="0">
              <a:lnSpc>
                <a:spcPct val="100000"/>
              </a:lnSpc>
              <a:buNone/>
            </a:pPr>
            <a:r>
              <a:rPr lang="he-IL" sz="800" dirty="0" smtClean="0">
                <a:solidFill>
                  <a:srgbClr val="5E4D36"/>
                </a:solidFill>
                <a:latin typeface="Levenim MT" panose="02010502060101010101" pitchFamily="2" charset="-79"/>
                <a:cs typeface="Levenim MT" panose="02010502060101010101" pitchFamily="2" charset="-79"/>
              </a:rPr>
              <a:t>שאלות </a:t>
            </a:r>
            <a:r>
              <a:rPr lang="he-IL" sz="800" dirty="0">
                <a:solidFill>
                  <a:srgbClr val="5E4D36"/>
                </a:solidFill>
                <a:latin typeface="Levenim MT" panose="02010502060101010101" pitchFamily="2" charset="-79"/>
                <a:cs typeface="Levenim MT" panose="02010502060101010101" pitchFamily="2" charset="-79"/>
              </a:rPr>
              <a:t>לחלק:</a:t>
            </a:r>
          </a:p>
          <a:p>
            <a:pPr marL="171450" lvl="0" indent="-171450">
              <a:lnSpc>
                <a:spcPct val="100000"/>
              </a:lnSpc>
            </a:pPr>
            <a:r>
              <a:rPr lang="he-IL" sz="800" dirty="0">
                <a:solidFill>
                  <a:srgbClr val="5E4D36"/>
                </a:solidFill>
                <a:latin typeface="Levenim MT" panose="02010502060101010101" pitchFamily="2" charset="-79"/>
                <a:cs typeface="Levenim MT" panose="02010502060101010101" pitchFamily="2" charset="-79"/>
              </a:rPr>
              <a:t>מדוע מדינת ישראל אינה מערבית על פי </a:t>
            </a:r>
            <a:r>
              <a:rPr lang="he-IL" sz="800" dirty="0" err="1">
                <a:solidFill>
                  <a:srgbClr val="5E4D36"/>
                </a:solidFill>
                <a:latin typeface="Levenim MT" panose="02010502060101010101" pitchFamily="2" charset="-79"/>
                <a:cs typeface="Levenim MT" panose="02010502060101010101" pitchFamily="2" charset="-79"/>
              </a:rPr>
              <a:t>סמוחה</a:t>
            </a:r>
            <a:r>
              <a:rPr lang="he-IL" sz="800" dirty="0">
                <a:solidFill>
                  <a:srgbClr val="5E4D36"/>
                </a:solidFill>
                <a:latin typeface="Levenim MT" panose="02010502060101010101" pitchFamily="2" charset="-79"/>
                <a:cs typeface="Levenim MT" panose="02010502060101010101" pitchFamily="2" charset="-79"/>
              </a:rPr>
              <a:t>? </a:t>
            </a:r>
          </a:p>
          <a:p>
            <a:pPr marL="171450" lvl="0" indent="-171450">
              <a:lnSpc>
                <a:spcPct val="100000"/>
              </a:lnSpc>
            </a:pPr>
            <a:r>
              <a:rPr lang="he-IL" sz="800" dirty="0">
                <a:solidFill>
                  <a:srgbClr val="5E4D36"/>
                </a:solidFill>
                <a:latin typeface="Levenim MT" panose="02010502060101010101" pitchFamily="2" charset="-79"/>
                <a:cs typeface="Levenim MT" panose="02010502060101010101" pitchFamily="2" charset="-79"/>
              </a:rPr>
              <a:t>מהו הייחוד של מדינת ישראל? לאן ייחוד זה יוביל לדעתכם?</a:t>
            </a:r>
            <a:endParaRPr lang="he-IL" sz="800" dirty="0">
              <a:solidFill>
                <a:srgbClr val="FF0000"/>
              </a:solidFill>
              <a:latin typeface="Levenim MT" panose="02010502060101010101" pitchFamily="2" charset="-79"/>
              <a:cs typeface="Levenim MT" panose="02010502060101010101" pitchFamily="2" charset="-79"/>
            </a:endParaRPr>
          </a:p>
          <a:p>
            <a:pPr marL="0" lvl="0" indent="0">
              <a:lnSpc>
                <a:spcPct val="100000"/>
              </a:lnSpc>
              <a:buNone/>
            </a:pPr>
            <a:r>
              <a:rPr lang="he-IL" sz="800" b="1" dirty="0">
                <a:solidFill>
                  <a:srgbClr val="5E4D36"/>
                </a:solidFill>
                <a:latin typeface="Levenim MT" panose="02010502060101010101" pitchFamily="2" charset="-79"/>
                <a:cs typeface="Levenim MT" panose="02010502060101010101" pitchFamily="2" charset="-79"/>
              </a:rPr>
              <a:t>ג. או מדינה חילונית או מדינה </a:t>
            </a:r>
            <a:r>
              <a:rPr lang="he-IL" sz="800" b="1" dirty="0" smtClean="0">
                <a:solidFill>
                  <a:srgbClr val="5E4D36"/>
                </a:solidFill>
                <a:latin typeface="Levenim MT" panose="02010502060101010101" pitchFamily="2" charset="-79"/>
                <a:cs typeface="Levenim MT" panose="02010502060101010101" pitchFamily="2" charset="-79"/>
              </a:rPr>
              <a:t>דתית</a:t>
            </a:r>
          </a:p>
          <a:p>
            <a:pPr marL="0" lvl="0" indent="0">
              <a:lnSpc>
                <a:spcPct val="100000"/>
              </a:lnSpc>
              <a:buNone/>
            </a:pPr>
            <a:r>
              <a:rPr lang="he-IL" sz="800" dirty="0" smtClean="0">
                <a:solidFill>
                  <a:srgbClr val="5E4D36"/>
                </a:solidFill>
                <a:latin typeface="Levenim MT" panose="02010502060101010101" pitchFamily="2" charset="-79"/>
                <a:cs typeface="Levenim MT" panose="02010502060101010101" pitchFamily="2" charset="-79"/>
              </a:rPr>
              <a:t>זהו מקור ביקורתי של הרב שמואל טל, רב ציוני, ראש ישיבת הסדר שלאחר ההתנתקות גיבש תפיסת מדינה לפיה הוא כבר אינו חוגג את יום העצמאות, לגבי מדינת ישראל הנוכחית בעלת השלטון החילוני. ניתן להגדיר את הזרם בו נמצא הרב טל כזרם ביניים בין הציבור החרדי לבין הציבור הדתי-לאומי.</a:t>
            </a:r>
          </a:p>
          <a:p>
            <a:pPr marL="0" lvl="0" indent="0">
              <a:lnSpc>
                <a:spcPct val="100000"/>
              </a:lnSpc>
              <a:buNone/>
            </a:pPr>
            <a:r>
              <a:rPr lang="he-IL" sz="800" dirty="0" smtClean="0">
                <a:solidFill>
                  <a:srgbClr val="5E4D36"/>
                </a:solidFill>
                <a:latin typeface="Levenim MT" panose="02010502060101010101" pitchFamily="2" charset="-79"/>
                <a:cs typeface="Levenim MT" panose="02010502060101010101" pitchFamily="2" charset="-79"/>
              </a:rPr>
              <a:t>במאמר הוא מדגיש את הסתירה בין מדינת ישראל החילונית לבין עולם היהדות והתורה על פי תפיסתו. הוא משווה אותה לנציבות הבריטית בישראל, ומאשים את בן גוריון וחבריו בהשפעה חברתית בכיוון של נטישת המסורת היהודית.. בלימוד אין הכרח לקבל את גישתו, אך יש מקום להבין את נקודת המבט שלו, כנקודת התייחסות לחברה הישראלית הנוכחית. גם כאן אנו מוצאים בהחלט התנגשות ציביליזציות.</a:t>
            </a:r>
          </a:p>
          <a:p>
            <a:pPr marL="0" lvl="0" indent="0">
              <a:lnSpc>
                <a:spcPct val="100000"/>
              </a:lnSpc>
              <a:buNone/>
            </a:pPr>
            <a:r>
              <a:rPr lang="he-IL" sz="800" dirty="0" smtClean="0">
                <a:solidFill>
                  <a:srgbClr val="5E4D36"/>
                </a:solidFill>
                <a:latin typeface="Levenim MT" panose="02010502060101010101" pitchFamily="2" charset="-79"/>
                <a:cs typeface="Levenim MT" panose="02010502060101010101" pitchFamily="2" charset="-79"/>
              </a:rPr>
              <a:t>שאלות </a:t>
            </a:r>
            <a:r>
              <a:rPr lang="he-IL" sz="800" dirty="0">
                <a:solidFill>
                  <a:srgbClr val="5E4D36"/>
                </a:solidFill>
                <a:latin typeface="Levenim MT" panose="02010502060101010101" pitchFamily="2" charset="-79"/>
                <a:cs typeface="Levenim MT" panose="02010502060101010101" pitchFamily="2" charset="-79"/>
              </a:rPr>
              <a:t>לחלק:</a:t>
            </a:r>
          </a:p>
          <a:p>
            <a:pPr marL="171450" lvl="0" indent="-171450">
              <a:lnSpc>
                <a:spcPct val="100000"/>
              </a:lnSpc>
            </a:pPr>
            <a:r>
              <a:rPr lang="he-IL" sz="800" dirty="0">
                <a:solidFill>
                  <a:srgbClr val="5E4D36"/>
                </a:solidFill>
                <a:latin typeface="Levenim MT" panose="02010502060101010101" pitchFamily="2" charset="-79"/>
                <a:cs typeface="Levenim MT" panose="02010502060101010101" pitchFamily="2" charset="-79"/>
              </a:rPr>
              <a:t>במה מאשים הרב טל את בן גוריון וחבריו? כיצד אתם תופסים האשמה זו?</a:t>
            </a:r>
          </a:p>
          <a:p>
            <a:pPr marL="171450" lvl="0" indent="-171450">
              <a:lnSpc>
                <a:spcPct val="100000"/>
              </a:lnSpc>
            </a:pPr>
            <a:r>
              <a:rPr lang="he-IL" sz="800" dirty="0">
                <a:solidFill>
                  <a:srgbClr val="5E4D36"/>
                </a:solidFill>
                <a:latin typeface="Levenim MT" panose="02010502060101010101" pitchFamily="2" charset="-79"/>
                <a:cs typeface="Levenim MT" panose="02010502060101010101" pitchFamily="2" charset="-79"/>
              </a:rPr>
              <a:t>האם אתם מקבלים את ההשוואה בין השלטון הבריטי לבין ממשלה חילונית? מדוע? </a:t>
            </a:r>
          </a:p>
          <a:p>
            <a:pPr marL="171450" lvl="0" indent="-171450">
              <a:lnSpc>
                <a:spcPct val="100000"/>
              </a:lnSpc>
            </a:pPr>
            <a:r>
              <a:rPr lang="he-IL" sz="800" dirty="0">
                <a:solidFill>
                  <a:srgbClr val="5E4D36"/>
                </a:solidFill>
                <a:latin typeface="Levenim MT" panose="02010502060101010101" pitchFamily="2" charset="-79"/>
                <a:cs typeface="Levenim MT" panose="02010502060101010101" pitchFamily="2" charset="-79"/>
              </a:rPr>
              <a:t>האם הרב טל מתאר התנגשות ציביליזציות</a:t>
            </a:r>
            <a:r>
              <a:rPr lang="he-IL" sz="800" dirty="0" smtClean="0">
                <a:solidFill>
                  <a:srgbClr val="5E4D36"/>
                </a:solidFill>
                <a:latin typeface="Levenim MT" panose="02010502060101010101" pitchFamily="2" charset="-79"/>
                <a:cs typeface="Levenim MT" panose="02010502060101010101" pitchFamily="2" charset="-79"/>
              </a:rPr>
              <a:t>?</a:t>
            </a:r>
          </a:p>
          <a:p>
            <a:pPr marL="171450" lvl="0" indent="-171450">
              <a:lnSpc>
                <a:spcPct val="100000"/>
              </a:lnSpc>
              <a:buNone/>
            </a:pPr>
            <a:endParaRPr lang="he-IL" sz="800" dirty="0">
              <a:solidFill>
                <a:srgbClr val="5E4D36"/>
              </a:solidFill>
              <a:latin typeface="Levenim MT" panose="02010502060101010101" pitchFamily="2" charset="-79"/>
              <a:cs typeface="Levenim MT" panose="02010502060101010101" pitchFamily="2" charset="-79"/>
            </a:endParaRPr>
          </a:p>
        </p:txBody>
      </p:sp>
    </p:spTree>
    <p:extLst>
      <p:ext uri="{BB962C8B-B14F-4D97-AF65-F5344CB8AC3E}">
        <p14:creationId xmlns:p14="http://schemas.microsoft.com/office/powerpoint/2010/main" xmlns="" val="10739653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כותרת 5"/>
          <p:cNvSpPr>
            <a:spLocks noGrp="1"/>
          </p:cNvSpPr>
          <p:nvPr>
            <p:ph type="title"/>
          </p:nvPr>
        </p:nvSpPr>
        <p:spPr/>
        <p:txBody>
          <a:bodyPr/>
          <a:lstStyle/>
          <a:p>
            <a:r>
              <a:rPr lang="he-IL" dirty="0" smtClean="0"/>
              <a:t>הנחיות למעביר השיעור</a:t>
            </a:r>
            <a:endParaRPr lang="he-IL" dirty="0"/>
          </a:p>
        </p:txBody>
      </p:sp>
      <p:sp>
        <p:nvSpPr>
          <p:cNvPr id="7" name="מציין מיקום תוכן 3"/>
          <p:cNvSpPr txBox="1">
            <a:spLocks/>
          </p:cNvSpPr>
          <p:nvPr/>
        </p:nvSpPr>
        <p:spPr>
          <a:xfrm>
            <a:off x="371475" y="933450"/>
            <a:ext cx="9173535" cy="5715000"/>
          </a:xfrm>
          <a:prstGeom prst="rect">
            <a:avLst/>
          </a:prstGeom>
        </p:spPr>
        <p:txBody>
          <a:bodyPr numCol="2" spcCol="182880" rtlCol="1">
            <a:norm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50000"/>
              </a:lnSpc>
              <a:buFont typeface="Arial" panose="020B0604020202020204" pitchFamily="34" charset="0"/>
              <a:buNone/>
            </a:pPr>
            <a:endParaRPr lang="he-IL" sz="750" dirty="0"/>
          </a:p>
        </p:txBody>
      </p:sp>
      <p:sp>
        <p:nvSpPr>
          <p:cNvPr id="4" name="מלבן 3"/>
          <p:cNvSpPr/>
          <p:nvPr/>
        </p:nvSpPr>
        <p:spPr>
          <a:xfrm>
            <a:off x="4562475" y="949553"/>
            <a:ext cx="4953000" cy="3785652"/>
          </a:xfrm>
          <a:prstGeom prst="rect">
            <a:avLst/>
          </a:prstGeom>
        </p:spPr>
        <p:txBody>
          <a:bodyPr>
            <a:spAutoFit/>
          </a:bodyPr>
          <a:lstStyle/>
          <a:p>
            <a:pPr lvl="0">
              <a:lnSpc>
                <a:spcPct val="100000"/>
              </a:lnSpc>
              <a:buNone/>
            </a:pPr>
            <a:r>
              <a:rPr lang="he-IL" sz="800" b="1" dirty="0" smtClean="0">
                <a:solidFill>
                  <a:srgbClr val="5E4D36"/>
                </a:solidFill>
                <a:latin typeface="Levenim MT" panose="02010502060101010101" pitchFamily="2" charset="-79"/>
                <a:cs typeface="Levenim MT" panose="02010502060101010101" pitchFamily="2" charset="-79"/>
              </a:rPr>
              <a:t>ד. האתגר – ביטול הדתיות כ"מקצוע"</a:t>
            </a:r>
          </a:p>
          <a:p>
            <a:pPr lvl="0">
              <a:lnSpc>
                <a:spcPct val="100000"/>
              </a:lnSpc>
              <a:buNone/>
            </a:pPr>
            <a:r>
              <a:rPr lang="he-IL" sz="800" dirty="0" smtClean="0">
                <a:solidFill>
                  <a:srgbClr val="5E4D36"/>
                </a:solidFill>
                <a:latin typeface="Levenim MT" panose="02010502060101010101" pitchFamily="2" charset="-79"/>
                <a:cs typeface="Levenim MT" panose="02010502060101010101" pitchFamily="2" charset="-79"/>
              </a:rPr>
              <a:t>מקור זה הינו מקור "מפתיע" המציע תהליך מסוג אחר.</a:t>
            </a:r>
          </a:p>
          <a:p>
            <a:r>
              <a:rPr lang="he-IL" sz="800" dirty="0" smtClean="0">
                <a:solidFill>
                  <a:srgbClr val="5E4D36"/>
                </a:solidFill>
                <a:latin typeface="Levenim MT" panose="02010502060101010101" pitchFamily="2" charset="-79"/>
                <a:cs typeface="Levenim MT" panose="02010502060101010101" pitchFamily="2" charset="-79"/>
              </a:rPr>
              <a:t>כותב הקטע הוא איש ההגות והעיתונאי יואב שורק, איש שומר מצוות אשר החליט להוריד את הכיפה מראשו, ועדיין לשמור על אורח חיים דתי מלא. יואב שורק מתאר מצב שבו רק ה"דתיים" מיוחסים ליהדות בעוד ה"חילונים" נתפסים ותופסים את עצמם ברחוקים מהיהדות.</a:t>
            </a:r>
          </a:p>
          <a:p>
            <a:r>
              <a:rPr lang="he-IL" sz="800" dirty="0" smtClean="0">
                <a:solidFill>
                  <a:srgbClr val="5E4D36"/>
                </a:solidFill>
                <a:latin typeface="Levenim MT" panose="02010502060101010101" pitchFamily="2" charset="-79"/>
                <a:cs typeface="Levenim MT" panose="02010502060101010101" pitchFamily="2" charset="-79"/>
              </a:rPr>
              <a:t>לדעתו של יואב שורק יש לבטל את ההבחנה הברורה בין דתיים </a:t>
            </a:r>
            <a:r>
              <a:rPr lang="he-IL" sz="800" dirty="0" err="1" smtClean="0">
                <a:solidFill>
                  <a:srgbClr val="5E4D36"/>
                </a:solidFill>
                <a:latin typeface="Levenim MT" panose="02010502060101010101" pitchFamily="2" charset="-79"/>
                <a:cs typeface="Levenim MT" panose="02010502060101010101" pitchFamily="2" charset="-79"/>
              </a:rPr>
              <a:t>לשאינם</a:t>
            </a:r>
            <a:r>
              <a:rPr lang="he-IL" sz="800" dirty="0" smtClean="0">
                <a:solidFill>
                  <a:srgbClr val="5E4D36"/>
                </a:solidFill>
                <a:latin typeface="Levenim MT" panose="02010502060101010101" pitchFamily="2" charset="-79"/>
                <a:cs typeface="Levenim MT" panose="02010502060101010101" pitchFamily="2" charset="-79"/>
              </a:rPr>
              <a:t> דתיים, ובכך לאפשר הזדהות רחבה יותר עם היהדות. השאלה כמה וכיצד אדם מקיים מצוות אינה צריכה להיות שאלה המשייכת אותו חברתית אלא שאלה אישית, נניח כמו השאלה כמה אדם עושה כושר.</a:t>
            </a:r>
          </a:p>
          <a:p>
            <a:r>
              <a:rPr lang="he-IL" sz="800" dirty="0" smtClean="0">
                <a:solidFill>
                  <a:srgbClr val="5E4D36"/>
                </a:solidFill>
                <a:latin typeface="Levenim MT" panose="02010502060101010101" pitchFamily="2" charset="-79"/>
                <a:cs typeface="Levenim MT" panose="02010502060101010101" pitchFamily="2" charset="-79"/>
              </a:rPr>
              <a:t>תהליך כזה יכול להגביר את האחדות בעם, ואף לתת לכל מי שמעוניין בעם שייכות יסודית ליהדות, ואף אפשרות להשפיע עליה. </a:t>
            </a:r>
          </a:p>
          <a:p>
            <a:r>
              <a:rPr lang="he-IL" sz="800" dirty="0" smtClean="0">
                <a:solidFill>
                  <a:srgbClr val="5E4D36"/>
                </a:solidFill>
                <a:latin typeface="Levenim MT" panose="02010502060101010101" pitchFamily="2" charset="-79"/>
                <a:cs typeface="Levenim MT" panose="02010502060101010101" pitchFamily="2" charset="-79"/>
              </a:rPr>
              <a:t>דווקא הכיפה נתפסת בעיניו של שורק כגורם מבדיל ומפלג, ולא כגורם חיובי ואף לא כגורם המקדם בהכרח תפיסה יהודית</a:t>
            </a:r>
          </a:p>
          <a:p>
            <a:r>
              <a:rPr lang="he-IL" sz="800" dirty="0" smtClean="0">
                <a:solidFill>
                  <a:srgbClr val="5E4D36"/>
                </a:solidFill>
                <a:latin typeface="Levenim MT" panose="02010502060101010101" pitchFamily="2" charset="-79"/>
                <a:cs typeface="Levenim MT" panose="02010502060101010101" pitchFamily="2" charset="-79"/>
              </a:rPr>
              <a:t>הפיכת היהדות  והדת ל"מקצועית" דווקא מחלישה אותן, הן ברמת היחיד והן ברמת החברה</a:t>
            </a:r>
          </a:p>
          <a:p>
            <a:r>
              <a:rPr lang="he-IL" sz="800" dirty="0" smtClean="0">
                <a:solidFill>
                  <a:srgbClr val="5E4D36"/>
                </a:solidFill>
                <a:latin typeface="Levenim MT" panose="02010502060101010101" pitchFamily="2" charset="-79"/>
                <a:cs typeface="Levenim MT" panose="02010502060101010101" pitchFamily="2" charset="-79"/>
              </a:rPr>
              <a:t>בשורק אינו רואה כאן התנגשות </a:t>
            </a:r>
            <a:r>
              <a:rPr lang="he-IL" sz="800" dirty="0" err="1" smtClean="0">
                <a:solidFill>
                  <a:srgbClr val="5E4D36"/>
                </a:solidFill>
                <a:latin typeface="Levenim MT" panose="02010502060101010101" pitchFamily="2" charset="-79"/>
                <a:cs typeface="Levenim MT" panose="02010502060101010101" pitchFamily="2" charset="-79"/>
              </a:rPr>
              <a:t>ציביליציות</a:t>
            </a:r>
            <a:r>
              <a:rPr lang="he-IL" sz="800" dirty="0" smtClean="0">
                <a:solidFill>
                  <a:srgbClr val="5E4D36"/>
                </a:solidFill>
                <a:latin typeface="Levenim MT" panose="02010502060101010101" pitchFamily="2" charset="-79"/>
                <a:cs typeface="Levenim MT" panose="02010502060101010101" pitchFamily="2" charset="-79"/>
              </a:rPr>
              <a:t>, אלא דווקא ניסיון להפריה הדדית ואולי לפיתוח ציביליזציה חדשה. שורק והרב טל מבטאים קצוות שונים וחלוקים, בתפיסת היחס בין היהדות לישראליות</a:t>
            </a:r>
          </a:p>
          <a:p>
            <a:pPr lvl="0">
              <a:lnSpc>
                <a:spcPct val="100000"/>
              </a:lnSpc>
              <a:buNone/>
            </a:pPr>
            <a:r>
              <a:rPr lang="he-IL" sz="800" dirty="0" smtClean="0">
                <a:solidFill>
                  <a:srgbClr val="5E4D36"/>
                </a:solidFill>
                <a:latin typeface="Levenim MT" panose="02010502060101010101" pitchFamily="2" charset="-79"/>
                <a:cs typeface="Levenim MT" panose="02010502060101010101" pitchFamily="2" charset="-79"/>
              </a:rPr>
              <a:t>שאלות לחלק</a:t>
            </a:r>
          </a:p>
          <a:p>
            <a:pPr marL="171450" indent="-171450">
              <a:lnSpc>
                <a:spcPct val="100000"/>
              </a:lnSpc>
            </a:pPr>
            <a:r>
              <a:rPr lang="he-IL" sz="800" dirty="0" smtClean="0">
                <a:solidFill>
                  <a:srgbClr val="5E4D36"/>
                </a:solidFill>
                <a:latin typeface="Levenim MT" panose="02010502060101010101" pitchFamily="2" charset="-79"/>
                <a:cs typeface="Levenim MT" panose="02010502060101010101" pitchFamily="2" charset="-79"/>
              </a:rPr>
              <a:t>האם אתם מבחינים בתופעה שמתוארת בקטע – התעמעמות הקו בין חברה דתית לכללית?.</a:t>
            </a:r>
          </a:p>
          <a:p>
            <a:pPr marL="171450" indent="-171450">
              <a:lnSpc>
                <a:spcPct val="100000"/>
              </a:lnSpc>
            </a:pPr>
            <a:r>
              <a:rPr lang="he-IL" sz="800" dirty="0" smtClean="0">
                <a:solidFill>
                  <a:srgbClr val="5E4D36"/>
                </a:solidFill>
                <a:latin typeface="Levenim MT" panose="02010502060101010101" pitchFamily="2" charset="-79"/>
                <a:cs typeface="Levenim MT" panose="02010502060101010101" pitchFamily="2" charset="-79"/>
              </a:rPr>
              <a:t>מהי משמעות התהליך "ביטול הדתיות" שבקטע?</a:t>
            </a:r>
          </a:p>
          <a:p>
            <a:pPr marL="171450" indent="-171450">
              <a:lnSpc>
                <a:spcPct val="100000"/>
              </a:lnSpc>
            </a:pPr>
            <a:r>
              <a:rPr lang="he-IL" sz="800" dirty="0" smtClean="0">
                <a:solidFill>
                  <a:srgbClr val="5E4D36"/>
                </a:solidFill>
                <a:latin typeface="Levenim MT" panose="02010502060101010101" pitchFamily="2" charset="-79"/>
                <a:cs typeface="Levenim MT" panose="02010502060101010101" pitchFamily="2" charset="-79"/>
              </a:rPr>
              <a:t>מהי משמעות התיאור "דתיים מקצועיים"?</a:t>
            </a:r>
          </a:p>
          <a:p>
            <a:pPr marL="171450" indent="-171450">
              <a:lnSpc>
                <a:spcPct val="100000"/>
              </a:lnSpc>
            </a:pPr>
            <a:r>
              <a:rPr lang="he-IL" sz="800" dirty="0" smtClean="0">
                <a:solidFill>
                  <a:srgbClr val="5E4D36"/>
                </a:solidFill>
                <a:latin typeface="Levenim MT" panose="02010502060101010101" pitchFamily="2" charset="-79"/>
                <a:cs typeface="Levenim MT" panose="02010502060101010101" pitchFamily="2" charset="-79"/>
              </a:rPr>
              <a:t>האם אתם מזדהים עם התהליך המתואר בקטע? לאן לדעתכם הוא יכול להוביל?</a:t>
            </a:r>
          </a:p>
          <a:p>
            <a:pPr marL="171450" indent="-171450">
              <a:lnSpc>
                <a:spcPct val="100000"/>
              </a:lnSpc>
            </a:pPr>
            <a:endParaRPr lang="he-IL" sz="800" dirty="0" smtClean="0">
              <a:solidFill>
                <a:srgbClr val="5E4D36"/>
              </a:solidFill>
              <a:latin typeface="Levenim MT" panose="02010502060101010101" pitchFamily="2" charset="-79"/>
              <a:cs typeface="Levenim MT" panose="02010502060101010101" pitchFamily="2" charset="-79"/>
            </a:endParaRPr>
          </a:p>
          <a:p>
            <a:pPr marL="171450" indent="-171450">
              <a:lnSpc>
                <a:spcPct val="100000"/>
              </a:lnSpc>
            </a:pPr>
            <a:endParaRPr lang="he-IL" sz="800" dirty="0" smtClean="0">
              <a:solidFill>
                <a:srgbClr val="5E4D36"/>
              </a:solidFill>
              <a:latin typeface="Levenim MT" panose="02010502060101010101" pitchFamily="2" charset="-79"/>
              <a:cs typeface="Levenim MT" panose="02010502060101010101" pitchFamily="2" charset="-79"/>
            </a:endParaRPr>
          </a:p>
          <a:p>
            <a:pPr marL="171450" indent="-171450">
              <a:lnSpc>
                <a:spcPct val="100000"/>
              </a:lnSpc>
            </a:pPr>
            <a:endParaRPr lang="he-IL" sz="800" dirty="0" smtClean="0">
              <a:solidFill>
                <a:srgbClr val="5E4D36"/>
              </a:solidFill>
              <a:latin typeface="Levenim MT" panose="02010502060101010101" pitchFamily="2" charset="-79"/>
              <a:cs typeface="Levenim MT" panose="02010502060101010101" pitchFamily="2" charset="-79"/>
            </a:endParaRPr>
          </a:p>
          <a:p>
            <a:pPr marL="171450" indent="-171450">
              <a:lnSpc>
                <a:spcPct val="100000"/>
              </a:lnSpc>
            </a:pPr>
            <a:endParaRPr lang="he-IL" sz="800" dirty="0" smtClean="0">
              <a:solidFill>
                <a:srgbClr val="5E4D36"/>
              </a:solidFill>
              <a:latin typeface="Levenim MT" panose="02010502060101010101" pitchFamily="2" charset="-79"/>
              <a:cs typeface="Levenim MT" panose="02010502060101010101" pitchFamily="2" charset="-79"/>
            </a:endParaRPr>
          </a:p>
          <a:p>
            <a:pPr marL="171450" indent="-171450">
              <a:lnSpc>
                <a:spcPct val="100000"/>
              </a:lnSpc>
            </a:pPr>
            <a:r>
              <a:rPr lang="he-IL" sz="800" dirty="0" smtClean="0">
                <a:solidFill>
                  <a:srgbClr val="5E4D36"/>
                </a:solidFill>
                <a:latin typeface="Levenim MT" panose="02010502060101010101" pitchFamily="2" charset="-79"/>
                <a:cs typeface="Levenim MT" panose="02010502060101010101" pitchFamily="2" charset="-79"/>
              </a:rPr>
              <a:t>אפילוג</a:t>
            </a:r>
          </a:p>
          <a:p>
            <a:pPr marL="171450" indent="-171450">
              <a:lnSpc>
                <a:spcPct val="100000"/>
              </a:lnSpc>
            </a:pPr>
            <a:endParaRPr lang="he-IL" sz="800" dirty="0" smtClean="0">
              <a:solidFill>
                <a:srgbClr val="5E4D36"/>
              </a:solidFill>
              <a:latin typeface="Levenim MT" panose="02010502060101010101" pitchFamily="2" charset="-79"/>
              <a:cs typeface="Levenim MT" panose="02010502060101010101" pitchFamily="2" charset="-79"/>
            </a:endParaRPr>
          </a:p>
          <a:p>
            <a:pPr marL="171450" indent="-171450">
              <a:lnSpc>
                <a:spcPct val="100000"/>
              </a:lnSpc>
            </a:pPr>
            <a:r>
              <a:rPr lang="he-IL" sz="800" dirty="0" smtClean="0">
                <a:solidFill>
                  <a:srgbClr val="5E4D36"/>
                </a:solidFill>
                <a:latin typeface="Levenim MT" panose="02010502060101010101" pitchFamily="2" charset="-79"/>
                <a:cs typeface="Levenim MT" panose="02010502060101010101" pitchFamily="2" charset="-79"/>
              </a:rPr>
              <a:t>בסוף השיעור מומלץ לחזור על שאלת הפתיחה:</a:t>
            </a:r>
          </a:p>
          <a:p>
            <a:pPr marL="171450" indent="-171450">
              <a:lnSpc>
                <a:spcPct val="100000"/>
              </a:lnSpc>
            </a:pPr>
            <a:r>
              <a:rPr lang="he-IL" sz="800" dirty="0" smtClean="0">
                <a:solidFill>
                  <a:srgbClr val="5E4D36"/>
                </a:solidFill>
                <a:latin typeface="Levenim MT" panose="02010502060101010101" pitchFamily="2" charset="-79"/>
                <a:cs typeface="Levenim MT" panose="02010502060101010101" pitchFamily="2" charset="-79"/>
              </a:rPr>
              <a:t>"לאיזו ציביליזציה אתה משייך את עצמך?"</a:t>
            </a:r>
          </a:p>
          <a:p>
            <a:pPr marL="171450" indent="-171450">
              <a:lnSpc>
                <a:spcPct val="100000"/>
              </a:lnSpc>
            </a:pPr>
            <a:r>
              <a:rPr lang="he-IL" sz="800" dirty="0" smtClean="0">
                <a:solidFill>
                  <a:srgbClr val="5E4D36"/>
                </a:solidFill>
                <a:latin typeface="Levenim MT" panose="02010502060101010101" pitchFamily="2" charset="-79"/>
                <a:cs typeface="Levenim MT" panose="02010502060101010101" pitchFamily="2" charset="-79"/>
              </a:rPr>
              <a:t>ייתכן שלאחר הלימוד תופענה תשובות אחרות, או אולי דרכי חשיבה אחרות למענה על שאלה זו.</a:t>
            </a:r>
          </a:p>
          <a:p>
            <a:pPr marL="171450" indent="-171450">
              <a:lnSpc>
                <a:spcPct val="100000"/>
              </a:lnSpc>
            </a:pPr>
            <a:r>
              <a:rPr lang="he-IL" sz="800" dirty="0" smtClean="0">
                <a:solidFill>
                  <a:srgbClr val="5E4D36"/>
                </a:solidFill>
                <a:latin typeface="Levenim MT" panose="02010502060101010101" pitchFamily="2" charset="-79"/>
                <a:cs typeface="Levenim MT" panose="02010502060101010101" pitchFamily="2" charset="-79"/>
              </a:rPr>
              <a:t>שווה אולי לסיים בשאלה: "האם אתם רוצים לפתח </a:t>
            </a:r>
            <a:r>
              <a:rPr lang="he-IL" sz="800" dirty="0" err="1" smtClean="0">
                <a:solidFill>
                  <a:srgbClr val="5E4D36"/>
                </a:solidFill>
                <a:latin typeface="Levenim MT" panose="02010502060101010101" pitchFamily="2" charset="-79"/>
                <a:cs typeface="Levenim MT" panose="02010502060101010101" pitchFamily="2" charset="-79"/>
              </a:rPr>
              <a:t>ציביליזצזיה</a:t>
            </a:r>
            <a:r>
              <a:rPr lang="he-IL" sz="800" dirty="0" smtClean="0">
                <a:solidFill>
                  <a:srgbClr val="5E4D36"/>
                </a:solidFill>
                <a:latin typeface="Levenim MT" panose="02010502060101010101" pitchFamily="2" charset="-79"/>
                <a:cs typeface="Levenim MT" panose="02010502060101010101" pitchFamily="2" charset="-79"/>
              </a:rPr>
              <a:t> יהודית, ומה </a:t>
            </a:r>
            <a:r>
              <a:rPr lang="he-IL" sz="800" smtClean="0">
                <a:solidFill>
                  <a:srgbClr val="5E4D36"/>
                </a:solidFill>
                <a:latin typeface="Levenim MT" panose="02010502060101010101" pitchFamily="2" charset="-79"/>
                <a:cs typeface="Levenim MT" panose="02010502060101010101" pitchFamily="2" charset="-79"/>
              </a:rPr>
              <a:t>זה אומר?</a:t>
            </a:r>
            <a:endParaRPr lang="he-IL" sz="800" dirty="0" smtClean="0">
              <a:solidFill>
                <a:srgbClr val="5E4D36"/>
              </a:solidFill>
              <a:latin typeface="Levenim MT" panose="02010502060101010101" pitchFamily="2" charset="-79"/>
              <a:cs typeface="Levenim MT" panose="02010502060101010101" pitchFamily="2" charset="-79"/>
            </a:endParaRPr>
          </a:p>
        </p:txBody>
      </p:sp>
    </p:spTree>
    <p:extLst>
      <p:ext uri="{BB962C8B-B14F-4D97-AF65-F5344CB8AC3E}">
        <p14:creationId xmlns:p14="http://schemas.microsoft.com/office/powerpoint/2010/main" xmlns="" val="3329252808"/>
      </p:ext>
    </p:extLst>
  </p:cSld>
  <p:clrMapOvr>
    <a:masterClrMapping/>
  </p:clrMapOvr>
  <p:timing>
    <p:tnLst>
      <p:par>
        <p:cTn id="1" dur="indefinite" restart="never" nodeType="tmRoot"/>
      </p:par>
    </p:tnLst>
  </p:timing>
</p:sld>
</file>

<file path=ppt/theme/theme1.xml><?xml version="1.0" encoding="utf-8"?>
<a:theme xmlns:a="http://schemas.openxmlformats.org/drawingml/2006/main" name="1_ערכת נושא Office">
  <a:themeElements>
    <a:clrScheme name="ערכת נושא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ערכת נושא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ערכת נושא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4053</Words>
  <Application>Microsoft Office PowerPoint</Application>
  <PresentationFormat>A4 Paper (210x297 mm)‎</PresentationFormat>
  <Paragraphs>158</Paragraphs>
  <Slides>4</Slides>
  <Notes>0</Notes>
  <HiddenSlides>0</HiddenSlides>
  <MMClips>0</MMClips>
  <ScaleCrop>false</ScaleCrop>
  <HeadingPairs>
    <vt:vector size="4" baseType="variant">
      <vt:variant>
        <vt:lpstr>ערכת נושא</vt:lpstr>
      </vt:variant>
      <vt:variant>
        <vt:i4>1</vt:i4>
      </vt:variant>
      <vt:variant>
        <vt:lpstr>כותרות שקופיות</vt:lpstr>
      </vt:variant>
      <vt:variant>
        <vt:i4>4</vt:i4>
      </vt:variant>
    </vt:vector>
  </HeadingPairs>
  <TitlesOfParts>
    <vt:vector size="5" baseType="lpstr">
      <vt:lpstr>1_ערכת נושא Office</vt:lpstr>
      <vt:lpstr>אוניברסליות, יהדות וישראליות – אשכול מבט חדש  – שיעור 9</vt:lpstr>
      <vt:lpstr>אוניברסליות, יהדות וישראליות – אשכול מבט חדש – שיעור 9</vt:lpstr>
      <vt:lpstr>הנחיות למעביר השיעור</vt:lpstr>
      <vt:lpstr>הנחיות למעביר השיעור</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אוניברסליות, יהדות וישראליות – אשכול מבט חדש  – שיעור 9</dc:title>
  <dc:creator>home</dc:creator>
  <cp:lastModifiedBy>home</cp:lastModifiedBy>
  <cp:revision>1</cp:revision>
  <dcterms:modified xsi:type="dcterms:W3CDTF">2018-07-18T08:46:11Z</dcterms:modified>
</cp:coreProperties>
</file>