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64" r:id="rId2"/>
  </p:sldIdLst>
  <p:sldSz cx="9906000" cy="6858000" type="A4"/>
  <p:notesSz cx="7102475" cy="9388475"/>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4D36"/>
    <a:srgbClr val="C9C0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962" autoAdjust="0"/>
    <p:restoredTop sz="94669" autoAdjust="0"/>
  </p:normalViewPr>
  <p:slideViewPr>
    <p:cSldViewPr snapToGrid="0">
      <p:cViewPr>
        <p:scale>
          <a:sx n="100" d="100"/>
          <a:sy n="100" d="100"/>
        </p:scale>
        <p:origin x="-312" y="-72"/>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5" y="876300"/>
            <a:ext cx="6113095"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cxnSp>
        <p:nvCxnSpPr>
          <p:cNvPr id="9" name="מחבר ישר 8"/>
          <p:cNvCxnSpPr/>
          <p:nvPr/>
        </p:nvCxnSpPr>
        <p:spPr>
          <a:xfrm flipH="1">
            <a:off x="6527009"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2" name="מחבר ישר 11"/>
          <p:cNvCxnSpPr/>
          <p:nvPr/>
        </p:nvCxnSpPr>
        <p:spPr>
          <a:xfrm flipH="1">
            <a:off x="4481332"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5" name="מחבר ישר 14"/>
          <p:cNvCxnSpPr/>
          <p:nvPr/>
        </p:nvCxnSpPr>
        <p:spPr>
          <a:xfrm flipH="1">
            <a:off x="2435655"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pic>
        <p:nvPicPr>
          <p:cNvPr id="18" name="תמונה 17"/>
          <p:cNvPicPr>
            <a:picLocks noChangeAspect="1"/>
          </p:cNvPicPr>
          <p:nvPr userDrawn="1"/>
        </p:nvPicPr>
        <p:blipFill>
          <a:blip r:embed="rId2" cstate="print"/>
          <a:stretch>
            <a:fillRect/>
          </a:stretch>
        </p:blipFill>
        <p:spPr>
          <a:xfrm>
            <a:off x="7722606" y="5988702"/>
            <a:ext cx="1822404" cy="781493"/>
          </a:xfrm>
          <a:prstGeom prst="rect">
            <a:avLst/>
          </a:prstGeom>
        </p:spPr>
      </p:pic>
      <p:pic>
        <p:nvPicPr>
          <p:cNvPr id="19" name="תמונה 18"/>
          <p:cNvPicPr>
            <a:picLocks noChangeAspect="1"/>
          </p:cNvPicPr>
          <p:nvPr userDrawn="1"/>
        </p:nvPicPr>
        <p:blipFill>
          <a:blip r:embed="rId3" cstate="print"/>
          <a:stretch>
            <a:fillRect/>
          </a:stretch>
        </p:blipFill>
        <p:spPr>
          <a:xfrm>
            <a:off x="438150" y="194040"/>
            <a:ext cx="1533526" cy="697057"/>
          </a:xfrm>
          <a:prstGeom prst="rect">
            <a:avLst/>
          </a:prstGeom>
        </p:spPr>
      </p:pic>
      <p:sp>
        <p:nvSpPr>
          <p:cNvPr id="29" name="מציין מיקום של תמונה 28"/>
          <p:cNvSpPr>
            <a:spLocks noGrp="1"/>
          </p:cNvSpPr>
          <p:nvPr>
            <p:ph type="pic" sz="quarter" idx="13"/>
          </p:nvPr>
        </p:nvSpPr>
        <p:spPr>
          <a:xfrm>
            <a:off x="4583738" y="4991100"/>
            <a:ext cx="1844675" cy="1725613"/>
          </a:xfrm>
          <a:prstGeom prst="rect">
            <a:avLst/>
          </a:prstGeom>
        </p:spPr>
        <p:txBody>
          <a:bodyPr/>
          <a:lstStyle/>
          <a:p>
            <a:endParaRPr lang="he-IL"/>
          </a:p>
        </p:txBody>
      </p:sp>
      <p:sp>
        <p:nvSpPr>
          <p:cNvPr id="30" name="מציין מיקום של תמונה 28"/>
          <p:cNvSpPr>
            <a:spLocks noGrp="1"/>
          </p:cNvSpPr>
          <p:nvPr>
            <p:ph type="pic" sz="quarter" idx="14"/>
          </p:nvPr>
        </p:nvSpPr>
        <p:spPr>
          <a:xfrm>
            <a:off x="2535043" y="4991100"/>
            <a:ext cx="1844675" cy="1725613"/>
          </a:xfrm>
          <a:prstGeom prst="rect">
            <a:avLst/>
          </a:prstGeom>
        </p:spPr>
        <p:txBody>
          <a:bodyPr/>
          <a:lstStyle/>
          <a:p>
            <a:endParaRPr lang="he-IL"/>
          </a:p>
        </p:txBody>
      </p:sp>
      <p:sp>
        <p:nvSpPr>
          <p:cNvPr id="31" name="מציין מיקום של תמונה 28"/>
          <p:cNvSpPr>
            <a:spLocks noGrp="1"/>
          </p:cNvSpPr>
          <p:nvPr>
            <p:ph type="pic" sz="quarter" idx="15"/>
          </p:nvPr>
        </p:nvSpPr>
        <p:spPr>
          <a:xfrm>
            <a:off x="489366" y="4991100"/>
            <a:ext cx="1844675" cy="1725613"/>
          </a:xfrm>
          <a:prstGeom prst="rect">
            <a:avLst/>
          </a:prstGeom>
        </p:spPr>
        <p:txBody>
          <a:bodyPr/>
          <a:lstStyle/>
          <a:p>
            <a:endParaRPr lang="he-IL"/>
          </a:p>
        </p:txBody>
      </p:sp>
    </p:spTree>
    <p:extLst>
      <p:ext uri="{BB962C8B-B14F-4D97-AF65-F5344CB8AC3E}">
        <p14:creationId xmlns:p14="http://schemas.microsoft.com/office/powerpoint/2010/main" val="31453784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6" y="876300"/>
            <a:ext cx="9034094"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pic>
        <p:nvPicPr>
          <p:cNvPr id="19" name="תמונה 18"/>
          <p:cNvPicPr>
            <a:picLocks noChangeAspect="1"/>
          </p:cNvPicPr>
          <p:nvPr userDrawn="1"/>
        </p:nvPicPr>
        <p:blipFill>
          <a:blip r:embed="rId2" cstate="print"/>
          <a:stretch>
            <a:fillRect/>
          </a:stretch>
        </p:blipFill>
        <p:spPr>
          <a:xfrm>
            <a:off x="438150" y="194040"/>
            <a:ext cx="1533526" cy="697057"/>
          </a:xfrm>
          <a:prstGeom prst="rect">
            <a:avLst/>
          </a:prstGeom>
        </p:spPr>
      </p:pic>
    </p:spTree>
    <p:extLst>
      <p:ext uri="{BB962C8B-B14F-4D97-AF65-F5344CB8AC3E}">
        <p14:creationId xmlns:p14="http://schemas.microsoft.com/office/powerpoint/2010/main" val="31777439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פריסה מותאמת אישית">
    <p:spTree>
      <p:nvGrpSpPr>
        <p:cNvPr id="1" name=""/>
        <p:cNvGrpSpPr/>
        <p:nvPr/>
      </p:nvGrpSpPr>
      <p:grpSpPr>
        <a:xfrm>
          <a:off x="0" y="0"/>
          <a:ext cx="0" cy="0"/>
          <a:chOff x="0" y="0"/>
          <a:chExt cx="0" cy="0"/>
        </a:xfrm>
      </p:grpSpPr>
    </p:spTree>
    <p:extLst>
      <p:ext uri="{BB962C8B-B14F-4D97-AF65-F5344CB8AC3E}">
        <p14:creationId xmlns:p14="http://schemas.microsoft.com/office/powerpoint/2010/main" val="4385515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067388"/>
      </p:ext>
    </p:extLst>
  </p:cSld>
  <p:clrMap bg1="lt1" tx1="dk1" bg2="lt2" tx2="dk2" accent1="accent1" accent2="accent2" accent3="accent3" accent4="accent4" accent5="accent5" accent6="accent6" hlink="hlink" folHlink="folHlink"/>
  <p:sldLayoutIdLst>
    <p:sldLayoutId id="2147483679" r:id="rId1"/>
    <p:sldLayoutId id="2147483682" r:id="rId2"/>
    <p:sldLayoutId id="2147483680" r:id="rId3"/>
  </p:sldLayoutIdLst>
  <p:timing>
    <p:tnLst>
      <p:par>
        <p:cTn id="1" dur="indefinite" restart="never" nodeType="tmRoot"/>
      </p:par>
    </p:tnLst>
  </p:timing>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a:t>רוצה להוריד את הקובץ של ליל הסדר לשולחן?</a:t>
            </a:r>
            <a:endParaRPr lang="he-IL" dirty="0"/>
          </a:p>
        </p:txBody>
      </p:sp>
      <p:sp>
        <p:nvSpPr>
          <p:cNvPr id="4" name="מלבן 3"/>
          <p:cNvSpPr/>
          <p:nvPr/>
        </p:nvSpPr>
        <p:spPr>
          <a:xfrm>
            <a:off x="6682740" y="942975"/>
            <a:ext cx="2796540" cy="3961516"/>
          </a:xfrm>
          <a:prstGeom prst="rect">
            <a:avLst/>
          </a:prstGeom>
          <a:solidFill>
            <a:srgbClr val="5E4D3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50" b="1" dirty="0" smtClean="0">
                <a:solidFill>
                  <a:schemeClr val="bg1"/>
                </a:solidFill>
                <a:latin typeface="Levenim MT" pitchFamily="2" charset="-79"/>
                <a:cs typeface="Levenim MT" pitchFamily="2" charset="-79"/>
              </a:rPr>
              <a:t>רקע:</a:t>
            </a:r>
          </a:p>
          <a:p>
            <a:r>
              <a:rPr lang="he-IL" sz="900" dirty="0" smtClean="0">
                <a:latin typeface="Levenim MT" pitchFamily="2" charset="-79"/>
                <a:cs typeface="Levenim MT" pitchFamily="2" charset="-79"/>
              </a:rPr>
              <a:t>מה לעשות כדי למנוע את הופעתה של הקושיה החמישית (נו, מתי גומרים כבר???) בליל הסדר הקרוב</a:t>
            </a:r>
            <a:r>
              <a:rPr lang="en-US" sz="900" dirty="0" smtClean="0">
                <a:latin typeface="Levenim MT" pitchFamily="2" charset="-79"/>
                <a:cs typeface="Levenim MT" pitchFamily="2" charset="-79"/>
              </a:rPr>
              <a:t>? </a:t>
            </a:r>
            <a:br>
              <a:rPr lang="en-US" sz="900" dirty="0" smtClean="0">
                <a:latin typeface="Levenim MT" pitchFamily="2" charset="-79"/>
                <a:cs typeface="Levenim MT" pitchFamily="2" charset="-79"/>
              </a:rPr>
            </a:br>
            <a:r>
              <a:rPr lang="he-IL" sz="900" dirty="0" smtClean="0">
                <a:latin typeface="Levenim MT" pitchFamily="2" charset="-79"/>
                <a:cs typeface="Levenim MT" pitchFamily="2" charset="-79"/>
              </a:rPr>
              <a:t>כיצד הופכים את הערב הזה מטקס מעייף, טרחני וגדוש בפרטים, לנקודת השיא של השנה</a:t>
            </a:r>
            <a:r>
              <a:rPr lang="en-US" sz="900" dirty="0" smtClean="0">
                <a:latin typeface="Levenim MT" pitchFamily="2" charset="-79"/>
                <a:cs typeface="Levenim MT" pitchFamily="2" charset="-79"/>
              </a:rPr>
              <a:t>? </a:t>
            </a:r>
          </a:p>
          <a:p>
            <a:r>
              <a:rPr lang="he-IL" sz="900" dirty="0" smtClean="0">
                <a:latin typeface="Levenim MT" pitchFamily="2" charset="-79"/>
                <a:cs typeface="Levenim MT" pitchFamily="2" charset="-79"/>
              </a:rPr>
              <a:t> </a:t>
            </a:r>
            <a:endParaRPr lang="en-US" sz="900" dirty="0" smtClean="0">
              <a:latin typeface="Levenim MT" pitchFamily="2" charset="-79"/>
              <a:cs typeface="Levenim MT" pitchFamily="2" charset="-79"/>
            </a:endParaRPr>
          </a:p>
          <a:p>
            <a:r>
              <a:rPr lang="he-IL" sz="900" dirty="0" smtClean="0">
                <a:latin typeface="Levenim MT" pitchFamily="2" charset="-79"/>
                <a:cs typeface="Levenim MT" pitchFamily="2" charset="-79"/>
              </a:rPr>
              <a:t>הפאסיביות היא האויבת הגדולה של החג. </a:t>
            </a:r>
          </a:p>
          <a:p>
            <a:endParaRPr lang="he-IL" sz="900" dirty="0" smtClean="0">
              <a:latin typeface="Levenim MT" pitchFamily="2" charset="-79"/>
              <a:cs typeface="Levenim MT" pitchFamily="2" charset="-79"/>
            </a:endParaRPr>
          </a:p>
          <a:p>
            <a:r>
              <a:rPr lang="he-IL" sz="900" dirty="0" smtClean="0">
                <a:latin typeface="Levenim MT" pitchFamily="2" charset="-79"/>
                <a:cs typeface="Levenim MT" pitchFamily="2" charset="-79"/>
              </a:rPr>
              <a:t>כבר לפני אלפי שנים עיצבו חכמים את ליל הסדר כך שיגרה ויעורר את הילדים ויגרום להם לקחת בו חלק פעיל.  ליל הסדר אמור להיות ערב מקורי, מבלבל שלא משאיר אף אחד אדיש.</a:t>
            </a:r>
          </a:p>
          <a:p>
            <a:endParaRPr lang="he-IL" sz="900" dirty="0" smtClean="0">
              <a:latin typeface="Levenim MT" pitchFamily="2" charset="-79"/>
              <a:cs typeface="Levenim MT" pitchFamily="2" charset="-79"/>
            </a:endParaRPr>
          </a:p>
          <a:p>
            <a:r>
              <a:rPr lang="he-IL" sz="900" b="1" dirty="0" smtClean="0">
                <a:latin typeface="Levenim MT" pitchFamily="2" charset="-79"/>
                <a:cs typeface="Levenim MT" pitchFamily="2" charset="-79"/>
              </a:rPr>
              <a:t>זה בדיוק מה שגם אנחנו צריכים לעשות, ולא "להיתקע" עם ההגדה כטקסט יבש. </a:t>
            </a:r>
            <a:endParaRPr lang="en-US" sz="900" b="1" dirty="0" smtClean="0">
              <a:latin typeface="Levenim MT" pitchFamily="2" charset="-79"/>
              <a:cs typeface="Levenim MT" pitchFamily="2" charset="-79"/>
            </a:endParaRPr>
          </a:p>
          <a:p>
            <a:endParaRPr lang="he-IL" sz="900" dirty="0" smtClean="0">
              <a:latin typeface="Levenim MT" pitchFamily="2" charset="-79"/>
              <a:cs typeface="Levenim MT" pitchFamily="2" charset="-79"/>
            </a:endParaRPr>
          </a:p>
          <a:p>
            <a:r>
              <a:rPr lang="he-IL" sz="900" dirty="0" smtClean="0">
                <a:latin typeface="Levenim MT" pitchFamily="2" charset="-79"/>
                <a:cs typeface="Levenim MT" pitchFamily="2" charset="-79"/>
              </a:rPr>
              <a:t>במקום שאדם אחד יקרא את ההגדה וכל השאר ישתעממו בשקט, כולם יכולים להשתתף בזה</a:t>
            </a:r>
            <a:r>
              <a:rPr lang="en-US" sz="900" dirty="0" smtClean="0">
                <a:latin typeface="Levenim MT" pitchFamily="2" charset="-79"/>
                <a:cs typeface="Levenim MT" pitchFamily="2" charset="-79"/>
              </a:rPr>
              <a:t>.</a:t>
            </a:r>
          </a:p>
          <a:p>
            <a:r>
              <a:rPr lang="he-IL" sz="900" dirty="0" smtClean="0">
                <a:latin typeface="Levenim MT" pitchFamily="2" charset="-79"/>
                <a:cs typeface="Levenim MT" pitchFamily="2" charset="-79"/>
              </a:rPr>
              <a:t> </a:t>
            </a:r>
            <a:endParaRPr lang="en-US" sz="900" dirty="0" smtClean="0">
              <a:latin typeface="Levenim MT" pitchFamily="2" charset="-79"/>
              <a:cs typeface="Levenim MT" pitchFamily="2" charset="-79"/>
            </a:endParaRPr>
          </a:p>
          <a:p>
            <a:r>
              <a:rPr lang="he-IL" sz="900" dirty="0" smtClean="0">
                <a:latin typeface="Levenim MT" pitchFamily="2" charset="-79"/>
                <a:cs typeface="Levenim MT" pitchFamily="2" charset="-79"/>
              </a:rPr>
              <a:t> </a:t>
            </a:r>
            <a:endParaRPr lang="en-US" sz="900" dirty="0" smtClean="0">
              <a:latin typeface="Levenim MT" pitchFamily="2" charset="-79"/>
              <a:cs typeface="Levenim MT" pitchFamily="2" charset="-79"/>
            </a:endParaRPr>
          </a:p>
          <a:p>
            <a:r>
              <a:rPr lang="he-IL" sz="900" dirty="0" smtClean="0">
                <a:latin typeface="Levenim MT" pitchFamily="2" charset="-79"/>
                <a:cs typeface="Levenim MT" pitchFamily="2" charset="-79"/>
              </a:rPr>
              <a:t>אספנו כאן כמה רעיונות וכיוונים,</a:t>
            </a:r>
          </a:p>
          <a:p>
            <a:r>
              <a:rPr lang="he-IL" sz="900" dirty="0" smtClean="0">
                <a:latin typeface="Levenim MT" pitchFamily="2" charset="-79"/>
                <a:cs typeface="Levenim MT" pitchFamily="2" charset="-79"/>
              </a:rPr>
              <a:t>שאפשר לקחת חלק מהם לליל הסדר שבו תהיו,</a:t>
            </a:r>
          </a:p>
          <a:p>
            <a:r>
              <a:rPr lang="he-IL" sz="900" dirty="0" smtClean="0">
                <a:latin typeface="Levenim MT" pitchFamily="2" charset="-79"/>
                <a:cs typeface="Levenim MT" pitchFamily="2" charset="-79"/>
              </a:rPr>
              <a:t>או לעורר את כולנו לחשוב ולחפש מה יחבר את ליל הסדר שלנו לחשמל, לא משנה מה זה יהיה – העיקר שזה יצליח..</a:t>
            </a:r>
          </a:p>
          <a:p>
            <a:endParaRPr lang="he-IL" sz="900" dirty="0" smtClean="0">
              <a:latin typeface="Levenim MT" pitchFamily="2" charset="-79"/>
              <a:cs typeface="Levenim MT" pitchFamily="2" charset="-79"/>
            </a:endParaRPr>
          </a:p>
          <a:p>
            <a:r>
              <a:rPr lang="he-IL" sz="900" dirty="0" smtClean="0">
                <a:latin typeface="Levenim MT" pitchFamily="2" charset="-79"/>
                <a:cs typeface="Levenim MT" pitchFamily="2" charset="-79"/>
              </a:rPr>
              <a:t>חג שמח, חי ומעורר</a:t>
            </a:r>
            <a:endParaRPr lang="en-US" sz="900" dirty="0">
              <a:latin typeface="Levenim MT" pitchFamily="2" charset="-79"/>
              <a:cs typeface="Levenim MT" pitchFamily="2" charset="-79"/>
            </a:endParaRPr>
          </a:p>
        </p:txBody>
      </p:sp>
      <p:sp>
        <p:nvSpPr>
          <p:cNvPr id="5" name="מלבן 4"/>
          <p:cNvSpPr/>
          <p:nvPr/>
        </p:nvSpPr>
        <p:spPr>
          <a:xfrm>
            <a:off x="3771900" y="952500"/>
            <a:ext cx="2824959" cy="5726723"/>
          </a:xfrm>
          <a:prstGeom prst="rect">
            <a:avLst/>
          </a:prstGeom>
          <a:noFill/>
          <a:ln>
            <a:solidFill>
              <a:srgbClr val="5E4D36"/>
            </a:solid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r>
              <a:rPr lang="he-IL" sz="1050" b="1" dirty="0" smtClean="0">
                <a:solidFill>
                  <a:srgbClr val="5E4D36"/>
                </a:solidFill>
                <a:latin typeface="Levenim MT" pitchFamily="2" charset="-79"/>
                <a:cs typeface="Levenim MT" pitchFamily="2" charset="-79"/>
              </a:rPr>
              <a:t>משחקים והפעלות </a:t>
            </a:r>
            <a:r>
              <a:rPr lang="en-US" sz="1050" b="1" dirty="0" smtClean="0">
                <a:solidFill>
                  <a:srgbClr val="5E4D36"/>
                </a:solidFill>
                <a:latin typeface="Levenim MT" pitchFamily="2" charset="-79"/>
                <a:cs typeface="Levenim MT" pitchFamily="2" charset="-79"/>
              </a:rPr>
              <a:t/>
            </a:r>
            <a:br>
              <a:rPr lang="en-US" sz="1050" b="1" dirty="0" smtClean="0">
                <a:solidFill>
                  <a:srgbClr val="5E4D36"/>
                </a:solidFill>
                <a:latin typeface="Levenim MT" pitchFamily="2" charset="-79"/>
                <a:cs typeface="Levenim MT" pitchFamily="2" charset="-79"/>
              </a:rPr>
            </a:br>
            <a:endParaRPr lang="en-US" sz="1050" b="1" dirty="0" smtClean="0">
              <a:solidFill>
                <a:srgbClr val="5E4D36"/>
              </a:solidFill>
              <a:latin typeface="Levenim MT" pitchFamily="2" charset="-79"/>
              <a:cs typeface="Levenim MT" pitchFamily="2" charset="-79"/>
            </a:endParaRPr>
          </a:p>
          <a:p>
            <a:pPr lvl="0"/>
            <a:r>
              <a:rPr lang="he-IL" sz="750" dirty="0" smtClean="0">
                <a:solidFill>
                  <a:srgbClr val="5E4D36"/>
                </a:solidFill>
                <a:latin typeface="Levenim MT" pitchFamily="2" charset="-79"/>
                <a:cs typeface="Levenim MT" pitchFamily="2" charset="-79"/>
              </a:rPr>
              <a:t>1. </a:t>
            </a:r>
            <a:r>
              <a:rPr lang="en-US" sz="750" dirty="0" smtClean="0">
                <a:solidFill>
                  <a:srgbClr val="5E4D36"/>
                </a:solidFill>
                <a:latin typeface="Levenim MT" pitchFamily="2" charset="-79"/>
                <a:cs typeface="Levenim MT" pitchFamily="2" charset="-79"/>
              </a:rPr>
              <a:t>"</a:t>
            </a:r>
            <a:r>
              <a:rPr lang="he-IL" sz="750" dirty="0" smtClean="0">
                <a:solidFill>
                  <a:srgbClr val="5E4D36"/>
                </a:solidFill>
                <a:latin typeface="Levenim MT" pitchFamily="2" charset="-79"/>
                <a:cs typeface="Levenim MT" pitchFamily="2" charset="-79"/>
              </a:rPr>
              <a:t>מלמד שהיו ישראל </a:t>
            </a:r>
            <a:r>
              <a:rPr lang="he-IL" sz="750" dirty="0" err="1" smtClean="0">
                <a:solidFill>
                  <a:srgbClr val="5E4D36"/>
                </a:solidFill>
                <a:latin typeface="Levenim MT" pitchFamily="2" charset="-79"/>
                <a:cs typeface="Levenim MT" pitchFamily="2" charset="-79"/>
              </a:rPr>
              <a:t>מצויינים</a:t>
            </a:r>
            <a:r>
              <a:rPr lang="he-IL" sz="750" dirty="0" smtClean="0">
                <a:solidFill>
                  <a:srgbClr val="5E4D36"/>
                </a:solidFill>
                <a:latin typeface="Levenim MT" pitchFamily="2" charset="-79"/>
                <a:cs typeface="Levenim MT" pitchFamily="2" charset="-79"/>
              </a:rPr>
              <a:t> שם</a:t>
            </a:r>
            <a:r>
              <a:rPr lang="en-US" sz="750" dirty="0" smtClean="0">
                <a:solidFill>
                  <a:srgbClr val="5E4D36"/>
                </a:solidFill>
                <a:latin typeface="Levenim MT" pitchFamily="2" charset="-79"/>
                <a:cs typeface="Levenim MT" pitchFamily="2" charset="-79"/>
              </a:rPr>
              <a:t>" - </a:t>
            </a:r>
            <a:r>
              <a:rPr lang="he-IL" sz="750" b="1" dirty="0" smtClean="0">
                <a:solidFill>
                  <a:srgbClr val="5E4D36"/>
                </a:solidFill>
                <a:latin typeface="Levenim MT" pitchFamily="2" charset="-79"/>
                <a:cs typeface="Levenim MT" pitchFamily="2" charset="-79"/>
              </a:rPr>
              <a:t>סבב פרגונים</a:t>
            </a:r>
            <a:r>
              <a:rPr lang="en-US" sz="750" dirty="0" smtClean="0">
                <a:solidFill>
                  <a:srgbClr val="5E4D36"/>
                </a:solidFill>
                <a:latin typeface="Levenim MT" pitchFamily="2" charset="-79"/>
                <a:cs typeface="Levenim MT" pitchFamily="2" charset="-79"/>
              </a:rPr>
              <a:t>. </a:t>
            </a:r>
            <a:r>
              <a:rPr lang="he-IL" sz="750" dirty="0" smtClean="0">
                <a:solidFill>
                  <a:srgbClr val="5E4D36"/>
                </a:solidFill>
                <a:latin typeface="Levenim MT" pitchFamily="2" charset="-79"/>
                <a:cs typeface="Levenim MT" pitchFamily="2" charset="-79"/>
              </a:rPr>
              <a:t>אפשר להתייחס לתכונות חיוביות של המשתתפים או לחלק שלהם בהצלחת הערב (ניקיונות, בישולים, טבילת כלים, עריכת שולחן, קניות וכדו'). כדי להבטיח שכולם יקבלו מילים טובות – כל אחד מקבל פתק שכתוב עליו : ל______ (לרשום את אחד השמות) עד היום לא אמרתי לך תודה ש.../ תודה לך שאתה תורם למשפחה</a:t>
            </a:r>
            <a:r>
              <a:rPr lang="en-US" sz="750" dirty="0" smtClean="0">
                <a:solidFill>
                  <a:srgbClr val="5E4D36"/>
                </a:solidFill>
                <a:latin typeface="Levenim MT" pitchFamily="2" charset="-79"/>
                <a:cs typeface="Levenim MT" pitchFamily="2" charset="-79"/>
              </a:rPr>
              <a:t>_________.</a:t>
            </a:r>
          </a:p>
          <a:p>
            <a:pPr lvl="0"/>
            <a:endParaRPr lang="en-US" sz="750" dirty="0" smtClean="0">
              <a:solidFill>
                <a:srgbClr val="5E4D36"/>
              </a:solidFill>
              <a:latin typeface="Levenim MT" pitchFamily="2" charset="-79"/>
              <a:cs typeface="Levenim MT" pitchFamily="2" charset="-79"/>
            </a:endParaRPr>
          </a:p>
          <a:p>
            <a:pPr lvl="0"/>
            <a:r>
              <a:rPr lang="he-IL" sz="750" b="1" dirty="0" smtClean="0">
                <a:solidFill>
                  <a:srgbClr val="5E4D36"/>
                </a:solidFill>
                <a:latin typeface="Levenim MT" pitchFamily="2" charset="-79"/>
                <a:cs typeface="Levenim MT" pitchFamily="2" charset="-79"/>
              </a:rPr>
              <a:t>2. פנטומימה</a:t>
            </a:r>
            <a:r>
              <a:rPr lang="he-IL" sz="750" dirty="0" smtClean="0">
                <a:solidFill>
                  <a:srgbClr val="5E4D36"/>
                </a:solidFill>
                <a:latin typeface="Levenim MT" pitchFamily="2" charset="-79"/>
                <a:cs typeface="Levenim MT" pitchFamily="2" charset="-79"/>
              </a:rPr>
              <a:t> </a:t>
            </a:r>
            <a:r>
              <a:rPr lang="en-US" sz="750" dirty="0" smtClean="0">
                <a:solidFill>
                  <a:srgbClr val="5E4D36"/>
                </a:solidFill>
                <a:latin typeface="Levenim MT" pitchFamily="2" charset="-79"/>
                <a:cs typeface="Levenim MT" pitchFamily="2" charset="-79"/>
              </a:rPr>
              <a:t>– </a:t>
            </a:r>
            <a:r>
              <a:rPr lang="he-IL" sz="750" dirty="0" smtClean="0">
                <a:solidFill>
                  <a:srgbClr val="5E4D36"/>
                </a:solidFill>
                <a:latin typeface="Levenim MT" pitchFamily="2" charset="-79"/>
                <a:cs typeface="Levenim MT" pitchFamily="2" charset="-79"/>
              </a:rPr>
              <a:t>להציג מושג מההגדה (למשל: והיא שעמדה, חד </a:t>
            </a:r>
            <a:r>
              <a:rPr lang="he-IL" sz="750" dirty="0" err="1" smtClean="0">
                <a:solidFill>
                  <a:srgbClr val="5E4D36"/>
                </a:solidFill>
                <a:latin typeface="Levenim MT" pitchFamily="2" charset="-79"/>
                <a:cs typeface="Levenim MT" pitchFamily="2" charset="-79"/>
              </a:rPr>
              <a:t>גדיא</a:t>
            </a:r>
            <a:r>
              <a:rPr lang="he-IL" sz="750" dirty="0" smtClean="0">
                <a:solidFill>
                  <a:srgbClr val="5E4D36"/>
                </a:solidFill>
                <a:latin typeface="Levenim MT" pitchFamily="2" charset="-79"/>
                <a:cs typeface="Levenim MT" pitchFamily="2" charset="-79"/>
              </a:rPr>
              <a:t>) ללא מילים וכולם צריכים לנחש</a:t>
            </a:r>
            <a:r>
              <a:rPr lang="en-US" sz="750" dirty="0" smtClean="0">
                <a:solidFill>
                  <a:srgbClr val="5E4D36"/>
                </a:solidFill>
                <a:latin typeface="Levenim MT" pitchFamily="2" charset="-79"/>
                <a:cs typeface="Levenim MT" pitchFamily="2" charset="-79"/>
              </a:rPr>
              <a:t>.</a:t>
            </a:r>
            <a:endParaRPr lang="he-IL" sz="750" dirty="0" smtClean="0">
              <a:solidFill>
                <a:srgbClr val="5E4D36"/>
              </a:solidFill>
              <a:latin typeface="Levenim MT" pitchFamily="2" charset="-79"/>
              <a:cs typeface="Levenim MT" pitchFamily="2" charset="-79"/>
            </a:endParaRPr>
          </a:p>
          <a:p>
            <a:pPr lvl="0"/>
            <a:endParaRPr lang="en-US" sz="750" dirty="0" smtClean="0">
              <a:solidFill>
                <a:srgbClr val="5E4D36"/>
              </a:solidFill>
              <a:latin typeface="Levenim MT" pitchFamily="2" charset="-79"/>
              <a:cs typeface="Levenim MT" pitchFamily="2" charset="-79"/>
            </a:endParaRPr>
          </a:p>
          <a:p>
            <a:pPr lvl="0"/>
            <a:r>
              <a:rPr lang="he-IL" sz="750" b="1" dirty="0" smtClean="0">
                <a:solidFill>
                  <a:srgbClr val="5E4D36"/>
                </a:solidFill>
                <a:latin typeface="Levenim MT" pitchFamily="2" charset="-79"/>
                <a:cs typeface="Levenim MT" pitchFamily="2" charset="-79"/>
              </a:rPr>
              <a:t>3. סיפור אישי</a:t>
            </a:r>
            <a:r>
              <a:rPr lang="he-IL" sz="750" dirty="0" smtClean="0">
                <a:solidFill>
                  <a:srgbClr val="5E4D36"/>
                </a:solidFill>
                <a:latin typeface="Levenim MT" pitchFamily="2" charset="-79"/>
                <a:cs typeface="Levenim MT" pitchFamily="2" charset="-79"/>
              </a:rPr>
              <a:t> </a:t>
            </a:r>
            <a:r>
              <a:rPr lang="en-US" sz="750" dirty="0" smtClean="0">
                <a:solidFill>
                  <a:srgbClr val="5E4D36"/>
                </a:solidFill>
                <a:latin typeface="Levenim MT" pitchFamily="2" charset="-79"/>
                <a:cs typeface="Levenim MT" pitchFamily="2" charset="-79"/>
              </a:rPr>
              <a:t>- </a:t>
            </a:r>
            <a:r>
              <a:rPr lang="he-IL" sz="750" dirty="0" smtClean="0">
                <a:solidFill>
                  <a:srgbClr val="5E4D36"/>
                </a:solidFill>
                <a:latin typeface="Levenim MT" pitchFamily="2" charset="-79"/>
                <a:cs typeface="Levenim MT" pitchFamily="2" charset="-79"/>
              </a:rPr>
              <a:t>כל אחד בוחר לעצמו דמות אחת מההגדה ומספר את סיפור יציאת מצרים מנקודת מבטה (לדוגמא: פרעה, כינה ממכת הכינים, אבן מהפירמידות, חרטום מצרי, ערב רב וכדו') – נסו להחיות את הדברים כמה שיותר ולהיות יצירתיים ומפתיעים</a:t>
            </a:r>
            <a:r>
              <a:rPr lang="en-US" sz="750" dirty="0" smtClean="0">
                <a:solidFill>
                  <a:srgbClr val="5E4D36"/>
                </a:solidFill>
                <a:latin typeface="Levenim MT" pitchFamily="2" charset="-79"/>
                <a:cs typeface="Levenim MT" pitchFamily="2" charset="-79"/>
              </a:rPr>
              <a:t>...</a:t>
            </a:r>
          </a:p>
          <a:p>
            <a:pPr lvl="0"/>
            <a:endParaRPr lang="he-IL" sz="750" dirty="0" smtClean="0">
              <a:solidFill>
                <a:srgbClr val="5E4D36"/>
              </a:solidFill>
              <a:latin typeface="Levenim MT" pitchFamily="2" charset="-79"/>
              <a:cs typeface="Levenim MT" pitchFamily="2" charset="-79"/>
            </a:endParaRPr>
          </a:p>
          <a:p>
            <a:pPr lvl="0"/>
            <a:r>
              <a:rPr lang="he-IL" sz="750" dirty="0" smtClean="0">
                <a:solidFill>
                  <a:srgbClr val="5E4D36"/>
                </a:solidFill>
                <a:latin typeface="Levenim MT" pitchFamily="2" charset="-79"/>
                <a:cs typeface="Levenim MT" pitchFamily="2" charset="-79"/>
              </a:rPr>
              <a:t>4. מידי פעם תנו לילדים</a:t>
            </a:r>
            <a:r>
              <a:rPr lang="en-US" sz="750" dirty="0" smtClean="0">
                <a:solidFill>
                  <a:srgbClr val="5E4D36"/>
                </a:solidFill>
                <a:latin typeface="Levenim MT" pitchFamily="2" charset="-79"/>
                <a:cs typeface="Levenim MT" pitchFamily="2" charset="-79"/>
              </a:rPr>
              <a:t> "</a:t>
            </a:r>
            <a:r>
              <a:rPr lang="he-IL" sz="750" b="1" dirty="0" smtClean="0">
                <a:solidFill>
                  <a:srgbClr val="5E4D36"/>
                </a:solidFill>
                <a:latin typeface="Levenim MT" pitchFamily="2" charset="-79"/>
                <a:cs typeface="Levenim MT" pitchFamily="2" charset="-79"/>
              </a:rPr>
              <a:t>הפסקת התפרקות</a:t>
            </a:r>
            <a:r>
              <a:rPr lang="en-US" sz="750" dirty="0" smtClean="0">
                <a:solidFill>
                  <a:srgbClr val="5E4D36"/>
                </a:solidFill>
                <a:latin typeface="Levenim MT" pitchFamily="2" charset="-79"/>
                <a:cs typeface="Levenim MT" pitchFamily="2" charset="-79"/>
              </a:rPr>
              <a:t>" </a:t>
            </a:r>
            <a:r>
              <a:rPr lang="he-IL" sz="750" dirty="0" smtClean="0">
                <a:solidFill>
                  <a:srgbClr val="5E4D36"/>
                </a:solidFill>
                <a:latin typeface="Levenim MT" pitchFamily="2" charset="-79"/>
                <a:cs typeface="Levenim MT" pitchFamily="2" charset="-79"/>
              </a:rPr>
              <a:t>שתאפשר להם לענות על הצורך בתנועה והפעלת הגוף. לא קל לשבת שעות שלימות על כיסא, בטח כשאתה עוד לא בן שמונה. זה יעזור להם לשמור על מיקוד ולהפחית את הקופצניות לאורך הסדר. אם אתם רואים ירידה ברמת הקשב תנו לכל הילדים משימה כמו: "עכשיו כולם יורדים מהכיסאות ומקפצים כמו צפרדעים", או "רוצו סביב השולחן כמו החיות הטורפות ממכת ערוב</a:t>
            </a:r>
            <a:r>
              <a:rPr lang="en-US" sz="750" dirty="0" smtClean="0">
                <a:solidFill>
                  <a:srgbClr val="5E4D36"/>
                </a:solidFill>
                <a:latin typeface="Levenim MT" pitchFamily="2" charset="-79"/>
                <a:cs typeface="Levenim MT" pitchFamily="2" charset="-79"/>
              </a:rPr>
              <a:t>".</a:t>
            </a:r>
          </a:p>
          <a:p>
            <a:pPr lvl="0"/>
            <a:endParaRPr lang="he-IL" sz="750" b="1" dirty="0" smtClean="0">
              <a:solidFill>
                <a:srgbClr val="5E4D36"/>
              </a:solidFill>
              <a:latin typeface="Levenim MT" pitchFamily="2" charset="-79"/>
              <a:cs typeface="Levenim MT" pitchFamily="2" charset="-79"/>
            </a:endParaRPr>
          </a:p>
          <a:p>
            <a:pPr lvl="0"/>
            <a:r>
              <a:rPr lang="he-IL" sz="750" b="1" dirty="0" smtClean="0">
                <a:solidFill>
                  <a:srgbClr val="5E4D36"/>
                </a:solidFill>
                <a:latin typeface="Levenim MT" pitchFamily="2" charset="-79"/>
                <a:cs typeface="Levenim MT" pitchFamily="2" charset="-79"/>
              </a:rPr>
              <a:t>5. אופס טעינו</a:t>
            </a:r>
            <a:r>
              <a:rPr lang="he-IL" sz="750" dirty="0" smtClean="0">
                <a:solidFill>
                  <a:srgbClr val="5E4D36"/>
                </a:solidFill>
                <a:latin typeface="Levenim MT" pitchFamily="2" charset="-79"/>
                <a:cs typeface="Levenim MT" pitchFamily="2" charset="-79"/>
              </a:rPr>
              <a:t> </a:t>
            </a:r>
            <a:r>
              <a:rPr lang="en-US" sz="750" dirty="0" smtClean="0">
                <a:solidFill>
                  <a:srgbClr val="5E4D36"/>
                </a:solidFill>
                <a:latin typeface="Levenim MT" pitchFamily="2" charset="-79"/>
                <a:cs typeface="Levenim MT" pitchFamily="2" charset="-79"/>
              </a:rPr>
              <a:t>- </a:t>
            </a:r>
            <a:r>
              <a:rPr lang="he-IL" sz="750" dirty="0" smtClean="0">
                <a:solidFill>
                  <a:srgbClr val="5E4D36"/>
                </a:solidFill>
                <a:latin typeface="Levenim MT" pitchFamily="2" charset="-79"/>
                <a:cs typeface="Levenim MT" pitchFamily="2" charset="-79"/>
              </a:rPr>
              <a:t>ספרו חלק מסיפור ההגדה עם שגיאות ('למלך מצרים קראו </a:t>
            </a:r>
            <a:r>
              <a:rPr lang="he-IL" sz="750" dirty="0" err="1" smtClean="0">
                <a:solidFill>
                  <a:srgbClr val="5E4D36"/>
                </a:solidFill>
                <a:latin typeface="Levenim MT" pitchFamily="2" charset="-79"/>
                <a:cs typeface="Levenim MT" pitchFamily="2" charset="-79"/>
              </a:rPr>
              <a:t>אנטיוכוס</a:t>
            </a:r>
            <a:r>
              <a:rPr lang="he-IL" sz="750" dirty="0" smtClean="0">
                <a:solidFill>
                  <a:srgbClr val="5E4D36"/>
                </a:solidFill>
                <a:latin typeface="Levenim MT" pitchFamily="2" charset="-79"/>
                <a:cs typeface="Levenim MT" pitchFamily="2" charset="-79"/>
              </a:rPr>
              <a:t>') ותנו לילדים הקטנים לתקן אתכם</a:t>
            </a:r>
            <a:r>
              <a:rPr lang="en-US" sz="750" dirty="0" smtClean="0">
                <a:solidFill>
                  <a:srgbClr val="5E4D36"/>
                </a:solidFill>
                <a:latin typeface="Levenim MT" pitchFamily="2" charset="-79"/>
                <a:cs typeface="Levenim MT" pitchFamily="2" charset="-79"/>
              </a:rPr>
              <a:t>.</a:t>
            </a:r>
          </a:p>
          <a:p>
            <a:pPr lvl="0"/>
            <a:endParaRPr lang="he-IL" sz="750" b="1" dirty="0" smtClean="0">
              <a:solidFill>
                <a:srgbClr val="5E4D36"/>
              </a:solidFill>
              <a:latin typeface="Levenim MT" pitchFamily="2" charset="-79"/>
              <a:cs typeface="Levenim MT" pitchFamily="2" charset="-79"/>
            </a:endParaRPr>
          </a:p>
          <a:p>
            <a:pPr lvl="0"/>
            <a:r>
              <a:rPr lang="he-IL" sz="750" b="1" dirty="0" smtClean="0">
                <a:solidFill>
                  <a:srgbClr val="5E4D36"/>
                </a:solidFill>
                <a:latin typeface="Levenim MT" pitchFamily="2" charset="-79"/>
                <a:cs typeface="Levenim MT" pitchFamily="2" charset="-79"/>
              </a:rPr>
              <a:t>6. והרי החדשות</a:t>
            </a:r>
            <a:r>
              <a:rPr lang="he-IL" sz="750" dirty="0" smtClean="0">
                <a:solidFill>
                  <a:srgbClr val="5E4D36"/>
                </a:solidFill>
                <a:latin typeface="Levenim MT" pitchFamily="2" charset="-79"/>
                <a:cs typeface="Levenim MT" pitchFamily="2" charset="-79"/>
              </a:rPr>
              <a:t> </a:t>
            </a:r>
            <a:r>
              <a:rPr lang="en-US" sz="750" dirty="0" smtClean="0">
                <a:solidFill>
                  <a:srgbClr val="5E4D36"/>
                </a:solidFill>
                <a:latin typeface="Levenim MT" pitchFamily="2" charset="-79"/>
                <a:cs typeface="Levenim MT" pitchFamily="2" charset="-79"/>
              </a:rPr>
              <a:t>- </a:t>
            </a:r>
            <a:r>
              <a:rPr lang="he-IL" sz="750" dirty="0" smtClean="0">
                <a:solidFill>
                  <a:srgbClr val="5E4D36"/>
                </a:solidFill>
                <a:latin typeface="Levenim MT" pitchFamily="2" charset="-79"/>
                <a:cs typeface="Levenim MT" pitchFamily="2" charset="-79"/>
              </a:rPr>
              <a:t>על הילדים הגדולים להכין מראש </a:t>
            </a:r>
            <a:r>
              <a:rPr lang="he-IL" sz="750" b="1" dirty="0" smtClean="0">
                <a:solidFill>
                  <a:srgbClr val="5E4D36"/>
                </a:solidFill>
                <a:latin typeface="Levenim MT" pitchFamily="2" charset="-79"/>
                <a:cs typeface="Levenim MT" pitchFamily="2" charset="-79"/>
              </a:rPr>
              <a:t>תשדירי חדשות</a:t>
            </a:r>
            <a:r>
              <a:rPr lang="he-IL" sz="750" dirty="0" smtClean="0">
                <a:solidFill>
                  <a:srgbClr val="5E4D36"/>
                </a:solidFill>
                <a:latin typeface="Levenim MT" pitchFamily="2" charset="-79"/>
                <a:cs typeface="Levenim MT" pitchFamily="2" charset="-79"/>
              </a:rPr>
              <a:t> על ההתרחשויות האחרונות במצרים. התשדיר יכלול דיווחים ופרשנויות וגם ראיונות עם חלק מהמשתתפים בתור פרעה, משה, הדוב ממכת הערוב וכדו'. המרואיינים יכולים לאלתר את הרעיונות בעצמם, או לחלק למשתתפים כרטיסיות שהוכנו מראש (לדוגמא: "אתה פרעה. כרגע התעוררת באמצע הלילה על ידי יועציך שדיווחו לך על כך שאין מי שתייה בכל מצרים, רק דם. כתב הרדיו רוצה לשמוע מה יש לך לומר לאומה המצרית ומה אתה מתכוון לעשות</a:t>
            </a:r>
            <a:r>
              <a:rPr lang="en-US" sz="750" dirty="0" smtClean="0">
                <a:solidFill>
                  <a:srgbClr val="5E4D36"/>
                </a:solidFill>
                <a:latin typeface="Levenim MT" pitchFamily="2" charset="-79"/>
                <a:cs typeface="Levenim MT" pitchFamily="2" charset="-79"/>
              </a:rPr>
              <a:t>?").</a:t>
            </a:r>
          </a:p>
          <a:p>
            <a:pPr lvl="0"/>
            <a:endParaRPr lang="he-IL" sz="750" b="1" dirty="0" smtClean="0">
              <a:solidFill>
                <a:srgbClr val="5E4D36"/>
              </a:solidFill>
              <a:latin typeface="Levenim MT" pitchFamily="2" charset="-79"/>
              <a:cs typeface="Levenim MT" pitchFamily="2" charset="-79"/>
            </a:endParaRPr>
          </a:p>
          <a:p>
            <a:pPr lvl="0"/>
            <a:r>
              <a:rPr lang="he-IL" sz="750" b="1" dirty="0" smtClean="0">
                <a:solidFill>
                  <a:srgbClr val="5E4D36"/>
                </a:solidFill>
                <a:latin typeface="Levenim MT" pitchFamily="2" charset="-79"/>
                <a:cs typeface="Levenim MT" pitchFamily="2" charset="-79"/>
              </a:rPr>
              <a:t>7. שקית הסיפורים</a:t>
            </a:r>
            <a:r>
              <a:rPr lang="he-IL" sz="750" dirty="0" smtClean="0">
                <a:solidFill>
                  <a:srgbClr val="5E4D36"/>
                </a:solidFill>
                <a:latin typeface="Levenim MT" pitchFamily="2" charset="-79"/>
                <a:cs typeface="Levenim MT" pitchFamily="2" charset="-79"/>
              </a:rPr>
              <a:t> </a:t>
            </a:r>
            <a:r>
              <a:rPr lang="en-US" sz="750" dirty="0" smtClean="0">
                <a:solidFill>
                  <a:srgbClr val="5E4D36"/>
                </a:solidFill>
                <a:latin typeface="Levenim MT" pitchFamily="2" charset="-79"/>
                <a:cs typeface="Levenim MT" pitchFamily="2" charset="-79"/>
              </a:rPr>
              <a:t>– </a:t>
            </a:r>
            <a:r>
              <a:rPr lang="he-IL" sz="750" dirty="0" smtClean="0">
                <a:solidFill>
                  <a:srgbClr val="5E4D36"/>
                </a:solidFill>
                <a:latin typeface="Levenim MT" pitchFamily="2" charset="-79"/>
                <a:cs typeface="Levenim MT" pitchFamily="2" charset="-79"/>
              </a:rPr>
              <a:t>אספו אביזרים מהבית (מפתח, בובה של חייל, שעון וכדו') לתוך שקית אטומה. כל אחד בתורו עוצם עיניים ושולף מהשקית חפץ. עליו לספר את הסיפור שלו בהקשר ליציאת מצרים. זה דורש מעט יצירתיות אבל עשוי להצליח מאוד</a:t>
            </a:r>
            <a:r>
              <a:rPr lang="en-US" sz="750" dirty="0" smtClean="0">
                <a:solidFill>
                  <a:srgbClr val="5E4D36"/>
                </a:solidFill>
                <a:latin typeface="Levenim MT" pitchFamily="2" charset="-79"/>
                <a:cs typeface="Levenim MT" pitchFamily="2" charset="-79"/>
              </a:rPr>
              <a:t>.</a:t>
            </a:r>
          </a:p>
          <a:p>
            <a:pPr lvl="0"/>
            <a:endParaRPr lang="en-US" sz="750" dirty="0" smtClean="0">
              <a:solidFill>
                <a:srgbClr val="5E4D36"/>
              </a:solidFill>
              <a:latin typeface="Levenim MT" pitchFamily="2" charset="-79"/>
              <a:cs typeface="Levenim MT" pitchFamily="2" charset="-79"/>
            </a:endParaRPr>
          </a:p>
          <a:p>
            <a:pPr lvl="0"/>
            <a:r>
              <a:rPr lang="he-IL" sz="750" b="1" dirty="0" smtClean="0">
                <a:solidFill>
                  <a:srgbClr val="5E4D36"/>
                </a:solidFill>
                <a:latin typeface="Levenim MT" pitchFamily="2" charset="-79"/>
                <a:cs typeface="Levenim MT" pitchFamily="2" charset="-79"/>
              </a:rPr>
              <a:t>8. מי או מה אני</a:t>
            </a:r>
            <a:r>
              <a:rPr lang="he-IL" sz="750" dirty="0" smtClean="0">
                <a:solidFill>
                  <a:srgbClr val="5E4D36"/>
                </a:solidFill>
                <a:latin typeface="Levenim MT" pitchFamily="2" charset="-79"/>
                <a:cs typeface="Levenim MT" pitchFamily="2" charset="-79"/>
              </a:rPr>
              <a:t> </a:t>
            </a:r>
            <a:r>
              <a:rPr lang="en-US" sz="750" dirty="0" smtClean="0">
                <a:solidFill>
                  <a:srgbClr val="5E4D36"/>
                </a:solidFill>
                <a:latin typeface="Levenim MT" pitchFamily="2" charset="-79"/>
                <a:cs typeface="Levenim MT" pitchFamily="2" charset="-79"/>
              </a:rPr>
              <a:t>- </a:t>
            </a:r>
            <a:r>
              <a:rPr lang="he-IL" sz="750" dirty="0" smtClean="0">
                <a:solidFill>
                  <a:srgbClr val="5E4D36"/>
                </a:solidFill>
                <a:latin typeface="Levenim MT" pitchFamily="2" charset="-79"/>
                <a:cs typeface="Levenim MT" pitchFamily="2" charset="-79"/>
              </a:rPr>
              <a:t>כתבו על כרטיסים שמות אנשים או מושגים מסיפור החג. מכסים את עיניים של אחד המשתתפים במטפחת, מראים לכולם את הכרטיס, ויש לו חמש שאלות בלבד כדי לזהות מה רשום עליו. ניתן לענות על שאלותיו בכן/לא בלבד. מושגים לדוגמא: פרעה, אליהו הנביא, הבן החכם, מרור, חרוסת, חמץ, צפרדע וכדו</a:t>
            </a:r>
            <a:r>
              <a:rPr lang="en-US" sz="750" dirty="0" smtClean="0">
                <a:solidFill>
                  <a:srgbClr val="5E4D36"/>
                </a:solidFill>
                <a:latin typeface="Levenim MT" pitchFamily="2" charset="-79"/>
                <a:cs typeface="Levenim MT" pitchFamily="2" charset="-79"/>
              </a:rPr>
              <a:t>'.</a:t>
            </a:r>
            <a:endParaRPr lang="en-US" sz="750" dirty="0">
              <a:solidFill>
                <a:srgbClr val="5E4D36"/>
              </a:solidFill>
              <a:latin typeface="Levenim MT" pitchFamily="2" charset="-79"/>
              <a:cs typeface="Levenim MT" pitchFamily="2" charset="-79"/>
            </a:endParaRPr>
          </a:p>
        </p:txBody>
      </p:sp>
      <p:sp>
        <p:nvSpPr>
          <p:cNvPr id="8" name="מלבן 7"/>
          <p:cNvSpPr/>
          <p:nvPr/>
        </p:nvSpPr>
        <p:spPr>
          <a:xfrm>
            <a:off x="495300" y="942975"/>
            <a:ext cx="3160532" cy="5726723"/>
          </a:xfrm>
          <a:prstGeom prst="rect">
            <a:avLst/>
          </a:prstGeom>
          <a:noFill/>
          <a:ln>
            <a:solidFill>
              <a:srgbClr val="5E4D36"/>
            </a:solid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r>
              <a:rPr lang="he-IL" sz="1050" b="1" dirty="0" smtClean="0">
                <a:solidFill>
                  <a:srgbClr val="5E4D36"/>
                </a:solidFill>
                <a:latin typeface="Levenim MT" pitchFamily="2" charset="-79"/>
                <a:cs typeface="Levenim MT" pitchFamily="2" charset="-79"/>
              </a:rPr>
              <a:t>דיונים</a:t>
            </a:r>
          </a:p>
          <a:p>
            <a:r>
              <a:rPr lang="en-US" sz="750" dirty="0" smtClean="0">
                <a:solidFill>
                  <a:srgbClr val="5E4D36"/>
                </a:solidFill>
                <a:latin typeface="Levenim MT" pitchFamily="2" charset="-79"/>
                <a:cs typeface="Levenim MT" pitchFamily="2" charset="-79"/>
              </a:rPr>
              <a:t/>
            </a:r>
            <a:br>
              <a:rPr lang="en-US" sz="750" dirty="0" smtClean="0">
                <a:solidFill>
                  <a:srgbClr val="5E4D36"/>
                </a:solidFill>
                <a:latin typeface="Levenim MT" pitchFamily="2" charset="-79"/>
                <a:cs typeface="Levenim MT" pitchFamily="2" charset="-79"/>
              </a:rPr>
            </a:br>
            <a:r>
              <a:rPr lang="he-IL" sz="750" dirty="0" smtClean="0">
                <a:solidFill>
                  <a:srgbClr val="5E4D36"/>
                </a:solidFill>
                <a:latin typeface="Levenim MT" pitchFamily="2" charset="-79"/>
                <a:cs typeface="Levenim MT" pitchFamily="2" charset="-79"/>
              </a:rPr>
              <a:t>1. </a:t>
            </a:r>
            <a:r>
              <a:rPr lang="en-US" sz="750" b="1" dirty="0" smtClean="0">
                <a:solidFill>
                  <a:srgbClr val="5E4D36"/>
                </a:solidFill>
                <a:latin typeface="Levenim MT" pitchFamily="2" charset="-79"/>
                <a:cs typeface="Levenim MT" pitchFamily="2" charset="-79"/>
              </a:rPr>
              <a:t>"</a:t>
            </a:r>
            <a:r>
              <a:rPr lang="he-IL" sz="750" b="1" dirty="0" smtClean="0">
                <a:solidFill>
                  <a:srgbClr val="5E4D36"/>
                </a:solidFill>
                <a:latin typeface="Levenim MT" pitchFamily="2" charset="-79"/>
                <a:cs typeface="Levenim MT" pitchFamily="2" charset="-79"/>
              </a:rPr>
              <a:t>השתא עבדי לשנה הבאה בני חורין</a:t>
            </a:r>
            <a:r>
              <a:rPr lang="he-IL" sz="750" dirty="0" smtClean="0">
                <a:solidFill>
                  <a:srgbClr val="5E4D36"/>
                </a:solidFill>
                <a:latin typeface="Levenim MT" pitchFamily="2" charset="-79"/>
                <a:cs typeface="Levenim MT" pitchFamily="2" charset="-79"/>
              </a:rPr>
              <a:t>" – מה </a:t>
            </a:r>
            <a:r>
              <a:rPr lang="he-IL" sz="750" dirty="0" err="1" smtClean="0">
                <a:solidFill>
                  <a:srgbClr val="5E4D36"/>
                </a:solidFill>
                <a:latin typeface="Levenim MT" pitchFamily="2" charset="-79"/>
                <a:cs typeface="Levenim MT" pitchFamily="2" charset="-79"/>
              </a:rPr>
              <a:t>ה'מִצְר</a:t>
            </a:r>
            <a:r>
              <a:rPr lang="he-IL" sz="750" dirty="0" smtClean="0">
                <a:solidFill>
                  <a:srgbClr val="5E4D36"/>
                </a:solidFill>
                <a:latin typeface="Levenim MT" pitchFamily="2" charset="-79"/>
                <a:cs typeface="Levenim MT" pitchFamily="2" charset="-79"/>
              </a:rPr>
              <a:t>ַיִם' שלך? – כל אחד יאמר דבר אחד אליו הוא קצת משועבד והיה רוצה להשתחרר ממנו בשנה הקרובה (למשל: </a:t>
            </a:r>
            <a:r>
              <a:rPr lang="he-IL" sz="750" dirty="0" err="1" smtClean="0">
                <a:solidFill>
                  <a:srgbClr val="5E4D36"/>
                </a:solidFill>
                <a:latin typeface="Levenim MT" pitchFamily="2" charset="-79"/>
                <a:cs typeface="Levenim MT" pitchFamily="2" charset="-79"/>
              </a:rPr>
              <a:t>פייסבוק</a:t>
            </a:r>
            <a:r>
              <a:rPr lang="he-IL" sz="750" dirty="0" smtClean="0">
                <a:solidFill>
                  <a:srgbClr val="5E4D36"/>
                </a:solidFill>
                <a:latin typeface="Levenim MT" pitchFamily="2" charset="-79"/>
                <a:cs typeface="Levenim MT" pitchFamily="2" charset="-79"/>
              </a:rPr>
              <a:t>, הסלולארי, העבודה, כסיסת ציפורניים, מתוּקים וכדו'). </a:t>
            </a:r>
          </a:p>
          <a:p>
            <a:r>
              <a:rPr lang="he-IL" sz="750" dirty="0" smtClean="0">
                <a:solidFill>
                  <a:srgbClr val="5E4D36"/>
                </a:solidFill>
                <a:latin typeface="Levenim MT" pitchFamily="2" charset="-79"/>
                <a:cs typeface="Levenim MT" pitchFamily="2" charset="-79"/>
              </a:rPr>
              <a:t>האם אתה מוכן שהמשפחה תתרום לך תשומת לב לשעבוד שלך? האם תהיה מוכן לקבל אותם כשליחים להיגאל? מאיזה שעבוד השתחררת השנה? יש לך איזה טיפ איך 'יוצאים ממצרים</a:t>
            </a:r>
            <a:r>
              <a:rPr lang="en-US" sz="750" dirty="0" smtClean="0">
                <a:solidFill>
                  <a:srgbClr val="5E4D36"/>
                </a:solidFill>
                <a:latin typeface="Levenim MT" pitchFamily="2" charset="-79"/>
                <a:cs typeface="Levenim MT" pitchFamily="2" charset="-79"/>
              </a:rPr>
              <a:t>'?</a:t>
            </a:r>
            <a:endParaRPr lang="he-IL" sz="750" dirty="0" smtClean="0">
              <a:solidFill>
                <a:srgbClr val="5E4D36"/>
              </a:solidFill>
              <a:latin typeface="Levenim MT" pitchFamily="2" charset="-79"/>
              <a:cs typeface="Levenim MT" pitchFamily="2" charset="-79"/>
            </a:endParaRPr>
          </a:p>
          <a:p>
            <a:endParaRPr lang="en-US" sz="750" dirty="0" smtClean="0">
              <a:solidFill>
                <a:srgbClr val="5E4D36"/>
              </a:solidFill>
              <a:latin typeface="Levenim MT" pitchFamily="2" charset="-79"/>
              <a:cs typeface="Levenim MT" pitchFamily="2" charset="-79"/>
            </a:endParaRPr>
          </a:p>
          <a:p>
            <a:pPr lvl="0"/>
            <a:r>
              <a:rPr lang="he-IL" sz="750" dirty="0" smtClean="0">
                <a:solidFill>
                  <a:srgbClr val="5E4D36"/>
                </a:solidFill>
                <a:latin typeface="Levenim MT" pitchFamily="2" charset="-79"/>
                <a:cs typeface="Levenim MT" pitchFamily="2" charset="-79"/>
              </a:rPr>
              <a:t>2. </a:t>
            </a:r>
            <a:r>
              <a:rPr lang="en-US" sz="750" dirty="0" smtClean="0">
                <a:solidFill>
                  <a:srgbClr val="5E4D36"/>
                </a:solidFill>
                <a:latin typeface="Levenim MT" pitchFamily="2" charset="-79"/>
                <a:cs typeface="Levenim MT" pitchFamily="2" charset="-79"/>
              </a:rPr>
              <a:t>"</a:t>
            </a:r>
            <a:r>
              <a:rPr lang="he-IL" sz="750" b="1" dirty="0" smtClean="0">
                <a:solidFill>
                  <a:srgbClr val="5E4D36"/>
                </a:solidFill>
                <a:latin typeface="Levenim MT" pitchFamily="2" charset="-79"/>
                <a:cs typeface="Levenim MT" pitchFamily="2" charset="-79"/>
              </a:rPr>
              <a:t>מה נשתנה הלילה הזה מכל הלילות</a:t>
            </a:r>
            <a:r>
              <a:rPr lang="he-IL" sz="750" dirty="0" smtClean="0">
                <a:solidFill>
                  <a:srgbClr val="5E4D36"/>
                </a:solidFill>
                <a:latin typeface="Levenim MT" pitchFamily="2" charset="-79"/>
                <a:cs typeface="Levenim MT" pitchFamily="2" charset="-79"/>
              </a:rPr>
              <a:t>" – במה אתם מרגישים שונים הלילה מאיך שהייתם בערב הזה לפני שנה? </a:t>
            </a:r>
          </a:p>
          <a:p>
            <a:pPr lvl="0"/>
            <a:r>
              <a:rPr lang="he-IL" sz="750" dirty="0" smtClean="0">
                <a:solidFill>
                  <a:srgbClr val="5E4D36"/>
                </a:solidFill>
                <a:latin typeface="Levenim MT" pitchFamily="2" charset="-79"/>
                <a:cs typeface="Levenim MT" pitchFamily="2" charset="-79"/>
              </a:rPr>
              <a:t>האם אתם אוהבים שינויים או מעדיפים את המוכר והישן? למה קשה להשתנות? מה יכול לעזור לעשות את זה? כל אחד יאמר מה הוא מאחל לעצמו לשנה הבאה, ומה לכל המשפחה</a:t>
            </a:r>
            <a:r>
              <a:rPr lang="en-US" sz="750" dirty="0" smtClean="0">
                <a:solidFill>
                  <a:srgbClr val="5E4D36"/>
                </a:solidFill>
                <a:latin typeface="Levenim MT" pitchFamily="2" charset="-79"/>
                <a:cs typeface="Levenim MT" pitchFamily="2" charset="-79"/>
              </a:rPr>
              <a:t>.</a:t>
            </a:r>
          </a:p>
          <a:p>
            <a:pPr lvl="0"/>
            <a:endParaRPr lang="he-IL" sz="750" dirty="0" smtClean="0">
              <a:solidFill>
                <a:srgbClr val="5E4D36"/>
              </a:solidFill>
              <a:latin typeface="Levenim MT" pitchFamily="2" charset="-79"/>
              <a:cs typeface="Levenim MT" pitchFamily="2" charset="-79"/>
            </a:endParaRPr>
          </a:p>
          <a:p>
            <a:pPr lvl="0"/>
            <a:r>
              <a:rPr lang="en-US" sz="750" dirty="0" smtClean="0">
                <a:solidFill>
                  <a:srgbClr val="5E4D36"/>
                </a:solidFill>
                <a:latin typeface="Levenim MT" pitchFamily="2" charset="-79"/>
                <a:cs typeface="Levenim MT" pitchFamily="2" charset="-79"/>
              </a:rPr>
              <a:t>“ 3</a:t>
            </a:r>
            <a:r>
              <a:rPr lang="he-IL" sz="750" b="1" dirty="0" smtClean="0">
                <a:solidFill>
                  <a:srgbClr val="5E4D36"/>
                </a:solidFill>
                <a:latin typeface="Levenim MT" pitchFamily="2" charset="-79"/>
                <a:cs typeface="Levenim MT" pitchFamily="2" charset="-79"/>
              </a:rPr>
              <a:t>עבדים היינו לפרעה במצרים"</a:t>
            </a:r>
            <a:r>
              <a:rPr lang="he-IL" sz="750" dirty="0" smtClean="0">
                <a:solidFill>
                  <a:srgbClr val="5E4D36"/>
                </a:solidFill>
                <a:latin typeface="Levenim MT" pitchFamily="2" charset="-79"/>
                <a:cs typeface="Levenim MT" pitchFamily="2" charset="-79"/>
              </a:rPr>
              <a:t> – למה עם ישראל היה צריך להיוולד כעם מתוך סבל נורא של שעבוד ארוך במצרים? נסו להיזכר בחוויה לא נעימה או משבר שעבר עליכם באופן אישי, האם אתם יכולים למצוא דברים חיוביים שהפקתם ממנו? נסו לענות על אותה שאלה גם ביחס לעם ישראל ככלל</a:t>
            </a:r>
            <a:r>
              <a:rPr lang="en-US" sz="750" dirty="0" smtClean="0">
                <a:solidFill>
                  <a:srgbClr val="5E4D36"/>
                </a:solidFill>
                <a:latin typeface="Levenim MT" pitchFamily="2" charset="-79"/>
                <a:cs typeface="Levenim MT" pitchFamily="2" charset="-79"/>
              </a:rPr>
              <a:t>.</a:t>
            </a:r>
            <a:endParaRPr lang="he-IL" sz="750" dirty="0" smtClean="0">
              <a:solidFill>
                <a:srgbClr val="5E4D36"/>
              </a:solidFill>
              <a:latin typeface="Levenim MT" pitchFamily="2" charset="-79"/>
              <a:cs typeface="Levenim MT" pitchFamily="2" charset="-79"/>
            </a:endParaRPr>
          </a:p>
          <a:p>
            <a:pPr lvl="0"/>
            <a:endParaRPr lang="en-US" sz="750" dirty="0" smtClean="0">
              <a:solidFill>
                <a:srgbClr val="5E4D36"/>
              </a:solidFill>
              <a:latin typeface="Levenim MT" pitchFamily="2" charset="-79"/>
              <a:cs typeface="Levenim MT" pitchFamily="2" charset="-79"/>
            </a:endParaRPr>
          </a:p>
          <a:p>
            <a:pPr lvl="0"/>
            <a:r>
              <a:rPr lang="en-US" sz="750" dirty="0" smtClean="0">
                <a:solidFill>
                  <a:srgbClr val="5E4D36"/>
                </a:solidFill>
                <a:latin typeface="Levenim MT" pitchFamily="2" charset="-79"/>
                <a:cs typeface="Levenim MT" pitchFamily="2" charset="-79"/>
              </a:rPr>
              <a:t>“  4 </a:t>
            </a:r>
            <a:r>
              <a:rPr lang="he-IL" sz="750" b="1" dirty="0" smtClean="0">
                <a:solidFill>
                  <a:srgbClr val="5E4D36"/>
                </a:solidFill>
                <a:latin typeface="Levenim MT" pitchFamily="2" charset="-79"/>
                <a:cs typeface="Levenim MT" pitchFamily="2" charset="-79"/>
              </a:rPr>
              <a:t>והיא שעמדה לאבותינו" </a:t>
            </a:r>
            <a:r>
              <a:rPr lang="he-IL" sz="750" dirty="0" smtClean="0">
                <a:solidFill>
                  <a:srgbClr val="5E4D36"/>
                </a:solidFill>
                <a:latin typeface="Levenim MT" pitchFamily="2" charset="-79"/>
                <a:cs typeface="Levenim MT" pitchFamily="2" charset="-79"/>
              </a:rPr>
              <a:t>– אם סבא וסבתא אתכם סביב השולחן בקשו מהם לספר את הסיפור האישי שלהם, הכי מפחיד, הכי מסוכן, שהכי ראו בו את יד ה', איך ניצלו מאיזה קרב/הפגזה/מלחמה. מאבא </a:t>
            </a:r>
            <a:r>
              <a:rPr lang="he-IL" sz="750" dirty="0" err="1" smtClean="0">
                <a:solidFill>
                  <a:srgbClr val="5E4D36"/>
                </a:solidFill>
                <a:latin typeface="Levenim MT" pitchFamily="2" charset="-79"/>
                <a:cs typeface="Levenim MT" pitchFamily="2" charset="-79"/>
              </a:rPr>
              <a:t>ואמא</a:t>
            </a:r>
            <a:r>
              <a:rPr lang="he-IL" sz="750" dirty="0" smtClean="0">
                <a:solidFill>
                  <a:srgbClr val="5E4D36"/>
                </a:solidFill>
                <a:latin typeface="Levenim MT" pitchFamily="2" charset="-79"/>
                <a:cs typeface="Levenim MT" pitchFamily="2" charset="-79"/>
              </a:rPr>
              <a:t> בַּקְ</a:t>
            </a:r>
            <a:r>
              <a:rPr lang="he-IL" sz="750" dirty="0" err="1" smtClean="0">
                <a:solidFill>
                  <a:srgbClr val="5E4D36"/>
                </a:solidFill>
                <a:latin typeface="Levenim MT" pitchFamily="2" charset="-79"/>
                <a:cs typeface="Levenim MT" pitchFamily="2" charset="-79"/>
              </a:rPr>
              <a:t>שוּ </a:t>
            </a:r>
            <a:r>
              <a:rPr lang="he-IL" sz="750" dirty="0" smtClean="0">
                <a:solidFill>
                  <a:srgbClr val="5E4D36"/>
                </a:solidFill>
                <a:latin typeface="Levenim MT" pitchFamily="2" charset="-79"/>
                <a:cs typeface="Levenim MT" pitchFamily="2" charset="-79"/>
              </a:rPr>
              <a:t>שיספרו על ליל הסדר אחד שלא ישכחו כל חייהם</a:t>
            </a:r>
            <a:r>
              <a:rPr lang="en-US" sz="750" dirty="0" smtClean="0">
                <a:solidFill>
                  <a:srgbClr val="5E4D36"/>
                </a:solidFill>
                <a:latin typeface="Levenim MT" pitchFamily="2" charset="-79"/>
                <a:cs typeface="Levenim MT" pitchFamily="2" charset="-79"/>
              </a:rPr>
              <a:t>.</a:t>
            </a:r>
          </a:p>
          <a:p>
            <a:pPr lvl="0">
              <a:buFontTx/>
              <a:buChar char="-"/>
            </a:pPr>
            <a:r>
              <a:rPr lang="he-IL" sz="750" dirty="0" smtClean="0">
                <a:solidFill>
                  <a:srgbClr val="5E4D36"/>
                </a:solidFill>
                <a:latin typeface="Levenim MT" pitchFamily="2" charset="-79"/>
                <a:cs typeface="Levenim MT" pitchFamily="2" charset="-79"/>
              </a:rPr>
              <a:t>ומה איתך? - מה היית עושה לו היית במקומם של המיילדות או במקומו של עמרם במצרים? האם היית מוכן לקפוץ לים כפי שעשה נחשון? בְּמַה היום אתה מוכן 'לקפוץ למים' ראשון? איך אתם מבינים את אותם ארבע חמישיות מעם ישראל שמתו במכת חושך כי לא רצו לצאת ממצרים? מה פשר העקשנות של פרעה לסרב לשלח את ישראל למרות כל המכות הניחתות עליו? האם אתם מכירים תופעות מהסוג הזה מהחיים היום</a:t>
            </a:r>
            <a:r>
              <a:rPr lang="en-US" sz="750" dirty="0" smtClean="0">
                <a:solidFill>
                  <a:srgbClr val="5E4D36"/>
                </a:solidFill>
                <a:latin typeface="Levenim MT" pitchFamily="2" charset="-79"/>
                <a:cs typeface="Levenim MT" pitchFamily="2" charset="-79"/>
              </a:rPr>
              <a:t>?</a:t>
            </a:r>
            <a:endParaRPr lang="he-IL" sz="750" dirty="0" smtClean="0">
              <a:solidFill>
                <a:srgbClr val="5E4D36"/>
              </a:solidFill>
              <a:latin typeface="Levenim MT" pitchFamily="2" charset="-79"/>
              <a:cs typeface="Levenim MT" pitchFamily="2" charset="-79"/>
            </a:endParaRPr>
          </a:p>
          <a:p>
            <a:pPr lvl="0">
              <a:buFontTx/>
              <a:buChar char="-"/>
            </a:pPr>
            <a:endParaRPr lang="en-US" sz="750" dirty="0" smtClean="0">
              <a:solidFill>
                <a:srgbClr val="5E4D36"/>
              </a:solidFill>
              <a:latin typeface="Levenim MT" pitchFamily="2" charset="-79"/>
              <a:cs typeface="Levenim MT" pitchFamily="2" charset="-79"/>
            </a:endParaRPr>
          </a:p>
          <a:p>
            <a:pPr lvl="0"/>
            <a:r>
              <a:rPr lang="en-US" sz="750" b="1" dirty="0" smtClean="0">
                <a:solidFill>
                  <a:srgbClr val="5E4D36"/>
                </a:solidFill>
                <a:latin typeface="Levenim MT" pitchFamily="2" charset="-79"/>
                <a:cs typeface="Levenim MT" pitchFamily="2" charset="-79"/>
              </a:rPr>
              <a:t>“ 5</a:t>
            </a:r>
            <a:r>
              <a:rPr lang="he-IL" sz="750" b="1" dirty="0" smtClean="0">
                <a:solidFill>
                  <a:srgbClr val="5E4D36"/>
                </a:solidFill>
                <a:latin typeface="Levenim MT" pitchFamily="2" charset="-79"/>
                <a:cs typeface="Levenim MT" pitchFamily="2" charset="-79"/>
              </a:rPr>
              <a:t>צא ולמד</a:t>
            </a:r>
            <a:r>
              <a:rPr lang="he-IL" sz="750" dirty="0" smtClean="0">
                <a:solidFill>
                  <a:srgbClr val="5E4D36"/>
                </a:solidFill>
                <a:latin typeface="Levenim MT" pitchFamily="2" charset="-79"/>
                <a:cs typeface="Levenim MT" pitchFamily="2" charset="-79"/>
              </a:rPr>
              <a:t>" - מה הלימוד הכי משמעותי שלמדתי השנה</a:t>
            </a:r>
            <a:r>
              <a:rPr lang="en-US" sz="750" dirty="0" smtClean="0">
                <a:solidFill>
                  <a:srgbClr val="5E4D36"/>
                </a:solidFill>
                <a:latin typeface="Levenim MT" pitchFamily="2" charset="-79"/>
                <a:cs typeface="Levenim MT" pitchFamily="2" charset="-79"/>
              </a:rPr>
              <a:t>?</a:t>
            </a:r>
          </a:p>
          <a:p>
            <a:pPr lvl="0"/>
            <a:r>
              <a:rPr lang="en-US" sz="750" dirty="0" smtClean="0">
                <a:solidFill>
                  <a:srgbClr val="5E4D36"/>
                </a:solidFill>
                <a:latin typeface="Levenim MT" pitchFamily="2" charset="-79"/>
                <a:cs typeface="Levenim MT" pitchFamily="2" charset="-79"/>
              </a:rPr>
              <a:t>"</a:t>
            </a:r>
            <a:r>
              <a:rPr lang="he-IL" sz="750" dirty="0" smtClean="0">
                <a:solidFill>
                  <a:srgbClr val="5E4D36"/>
                </a:solidFill>
                <a:latin typeface="Levenim MT" pitchFamily="2" charset="-79"/>
                <a:cs typeface="Levenim MT" pitchFamily="2" charset="-79"/>
              </a:rPr>
              <a:t>ולבן   הארמי ביקש לעקור את הכול" - מה עלול בימינו, בתוכנו, לעקור את הכול</a:t>
            </a:r>
            <a:r>
              <a:rPr lang="en-US" sz="750" dirty="0" smtClean="0">
                <a:solidFill>
                  <a:srgbClr val="5E4D36"/>
                </a:solidFill>
                <a:latin typeface="Levenim MT" pitchFamily="2" charset="-79"/>
                <a:cs typeface="Levenim MT" pitchFamily="2" charset="-79"/>
              </a:rPr>
              <a:t>?</a:t>
            </a:r>
            <a:endParaRPr lang="he-IL" sz="750" dirty="0" smtClean="0">
              <a:solidFill>
                <a:srgbClr val="5E4D36"/>
              </a:solidFill>
              <a:latin typeface="Levenim MT" pitchFamily="2" charset="-79"/>
              <a:cs typeface="Levenim MT" pitchFamily="2" charset="-79"/>
            </a:endParaRPr>
          </a:p>
          <a:p>
            <a:pPr lvl="0"/>
            <a:endParaRPr lang="en-US" sz="750" dirty="0" smtClean="0">
              <a:solidFill>
                <a:srgbClr val="5E4D36"/>
              </a:solidFill>
              <a:latin typeface="Levenim MT" pitchFamily="2" charset="-79"/>
              <a:cs typeface="Levenim MT" pitchFamily="2" charset="-79"/>
            </a:endParaRPr>
          </a:p>
          <a:p>
            <a:pPr lvl="0"/>
            <a:r>
              <a:rPr lang="en-US" sz="750" dirty="0" smtClean="0">
                <a:solidFill>
                  <a:srgbClr val="5E4D36"/>
                </a:solidFill>
                <a:latin typeface="Levenim MT" pitchFamily="2" charset="-79"/>
                <a:cs typeface="Levenim MT" pitchFamily="2" charset="-79"/>
              </a:rPr>
              <a:t>“  6</a:t>
            </a:r>
            <a:r>
              <a:rPr lang="he-IL" sz="750" b="1" dirty="0" smtClean="0">
                <a:solidFill>
                  <a:srgbClr val="5E4D36"/>
                </a:solidFill>
                <a:latin typeface="Levenim MT" pitchFamily="2" charset="-79"/>
                <a:cs typeface="Levenim MT" pitchFamily="2" charset="-79"/>
              </a:rPr>
              <a:t>מלמד שהיו ישראל מצוינים שם</a:t>
            </a:r>
            <a:r>
              <a:rPr lang="he-IL" sz="750" dirty="0" smtClean="0">
                <a:solidFill>
                  <a:srgbClr val="5E4D36"/>
                </a:solidFill>
                <a:latin typeface="Levenim MT" pitchFamily="2" charset="-79"/>
                <a:cs typeface="Levenim MT" pitchFamily="2" charset="-79"/>
              </a:rPr>
              <a:t>" – כל אחד בוחר מישהו מן המסובים ואומר לכולם במה אותו אחד מצוין, בְּמ</a:t>
            </a:r>
            <a:r>
              <a:rPr lang="he-IL" sz="750" dirty="0" err="1" smtClean="0">
                <a:solidFill>
                  <a:srgbClr val="5E4D36"/>
                </a:solidFill>
                <a:latin typeface="Levenim MT" pitchFamily="2" charset="-79"/>
                <a:cs typeface="Levenim MT" pitchFamily="2" charset="-79"/>
              </a:rPr>
              <a:t>ַה </a:t>
            </a:r>
            <a:r>
              <a:rPr lang="he-IL" sz="750" dirty="0" smtClean="0">
                <a:solidFill>
                  <a:srgbClr val="5E4D36"/>
                </a:solidFill>
                <a:latin typeface="Levenim MT" pitchFamily="2" charset="-79"/>
                <a:cs typeface="Levenim MT" pitchFamily="2" charset="-79"/>
              </a:rPr>
              <a:t>ייחודו ואיכותו</a:t>
            </a:r>
            <a:r>
              <a:rPr lang="en-US" sz="750" dirty="0" smtClean="0">
                <a:solidFill>
                  <a:srgbClr val="5E4D36"/>
                </a:solidFill>
                <a:latin typeface="Levenim MT" pitchFamily="2" charset="-79"/>
                <a:cs typeface="Levenim MT" pitchFamily="2" charset="-79"/>
              </a:rPr>
              <a:t>.</a:t>
            </a:r>
          </a:p>
          <a:p>
            <a:pPr lvl="0"/>
            <a:r>
              <a:rPr lang="en-US" sz="750" dirty="0" smtClean="0">
                <a:solidFill>
                  <a:srgbClr val="5E4D36"/>
                </a:solidFill>
                <a:latin typeface="Levenim MT" pitchFamily="2" charset="-79"/>
                <a:cs typeface="Levenim MT" pitchFamily="2" charset="-79"/>
              </a:rPr>
              <a:t>"</a:t>
            </a:r>
            <a:r>
              <a:rPr lang="he-IL" sz="750" dirty="0" smtClean="0">
                <a:solidFill>
                  <a:srgbClr val="5E4D36"/>
                </a:solidFill>
                <a:latin typeface="Levenim MT" pitchFamily="2" charset="-79"/>
                <a:cs typeface="Levenim MT" pitchFamily="2" charset="-79"/>
              </a:rPr>
              <a:t>וגאלתי אתכם בזרוע נטויה" – </a:t>
            </a:r>
            <a:r>
              <a:rPr lang="he-IL" sz="750" dirty="0" err="1" smtClean="0">
                <a:solidFill>
                  <a:srgbClr val="5E4D36"/>
                </a:solidFill>
                <a:latin typeface="Levenim MT" pitchFamily="2" charset="-79"/>
                <a:cs typeface="Levenim MT" pitchFamily="2" charset="-79"/>
              </a:rPr>
              <a:t>בעז"ה</a:t>
            </a:r>
            <a:r>
              <a:rPr lang="he-IL" sz="750" dirty="0" smtClean="0">
                <a:solidFill>
                  <a:srgbClr val="5E4D36"/>
                </a:solidFill>
                <a:latin typeface="Levenim MT" pitchFamily="2" charset="-79"/>
                <a:cs typeface="Levenim MT" pitchFamily="2" charset="-79"/>
              </a:rPr>
              <a:t> נזכה גם אנחנו לגאולה שלימה בקרוב. איזו זכות יש לעם ישראל בדורנו שבגללה ה' יגאלנו במהרה? כל אחד מהמסובים ינסה לומר לפחות דבר אחד</a:t>
            </a:r>
            <a:r>
              <a:rPr lang="en-US" sz="750" dirty="0" smtClean="0">
                <a:solidFill>
                  <a:srgbClr val="5E4D36"/>
                </a:solidFill>
                <a:latin typeface="Levenim MT" pitchFamily="2" charset="-79"/>
                <a:cs typeface="Levenim MT" pitchFamily="2" charset="-79"/>
              </a:rPr>
              <a:t>.</a:t>
            </a:r>
            <a:endParaRPr lang="he-IL" sz="750" dirty="0" smtClean="0">
              <a:solidFill>
                <a:srgbClr val="5E4D36"/>
              </a:solidFill>
              <a:latin typeface="Levenim MT" pitchFamily="2" charset="-79"/>
              <a:cs typeface="Levenim MT" pitchFamily="2" charset="-79"/>
            </a:endParaRPr>
          </a:p>
          <a:p>
            <a:pPr lvl="0"/>
            <a:endParaRPr lang="en-US" sz="750" dirty="0" smtClean="0">
              <a:solidFill>
                <a:srgbClr val="5E4D36"/>
              </a:solidFill>
              <a:latin typeface="Levenim MT" pitchFamily="2" charset="-79"/>
              <a:cs typeface="Levenim MT" pitchFamily="2" charset="-79"/>
            </a:endParaRPr>
          </a:p>
          <a:p>
            <a:pPr lvl="0"/>
            <a:r>
              <a:rPr lang="he-IL" sz="750" dirty="0" smtClean="0">
                <a:solidFill>
                  <a:srgbClr val="5E4D36"/>
                </a:solidFill>
                <a:latin typeface="Levenim MT" pitchFamily="2" charset="-79"/>
                <a:cs typeface="Levenim MT" pitchFamily="2" charset="-79"/>
              </a:rPr>
              <a:t>7. </a:t>
            </a:r>
            <a:r>
              <a:rPr lang="he-IL" sz="750" b="1" dirty="0" smtClean="0">
                <a:solidFill>
                  <a:srgbClr val="5E4D36"/>
                </a:solidFill>
                <a:latin typeface="Levenim MT" pitchFamily="2" charset="-79"/>
                <a:cs typeface="Levenim MT" pitchFamily="2" charset="-79"/>
              </a:rPr>
              <a:t>אפיקומן</a:t>
            </a:r>
            <a:r>
              <a:rPr lang="he-IL" sz="750" dirty="0" smtClean="0">
                <a:solidFill>
                  <a:srgbClr val="5E4D36"/>
                </a:solidFill>
                <a:latin typeface="Levenim MT" pitchFamily="2" charset="-79"/>
                <a:cs typeface="Levenim MT" pitchFamily="2" charset="-79"/>
              </a:rPr>
              <a:t> – איזה מתנה היית רוצה לבקש מההורים תמורת האפיקומן? ואיזו מאבינו שבשמים? מה היית רוצה לבקש מעצמך? חשוֹב איזה 'אפיקומן' אתה רוצה למצוא השנה</a:t>
            </a:r>
            <a:r>
              <a:rPr lang="en-US" sz="750" dirty="0" smtClean="0">
                <a:solidFill>
                  <a:srgbClr val="5E4D36"/>
                </a:solidFill>
                <a:latin typeface="Levenim MT" pitchFamily="2" charset="-79"/>
                <a:cs typeface="Levenim MT" pitchFamily="2" charset="-79"/>
              </a:rPr>
              <a:t>?</a:t>
            </a:r>
            <a:br>
              <a:rPr lang="en-US" sz="750" dirty="0" smtClean="0">
                <a:solidFill>
                  <a:srgbClr val="5E4D36"/>
                </a:solidFill>
                <a:latin typeface="Levenim MT" pitchFamily="2" charset="-79"/>
                <a:cs typeface="Levenim MT" pitchFamily="2" charset="-79"/>
              </a:rPr>
            </a:br>
            <a:r>
              <a:rPr lang="he-IL" sz="750" dirty="0" smtClean="0">
                <a:solidFill>
                  <a:srgbClr val="5E4D36"/>
                </a:solidFill>
                <a:latin typeface="Levenim MT" pitchFamily="2" charset="-79"/>
                <a:cs typeface="Levenim MT" pitchFamily="2" charset="-79"/>
              </a:rPr>
              <a:t>לא אוכלים דבר אחרי האפיקומן כדי שטעמו יישאר. עם איזה 'טעם' אתה יוצא מליל הסדר</a:t>
            </a:r>
            <a:r>
              <a:rPr lang="en-US" sz="750" dirty="0" smtClean="0">
                <a:solidFill>
                  <a:srgbClr val="5E4D36"/>
                </a:solidFill>
                <a:latin typeface="Levenim MT" pitchFamily="2" charset="-79"/>
                <a:cs typeface="Levenim MT" pitchFamily="2" charset="-79"/>
              </a:rPr>
              <a:t>?</a:t>
            </a:r>
            <a:endParaRPr lang="en-US" sz="750" dirty="0">
              <a:solidFill>
                <a:srgbClr val="5E4D36"/>
              </a:solidFill>
              <a:latin typeface="Levenim MT" pitchFamily="2" charset="-79"/>
              <a:cs typeface="Levenim MT" pitchFamily="2" charset="-79"/>
            </a:endParaRPr>
          </a:p>
        </p:txBody>
      </p:sp>
      <p:pic>
        <p:nvPicPr>
          <p:cNvPr id="10" name="תמונה 9" descr="C:\Users\Ainat\Desktop\השומר החדש\חומרי שיווק\דף לוגו חדש 2015\לוגו עברית.jpg"/>
          <p:cNvPicPr/>
          <p:nvPr/>
        </p:nvPicPr>
        <p:blipFill rotWithShape="1">
          <a:blip r:embed="rId2" cstate="print">
            <a:extLst>
              <a:ext uri="{28A0092B-C50C-407E-A947-70E740481C1C}">
                <a14:useLocalDpi xmlns:a14="http://schemas.microsoft.com/office/drawing/2010/main" val="0"/>
              </a:ext>
            </a:extLst>
          </a:blip>
          <a:srcRect l="57695"/>
          <a:stretch/>
        </p:blipFill>
        <p:spPr bwMode="auto">
          <a:xfrm>
            <a:off x="7246620" y="6114732"/>
            <a:ext cx="2232660" cy="629285"/>
          </a:xfrm>
          <a:prstGeom prst="rect">
            <a:avLst/>
          </a:prstGeom>
          <a:noFill/>
          <a:ln>
            <a:noFill/>
          </a:ln>
          <a:extLst>
            <a:ext uri="{53640926-AAD7-44D8-BBD7-CCE9431645EC}">
              <a14:shadowObscured xmlns:a14="http://schemas.microsoft.com/office/drawing/2010/main"/>
            </a:ext>
          </a:extLst>
        </p:spPr>
      </p:pic>
      <p:pic>
        <p:nvPicPr>
          <p:cNvPr id="11" name="מציין מיקום של תמונה 3"/>
          <p:cNvPicPr>
            <a:picLocks noChangeAspect="1"/>
          </p:cNvPicPr>
          <p:nvPr/>
        </p:nvPicPr>
        <p:blipFill>
          <a:blip r:embed="rId3" cstate="print">
            <a:extLst>
              <a:ext uri="{28A0092B-C50C-407E-A947-70E740481C1C}">
                <a14:useLocalDpi xmlns:a14="http://schemas.microsoft.com/office/drawing/2010/main" val="0"/>
              </a:ext>
            </a:extLst>
          </a:blip>
          <a:srcRect l="10803" r="10803"/>
          <a:stretch>
            <a:fillRect/>
          </a:stretch>
        </p:blipFill>
        <p:spPr>
          <a:xfrm>
            <a:off x="6934948" y="4998291"/>
            <a:ext cx="1428002" cy="1335834"/>
          </a:xfrm>
          <a:prstGeom prst="rect">
            <a:avLst/>
          </a:prstGeom>
        </p:spPr>
      </p:pic>
    </p:spTree>
    <p:extLst>
      <p:ext uri="{BB962C8B-B14F-4D97-AF65-F5344CB8AC3E}">
        <p14:creationId xmlns:p14="http://schemas.microsoft.com/office/powerpoint/2010/main" val="112872217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ערכת נושא Office">
  <a:themeElements>
    <a:clrScheme name="ערכת נושא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ערכת נושא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2808</TotalTime>
  <Words>34</Words>
  <Application>Microsoft Office PowerPoint</Application>
  <PresentationFormat>A4 Paper (210x297 mm)</PresentationFormat>
  <Paragraphs>53</Paragraphs>
  <Slides>1</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vt:i4>
      </vt:variant>
    </vt:vector>
  </HeadingPairs>
  <TitlesOfParts>
    <vt:vector size="2" baseType="lpstr">
      <vt:lpstr>1_ערכת נושא Office</vt:lpstr>
      <vt:lpstr>רוצה להוריד את הקובץ של ליל הסדר לשולחן?</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eladbrk</dc:creator>
  <cp:lastModifiedBy>User</cp:lastModifiedBy>
  <cp:revision>64</cp:revision>
  <cp:lastPrinted>2016-01-02T09:56:53Z</cp:lastPrinted>
  <dcterms:created xsi:type="dcterms:W3CDTF">2016-01-01T12:13:36Z</dcterms:created>
  <dcterms:modified xsi:type="dcterms:W3CDTF">2016-04-16T19:06:03Z</dcterms:modified>
</cp:coreProperties>
</file>