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1" r:id="rId2"/>
    <p:sldId id="265" r:id="rId3"/>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4D36"/>
    <a:srgbClr val="C9C0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0993" autoAdjust="0"/>
    <p:restoredTop sz="94660"/>
  </p:normalViewPr>
  <p:slideViewPr>
    <p:cSldViewPr snapToGrid="0">
      <p:cViewPr>
        <p:scale>
          <a:sx n="90" d="100"/>
          <a:sy n="90" d="100"/>
        </p:scale>
        <p:origin x="-1080" y="570"/>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a:stretch>
            <a:fillRect/>
          </a:stretch>
        </p:blipFill>
        <p:spPr>
          <a:xfrm>
            <a:off x="438150" y="194040"/>
            <a:ext cx="1533526" cy="697057"/>
          </a:xfrm>
          <a:prstGeom prst="rect">
            <a:avLst/>
          </a:prstGeom>
        </p:spPr>
      </p:pic>
    </p:spTree>
    <p:extLst>
      <p:ext uri="{BB962C8B-B14F-4D97-AF65-F5344CB8AC3E}">
        <p14:creationId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kotar.co.il/KotarApp/Viewer.aspx?nBookID=94373468#7.3949.6.defaul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cs typeface="+mn-cs"/>
              </a:rPr>
              <a:t>בין ציונות לגאולה</a:t>
            </a:r>
            <a:endParaRPr lang="he-IL" dirty="0">
              <a:cs typeface="+mn-cs"/>
            </a:endParaRPr>
          </a:p>
        </p:txBody>
      </p:sp>
      <p:sp>
        <p:nvSpPr>
          <p:cNvPr id="12" name="מלבן 11"/>
          <p:cNvSpPr/>
          <p:nvPr/>
        </p:nvSpPr>
        <p:spPr>
          <a:xfrm>
            <a:off x="6682740" y="902659"/>
            <a:ext cx="2796540" cy="2143125"/>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00" b="1" dirty="0" smtClean="0">
                <a:solidFill>
                  <a:schemeClr val="bg1"/>
                </a:solidFill>
                <a:latin typeface="Levenim MT" panose="02010502060101010101" pitchFamily="2" charset="-79"/>
              </a:rPr>
              <a:t>רקע</a:t>
            </a:r>
          </a:p>
          <a:p>
            <a:r>
              <a:rPr lang="he-IL" sz="900" dirty="0" smtClean="0"/>
              <a:t>"וויכוח </a:t>
            </a:r>
            <a:r>
              <a:rPr lang="he-IL" sz="900" dirty="0" err="1" smtClean="0"/>
              <a:t>עירני</a:t>
            </a:r>
            <a:r>
              <a:rPr lang="he-IL" sz="900" dirty="0" smtClean="0"/>
              <a:t> מתנהל </a:t>
            </a:r>
            <a:r>
              <a:rPr lang="he-IL" sz="900" dirty="0"/>
              <a:t>בקרב מלומדים ואנשי אקדמיה בשאלת התיאור ההיסטוריוגרפי הנכון של הציונות: </a:t>
            </a:r>
            <a:r>
              <a:rPr lang="he-IL" sz="900" b="1" dirty="0"/>
              <a:t>האם יש לראות בה בראש ובראשונה תופעה מודרנית, תנועה לאומית מן הסוג האופייני למרכז אירופה ומזרחה במאה התשע-עשרה? </a:t>
            </a:r>
            <a:r>
              <a:rPr lang="he-IL" sz="900" b="1" dirty="0" smtClean="0"/>
              <a:t>או </a:t>
            </a:r>
            <a:r>
              <a:rPr lang="he-IL" sz="900" b="1" dirty="0"/>
              <a:t>שמא צדקו אבות הציונות בקביעתם כי אין להבין אל נכון את התנועה הזאת מבלי לתפוש את זיקתה היסודית לדחפים עתיקי יומין, ומבלי להכיר בכך שמה שעמד בלבה של ההתעוררות הלאומית רבת-העוצמה של המאה העשרים לא היה אלא אותה הרוח המשיחית שליוותה את ההוויה היהודית לדורותיה</a:t>
            </a:r>
            <a:r>
              <a:rPr lang="he-IL" sz="900" b="1" dirty="0" smtClean="0"/>
              <a:t>?"/ דר' אריה מורגנשטרן</a:t>
            </a:r>
          </a:p>
          <a:p>
            <a:r>
              <a:rPr lang="he-IL" sz="900" dirty="0" smtClean="0"/>
              <a:t>או בקיצור... האם הציונות המעשית היא רעיון חדש ורדיקלי, או רעיון עתיק יומין שטבוע עמוק במורשת היהודית?</a:t>
            </a:r>
            <a:endParaRPr lang="en-US" sz="900" dirty="0"/>
          </a:p>
        </p:txBody>
      </p:sp>
      <p:sp>
        <p:nvSpPr>
          <p:cNvPr id="13" name="מלבן 12"/>
          <p:cNvSpPr/>
          <p:nvPr/>
        </p:nvSpPr>
        <p:spPr>
          <a:xfrm>
            <a:off x="6682740" y="3082960"/>
            <a:ext cx="2796540" cy="2839375"/>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700" b="1" dirty="0">
                <a:solidFill>
                  <a:srgbClr val="5E4D36"/>
                </a:solidFill>
                <a:latin typeface="Levenim MT" panose="02010502060101010101" pitchFamily="2" charset="-79"/>
              </a:rPr>
              <a:t>שאלות לעיון והעמקה: </a:t>
            </a:r>
          </a:p>
          <a:p>
            <a:pPr>
              <a:spcAft>
                <a:spcPts val="600"/>
              </a:spcAft>
            </a:pPr>
            <a:r>
              <a:rPr lang="he-IL" sz="700" b="1" dirty="0">
                <a:solidFill>
                  <a:srgbClr val="5E4D36"/>
                </a:solidFill>
                <a:latin typeface="Levenim MT" panose="02010502060101010101" pitchFamily="2" charset="-79"/>
              </a:rPr>
              <a:t>1. </a:t>
            </a:r>
            <a:r>
              <a:rPr lang="he-IL" altLang="he-IL" sz="700" b="1" dirty="0" smtClean="0">
                <a:solidFill>
                  <a:srgbClr val="5E4D36"/>
                </a:solidFill>
                <a:latin typeface="Levenim MT" panose="02010502060101010101" pitchFamily="2" charset="-79"/>
              </a:rPr>
              <a:t>חזון העצמות היבשות</a:t>
            </a:r>
            <a:endParaRPr lang="he-IL" altLang="he-IL" sz="700" b="1" dirty="0" smtClean="0">
              <a:solidFill>
                <a:srgbClr val="5E4D36"/>
              </a:solidFill>
              <a:latin typeface="Levenim MT" panose="02010502060101010101" pitchFamily="2" charset="-79"/>
            </a:endParaRPr>
          </a:p>
          <a:p>
            <a:pPr algn="just" fontAlgn="base">
              <a:spcBef>
                <a:spcPct val="0"/>
              </a:spcBef>
              <a:spcAft>
                <a:spcPct val="0"/>
              </a:spcAft>
            </a:pPr>
            <a:r>
              <a:rPr lang="he-IL" altLang="he-IL" sz="700" b="1" dirty="0" smtClean="0">
                <a:solidFill>
                  <a:srgbClr val="5E4D36"/>
                </a:solidFill>
                <a:latin typeface="Levenim MT" panose="02010502060101010101" pitchFamily="2" charset="-79"/>
              </a:rPr>
              <a:t>א. </a:t>
            </a:r>
            <a:r>
              <a:rPr lang="he-IL" altLang="he-IL" sz="700" dirty="0" smtClean="0">
                <a:solidFill>
                  <a:srgbClr val="5E4D36"/>
                </a:solidFill>
                <a:latin typeface="Levenim MT" panose="02010502060101010101" pitchFamily="2" charset="-79"/>
              </a:rPr>
              <a:t>בטקסט זה מקושרת הגאולה עם תחיית המתים ועם חזרה לארץ ישראל. מה דעתכם/ן על כך? האם לדעתכם/ן תיתכן גאולה ללא חיים בארץ ישראל?</a:t>
            </a:r>
          </a:p>
          <a:p>
            <a:pPr algn="just" fontAlgn="base">
              <a:spcBef>
                <a:spcPct val="0"/>
              </a:spcBef>
              <a:spcAft>
                <a:spcPct val="0"/>
              </a:spcAft>
            </a:pPr>
            <a:endParaRPr lang="he-IL" altLang="he-IL" sz="700" dirty="0">
              <a:solidFill>
                <a:srgbClr val="5E4D36"/>
              </a:solidFill>
              <a:latin typeface="Levenim MT" panose="02010502060101010101" pitchFamily="2" charset="-79"/>
            </a:endParaRPr>
          </a:p>
          <a:p>
            <a:pPr algn="just" fontAlgn="base">
              <a:spcBef>
                <a:spcPct val="0"/>
              </a:spcBef>
              <a:spcAft>
                <a:spcPct val="0"/>
              </a:spcAft>
            </a:pPr>
            <a:r>
              <a:rPr lang="he-IL" altLang="he-IL" sz="700" dirty="0" smtClean="0">
                <a:solidFill>
                  <a:srgbClr val="5E4D36"/>
                </a:solidFill>
                <a:latin typeface="Levenim MT" panose="02010502060101010101" pitchFamily="2" charset="-79"/>
              </a:rPr>
              <a:t>ב. האם לדעתכם/ן השאיפה לחזור לארץ ישראל אפיינה גם את החיים בגולה בחיי היום יום שלהם או נשמרה לנבואות אחרית הימים?</a:t>
            </a:r>
            <a:endParaRPr lang="he-IL" altLang="he-IL" sz="700" dirty="0" smtClean="0">
              <a:solidFill>
                <a:srgbClr val="5E4D36"/>
              </a:solidFill>
              <a:latin typeface="Levenim MT" panose="02010502060101010101" pitchFamily="2" charset="-79"/>
            </a:endParaRPr>
          </a:p>
          <a:p>
            <a:pPr algn="just" fontAlgn="base">
              <a:spcBef>
                <a:spcPct val="0"/>
              </a:spcBef>
              <a:spcAft>
                <a:spcPct val="0"/>
              </a:spcAft>
            </a:pPr>
            <a:endParaRPr lang="he-IL" altLang="he-IL" sz="700" dirty="0">
              <a:solidFill>
                <a:srgbClr val="5E4D36"/>
              </a:solidFill>
              <a:latin typeface="Levenim MT" panose="02010502060101010101" pitchFamily="2" charset="-79"/>
            </a:endParaRPr>
          </a:p>
          <a:p>
            <a:pPr algn="just" fontAlgn="base">
              <a:spcBef>
                <a:spcPct val="0"/>
              </a:spcBef>
              <a:spcAft>
                <a:spcPct val="0"/>
              </a:spcAft>
            </a:pPr>
            <a:r>
              <a:rPr lang="he-IL" altLang="he-IL" sz="700" b="1" dirty="0" smtClean="0">
                <a:solidFill>
                  <a:srgbClr val="5E4D36"/>
                </a:solidFill>
                <a:latin typeface="Levenim MT" panose="02010502060101010101" pitchFamily="2" charset="-79"/>
              </a:rPr>
              <a:t>2</a:t>
            </a:r>
            <a:r>
              <a:rPr lang="he-IL" altLang="he-IL" sz="700" b="1" dirty="0" smtClean="0">
                <a:solidFill>
                  <a:srgbClr val="5E4D36"/>
                </a:solidFill>
                <a:latin typeface="Levenim MT" panose="02010502060101010101" pitchFamily="2" charset="-79"/>
              </a:rPr>
              <a:t>. </a:t>
            </a:r>
            <a:r>
              <a:rPr lang="he-IL" altLang="he-IL" sz="700" b="1" dirty="0" smtClean="0">
                <a:solidFill>
                  <a:srgbClr val="5E4D36"/>
                </a:solidFill>
                <a:latin typeface="Levenim MT" panose="02010502060101010101" pitchFamily="2" charset="-79"/>
              </a:rPr>
              <a:t>הרמב"ן על החיים בארץ ישראל</a:t>
            </a:r>
          </a:p>
          <a:p>
            <a:pPr algn="just" fontAlgn="base">
              <a:spcBef>
                <a:spcPct val="0"/>
              </a:spcBef>
              <a:spcAft>
                <a:spcPct val="0"/>
              </a:spcAft>
            </a:pPr>
            <a:endParaRPr lang="he-IL" altLang="he-IL" sz="700" b="1" dirty="0" smtClean="0">
              <a:solidFill>
                <a:srgbClr val="5E4D36"/>
              </a:solidFill>
              <a:latin typeface="Levenim MT" panose="02010502060101010101" pitchFamily="2" charset="-79"/>
            </a:endParaRPr>
          </a:p>
          <a:p>
            <a:pPr algn="just" fontAlgn="base">
              <a:spcBef>
                <a:spcPct val="0"/>
              </a:spcBef>
              <a:spcAft>
                <a:spcPct val="0"/>
              </a:spcAft>
            </a:pPr>
            <a:r>
              <a:rPr lang="he-IL" altLang="he-IL" sz="700" b="1" dirty="0" smtClean="0">
                <a:solidFill>
                  <a:srgbClr val="5E4D36"/>
                </a:solidFill>
                <a:latin typeface="Levenim MT" panose="02010502060101010101" pitchFamily="2" charset="-79"/>
              </a:rPr>
              <a:t>ג. </a:t>
            </a:r>
            <a:r>
              <a:rPr lang="he-IL" altLang="he-IL" sz="700" dirty="0" smtClean="0">
                <a:solidFill>
                  <a:srgbClr val="5E4D36"/>
                </a:solidFill>
                <a:latin typeface="Levenim MT" panose="02010502060101010101" pitchFamily="2" charset="-79"/>
              </a:rPr>
              <a:t>הרמב"ן מדבר על מגורים בחוץ לארץ כעבודה זרה, וטוען שאפילו בתקופת גלות המצווה להתיישב בארץ מחייבת. מה דעתכם/ן על כך? מה דעתכם/ן על אנשים החיים בחוץ לארץ כיום?</a:t>
            </a:r>
          </a:p>
          <a:p>
            <a:pPr algn="just" fontAlgn="base">
              <a:spcBef>
                <a:spcPct val="0"/>
              </a:spcBef>
              <a:spcAft>
                <a:spcPct val="0"/>
              </a:spcAft>
            </a:pPr>
            <a:endParaRPr lang="he-IL" altLang="he-IL" sz="700" b="1" dirty="0" smtClean="0">
              <a:solidFill>
                <a:srgbClr val="5E4D36"/>
              </a:solidFill>
              <a:latin typeface="Levenim MT" panose="02010502060101010101" pitchFamily="2" charset="-79"/>
            </a:endParaRPr>
          </a:p>
          <a:p>
            <a:pPr algn="just" fontAlgn="base">
              <a:spcBef>
                <a:spcPct val="0"/>
              </a:spcBef>
              <a:spcAft>
                <a:spcPct val="0"/>
              </a:spcAft>
            </a:pPr>
            <a:r>
              <a:rPr lang="he-IL" altLang="he-IL" sz="700" b="1" dirty="0" smtClean="0">
                <a:solidFill>
                  <a:srgbClr val="5E4D36"/>
                </a:solidFill>
                <a:latin typeface="Levenim MT" panose="02010502060101010101" pitchFamily="2" charset="-79"/>
              </a:rPr>
              <a:t>3</a:t>
            </a:r>
            <a:r>
              <a:rPr lang="he-IL" altLang="he-IL" sz="700" b="1" dirty="0" smtClean="0">
                <a:solidFill>
                  <a:srgbClr val="5E4D36"/>
                </a:solidFill>
                <a:latin typeface="Levenim MT" panose="02010502060101010101" pitchFamily="2" charset="-79"/>
              </a:rPr>
              <a:t>. </a:t>
            </a:r>
            <a:r>
              <a:rPr lang="he-IL" altLang="he-IL" sz="700" b="1" dirty="0" smtClean="0">
                <a:solidFill>
                  <a:srgbClr val="5E4D36"/>
                </a:solidFill>
                <a:latin typeface="Levenim MT" panose="02010502060101010101" pitchFamily="2" charset="-79"/>
              </a:rPr>
              <a:t>יפה נוף/ רבי יהודה הלוי</a:t>
            </a:r>
            <a:endParaRPr lang="he-IL" altLang="he-IL" sz="700" b="1" dirty="0">
              <a:solidFill>
                <a:srgbClr val="5E4D36"/>
              </a:solidFill>
              <a:latin typeface="Levenim MT" panose="02010502060101010101" pitchFamily="2" charset="-79"/>
            </a:endParaRPr>
          </a:p>
          <a:p>
            <a:pPr algn="just" fontAlgn="base">
              <a:spcBef>
                <a:spcPct val="0"/>
              </a:spcBef>
              <a:spcAft>
                <a:spcPct val="0"/>
              </a:spcAft>
            </a:pPr>
            <a:endParaRPr lang="he-IL" altLang="he-IL" sz="700" dirty="0">
              <a:solidFill>
                <a:srgbClr val="5E4D36"/>
              </a:solidFill>
              <a:latin typeface="Levenim MT" panose="02010502060101010101" pitchFamily="2" charset="-79"/>
            </a:endParaRPr>
          </a:p>
          <a:p>
            <a:pPr algn="just" fontAlgn="base">
              <a:spcBef>
                <a:spcPct val="0"/>
              </a:spcBef>
              <a:spcAft>
                <a:spcPct val="0"/>
              </a:spcAft>
            </a:pPr>
            <a:r>
              <a:rPr lang="he-IL" altLang="he-IL" sz="700" dirty="0">
                <a:solidFill>
                  <a:srgbClr val="5E4D36"/>
                </a:solidFill>
                <a:latin typeface="Levenim MT" panose="02010502060101010101" pitchFamily="2" charset="-79"/>
              </a:rPr>
              <a:t>ד. </a:t>
            </a:r>
            <a:r>
              <a:rPr lang="he-IL" altLang="he-IL" sz="700" dirty="0" smtClean="0">
                <a:solidFill>
                  <a:srgbClr val="5E4D36"/>
                </a:solidFill>
                <a:latin typeface="Levenim MT" panose="02010502060101010101" pitchFamily="2" charset="-79"/>
              </a:rPr>
              <a:t>השיר מבטא את פסגת שאיפתו הפיזית והרוחנית של </a:t>
            </a:r>
            <a:r>
              <a:rPr lang="he-IL" altLang="he-IL" sz="700" dirty="0" err="1" smtClean="0">
                <a:solidFill>
                  <a:srgbClr val="5E4D36"/>
                </a:solidFill>
                <a:latin typeface="Levenim MT" panose="02010502060101010101" pitchFamily="2" charset="-79"/>
              </a:rPr>
              <a:t>ריה"ל</a:t>
            </a:r>
            <a:r>
              <a:rPr lang="he-IL" altLang="he-IL" sz="700" dirty="0" smtClean="0">
                <a:solidFill>
                  <a:srgbClr val="5E4D36"/>
                </a:solidFill>
                <a:latin typeface="Levenim MT" panose="02010502060101010101" pitchFamily="2" charset="-79"/>
              </a:rPr>
              <a:t> לעלות לארץ ישראל לצד האבל שהוא חש על חורבנה. כיצד אתם/ן מרגישות/ים לגבי מגורים בארץ ישראל? האם גם עבורכם/ן מדובר בפסגת השאיפה הפיזית והרוחנית?  </a:t>
            </a:r>
          </a:p>
          <a:p>
            <a:pPr algn="just" fontAlgn="base">
              <a:spcBef>
                <a:spcPct val="0"/>
              </a:spcBef>
              <a:spcAft>
                <a:spcPct val="0"/>
              </a:spcAft>
            </a:pPr>
            <a:endParaRPr lang="he-IL" altLang="he-IL" sz="700" b="1" dirty="0" smtClean="0">
              <a:solidFill>
                <a:srgbClr val="5E4D36"/>
              </a:solidFill>
              <a:latin typeface="Levenim MT" panose="02010502060101010101" pitchFamily="2" charset="-79"/>
            </a:endParaRPr>
          </a:p>
          <a:p>
            <a:pPr algn="just" fontAlgn="base">
              <a:spcBef>
                <a:spcPct val="0"/>
              </a:spcBef>
              <a:spcAft>
                <a:spcPct val="0"/>
              </a:spcAft>
            </a:pPr>
            <a:r>
              <a:rPr lang="he-IL" altLang="he-IL" sz="700" dirty="0" smtClean="0">
                <a:solidFill>
                  <a:srgbClr val="5E4D36"/>
                </a:solidFill>
                <a:latin typeface="Levenim MT" panose="02010502060101010101" pitchFamily="2" charset="-79"/>
              </a:rPr>
              <a:t>ה. בן ציון דינור דן בקשר בין מעשה לגאולה. כיצד אתם/ן אורות/ים את פעילותכם/ן בשומר החדש בהקשר זה?</a:t>
            </a:r>
            <a:endParaRPr lang="en-US" altLang="he-IL" sz="700" dirty="0">
              <a:solidFill>
                <a:srgbClr val="5E4D36"/>
              </a:solidFill>
              <a:latin typeface="Levenim MT" panose="02010502060101010101" pitchFamily="2" charset="-79"/>
            </a:endParaRPr>
          </a:p>
        </p:txBody>
      </p:sp>
      <p:sp>
        <p:nvSpPr>
          <p:cNvPr id="14" name="מלבן 13"/>
          <p:cNvSpPr/>
          <p:nvPr/>
        </p:nvSpPr>
        <p:spPr>
          <a:xfrm>
            <a:off x="4513385" y="990600"/>
            <a:ext cx="2026324" cy="5867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1100" b="1" dirty="0">
                <a:solidFill>
                  <a:schemeClr val="accent2">
                    <a:lumMod val="50000"/>
                  </a:schemeClr>
                </a:solidFill>
                <a:latin typeface="Levenim MT" panose="02010502060101010101" pitchFamily="2" charset="-79"/>
              </a:rPr>
              <a:t>א. </a:t>
            </a:r>
            <a:r>
              <a:rPr lang="he-IL" sz="1100" b="1" dirty="0" smtClean="0">
                <a:solidFill>
                  <a:schemeClr val="accent2">
                    <a:lumMod val="50000"/>
                  </a:schemeClr>
                </a:solidFill>
                <a:latin typeface="Levenim MT" panose="02010502060101010101" pitchFamily="2" charset="-79"/>
              </a:rPr>
              <a:t>חזון העצמות היבשות</a:t>
            </a:r>
            <a:endParaRPr lang="he-IL" sz="1100" b="1" dirty="0">
              <a:solidFill>
                <a:schemeClr val="accent2">
                  <a:lumMod val="50000"/>
                </a:schemeClr>
              </a:solidFill>
              <a:latin typeface="Levenim MT" panose="02010502060101010101" pitchFamily="2" charset="-79"/>
            </a:endParaRPr>
          </a:p>
          <a:p>
            <a:pPr algn="just">
              <a:lnSpc>
                <a:spcPct val="150000"/>
              </a:lnSpc>
              <a:spcAft>
                <a:spcPts val="600"/>
              </a:spcAft>
            </a:pPr>
            <a:r>
              <a:rPr lang="he-IL" sz="800" dirty="0" smtClean="0">
                <a:solidFill>
                  <a:schemeClr val="accent2">
                    <a:lumMod val="50000"/>
                  </a:schemeClr>
                </a:solidFill>
                <a:latin typeface="Levenim MT" panose="02010502060101010101" pitchFamily="2" charset="-79"/>
              </a:rPr>
              <a:t>"הָיְתָה </a:t>
            </a:r>
            <a:r>
              <a:rPr lang="he-IL" sz="800" dirty="0">
                <a:solidFill>
                  <a:schemeClr val="accent2">
                    <a:lumMod val="50000"/>
                  </a:schemeClr>
                </a:solidFill>
                <a:latin typeface="Levenim MT" panose="02010502060101010101" pitchFamily="2" charset="-79"/>
              </a:rPr>
              <a:t>עָלַי יַד ה' </a:t>
            </a:r>
            <a:r>
              <a:rPr lang="he-IL" sz="800" dirty="0" err="1">
                <a:solidFill>
                  <a:schemeClr val="accent2">
                    <a:lumMod val="50000"/>
                  </a:schemeClr>
                </a:solidFill>
                <a:latin typeface="Levenim MT" panose="02010502060101010101" pitchFamily="2" charset="-79"/>
              </a:rPr>
              <a:t>וַיּוֹצִאֵנִי</a:t>
            </a:r>
            <a:r>
              <a:rPr lang="he-IL" sz="800" dirty="0">
                <a:solidFill>
                  <a:schemeClr val="accent2">
                    <a:lumMod val="50000"/>
                  </a:schemeClr>
                </a:solidFill>
                <a:latin typeface="Levenim MT" panose="02010502060101010101" pitchFamily="2" charset="-79"/>
              </a:rPr>
              <a:t> בְרוּחַ ה' </a:t>
            </a:r>
            <a:r>
              <a:rPr lang="he-IL" sz="800" dirty="0" err="1">
                <a:solidFill>
                  <a:schemeClr val="accent2">
                    <a:lumMod val="50000"/>
                  </a:schemeClr>
                </a:solidFill>
                <a:latin typeface="Levenim MT" panose="02010502060101010101" pitchFamily="2" charset="-79"/>
              </a:rPr>
              <a:t>וַיְנִיחֵנִי</a:t>
            </a:r>
            <a:r>
              <a:rPr lang="he-IL" sz="800" dirty="0">
                <a:solidFill>
                  <a:schemeClr val="accent2">
                    <a:lumMod val="50000"/>
                  </a:schemeClr>
                </a:solidFill>
                <a:latin typeface="Levenim MT" panose="02010502060101010101" pitchFamily="2" charset="-79"/>
              </a:rPr>
              <a:t> בְּתוֹךְ הַבִּקְעָה וְהִיא מְלֵאָה עֲצָמוֹת. וְהֶעֱבִירַנִי עֲלֵיהֶם סָבִיב סָבִיב וְהִנֵּה רַבּוֹת מְאֹד עַל פְּנֵי הַבִּקְעָה וְהִנֵּה יְבֵשׁוֹת מְאֹד. וַיֹּאמֶר אֵלַי בֶּן אָדָם </a:t>
            </a:r>
            <a:r>
              <a:rPr lang="he-IL" sz="800" dirty="0" err="1">
                <a:solidFill>
                  <a:schemeClr val="accent2">
                    <a:lumMod val="50000"/>
                  </a:schemeClr>
                </a:solidFill>
                <a:latin typeface="Levenim MT" panose="02010502060101010101" pitchFamily="2" charset="-79"/>
              </a:rPr>
              <a:t>הֲתִחְיֶינָה</a:t>
            </a:r>
            <a:r>
              <a:rPr lang="he-IL" sz="800" dirty="0">
                <a:solidFill>
                  <a:schemeClr val="accent2">
                    <a:lumMod val="50000"/>
                  </a:schemeClr>
                </a:solidFill>
                <a:latin typeface="Levenim MT" panose="02010502060101010101" pitchFamily="2" charset="-79"/>
              </a:rPr>
              <a:t> הָעֲצָמוֹת הָאֵלֶּה וָאֹמַר אֲ-ד-ֹנָ-י ה' אַתָּה יָדָעְתָּ. וַיֹּאמֶר אֵלַי </a:t>
            </a:r>
            <a:r>
              <a:rPr lang="he-IL" sz="800" dirty="0" err="1">
                <a:solidFill>
                  <a:schemeClr val="accent2">
                    <a:lumMod val="50000"/>
                  </a:schemeClr>
                </a:solidFill>
                <a:latin typeface="Levenim MT" panose="02010502060101010101" pitchFamily="2" charset="-79"/>
              </a:rPr>
              <a:t>הִנָּבֵא</a:t>
            </a:r>
            <a:r>
              <a:rPr lang="he-IL" sz="800" dirty="0">
                <a:solidFill>
                  <a:schemeClr val="accent2">
                    <a:lumMod val="50000"/>
                  </a:schemeClr>
                </a:solidFill>
                <a:latin typeface="Levenim MT" panose="02010502060101010101" pitchFamily="2" charset="-79"/>
              </a:rPr>
              <a:t> עַל הָעֲצָמוֹת הָאֵלֶּה וְאָמַרְתָּ אֲלֵיהֶם הָעֲצָמוֹת הַיְבֵשׁוֹת שִׁמְעוּ דְּבַר ה'. </a:t>
            </a:r>
            <a:r>
              <a:rPr lang="he-IL" sz="800" b="1" dirty="0">
                <a:solidFill>
                  <a:schemeClr val="accent2">
                    <a:lumMod val="50000"/>
                  </a:schemeClr>
                </a:solidFill>
                <a:latin typeface="Levenim MT" panose="02010502060101010101" pitchFamily="2" charset="-79"/>
              </a:rPr>
              <a:t>כֹּה אָמַר אֲדֹנָי ה' לָעֲצָמוֹת הָאֵלֶּה הִנֵּה אֲנִי מֵבִיא בָכֶם רוּחַ וִחְיִיתֶם. וְנָתַתִּי עֲלֵיכֶם </a:t>
            </a:r>
            <a:r>
              <a:rPr lang="he-IL" sz="800" b="1" dirty="0" err="1">
                <a:solidFill>
                  <a:schemeClr val="accent2">
                    <a:lumMod val="50000"/>
                  </a:schemeClr>
                </a:solidFill>
                <a:latin typeface="Levenim MT" panose="02010502060101010101" pitchFamily="2" charset="-79"/>
              </a:rPr>
              <a:t>גִּדִים</a:t>
            </a:r>
            <a:r>
              <a:rPr lang="he-IL" sz="800" b="1" dirty="0">
                <a:solidFill>
                  <a:schemeClr val="accent2">
                    <a:lumMod val="50000"/>
                  </a:schemeClr>
                </a:solidFill>
                <a:latin typeface="Levenim MT" panose="02010502060101010101" pitchFamily="2" charset="-79"/>
              </a:rPr>
              <a:t> </a:t>
            </a:r>
            <a:r>
              <a:rPr lang="he-IL" sz="800" b="1" dirty="0" err="1">
                <a:solidFill>
                  <a:schemeClr val="accent2">
                    <a:lumMod val="50000"/>
                  </a:schemeClr>
                </a:solidFill>
                <a:latin typeface="Levenim MT" panose="02010502060101010101" pitchFamily="2" charset="-79"/>
              </a:rPr>
              <a:t>וְהַעֲלֵתִי</a:t>
            </a:r>
            <a:r>
              <a:rPr lang="he-IL" sz="800" b="1" dirty="0">
                <a:solidFill>
                  <a:schemeClr val="accent2">
                    <a:lumMod val="50000"/>
                  </a:schemeClr>
                </a:solidFill>
                <a:latin typeface="Levenim MT" panose="02010502060101010101" pitchFamily="2" charset="-79"/>
              </a:rPr>
              <a:t> עֲלֵיכֶם בָּשָׂר וְקָרַמְתִּי עֲלֵיכֶם עוֹר וְנָתַתִּי בָכֶם רוּחַ וִחְיִיתֶם וִידַעְתֶּם כִּי אֲנִי ה'. </a:t>
            </a:r>
            <a:r>
              <a:rPr lang="he-IL" sz="800" dirty="0" err="1">
                <a:solidFill>
                  <a:schemeClr val="accent2">
                    <a:lumMod val="50000"/>
                  </a:schemeClr>
                </a:solidFill>
                <a:latin typeface="Levenim MT" panose="02010502060101010101" pitchFamily="2" charset="-79"/>
              </a:rPr>
              <a:t>וְנִבֵּאתִי</a:t>
            </a:r>
            <a:r>
              <a:rPr lang="he-IL" sz="800" dirty="0">
                <a:solidFill>
                  <a:schemeClr val="accent2">
                    <a:lumMod val="50000"/>
                  </a:schemeClr>
                </a:solidFill>
                <a:latin typeface="Levenim MT" panose="02010502060101010101" pitchFamily="2" charset="-79"/>
              </a:rPr>
              <a:t> כַּאֲשֶׁר </a:t>
            </a:r>
            <a:r>
              <a:rPr lang="he-IL" sz="800" dirty="0" err="1">
                <a:solidFill>
                  <a:schemeClr val="accent2">
                    <a:lumMod val="50000"/>
                  </a:schemeClr>
                </a:solidFill>
                <a:latin typeface="Levenim MT" panose="02010502060101010101" pitchFamily="2" charset="-79"/>
              </a:rPr>
              <a:t>צֻוֵּיתִי</a:t>
            </a:r>
            <a:r>
              <a:rPr lang="he-IL" sz="800" dirty="0">
                <a:solidFill>
                  <a:schemeClr val="accent2">
                    <a:lumMod val="50000"/>
                  </a:schemeClr>
                </a:solidFill>
                <a:latin typeface="Levenim MT" panose="02010502060101010101" pitchFamily="2" charset="-79"/>
              </a:rPr>
              <a:t> וַיְהִי קוֹל </a:t>
            </a:r>
            <a:r>
              <a:rPr lang="he-IL" sz="800" dirty="0" err="1">
                <a:solidFill>
                  <a:schemeClr val="accent2">
                    <a:lumMod val="50000"/>
                  </a:schemeClr>
                </a:solidFill>
                <a:latin typeface="Levenim MT" panose="02010502060101010101" pitchFamily="2" charset="-79"/>
              </a:rPr>
              <a:t>כְּהִנָּבְאִי</a:t>
            </a:r>
            <a:r>
              <a:rPr lang="he-IL" sz="800" dirty="0">
                <a:solidFill>
                  <a:schemeClr val="accent2">
                    <a:lumMod val="50000"/>
                  </a:schemeClr>
                </a:solidFill>
                <a:latin typeface="Levenim MT" panose="02010502060101010101" pitchFamily="2" charset="-79"/>
              </a:rPr>
              <a:t> וְהִנֵּה רַעַשׁ וַתִּקְרְבוּ עֲצָמוֹת עֶצֶם אֶל עַצְמוֹ. וְרָאִיתִי וְהִנֵּה עֲלֵיהֶם </a:t>
            </a:r>
            <a:r>
              <a:rPr lang="he-IL" sz="800" dirty="0" err="1">
                <a:solidFill>
                  <a:schemeClr val="accent2">
                    <a:lumMod val="50000"/>
                  </a:schemeClr>
                </a:solidFill>
                <a:latin typeface="Levenim MT" panose="02010502060101010101" pitchFamily="2" charset="-79"/>
              </a:rPr>
              <a:t>גִּדִים</a:t>
            </a:r>
            <a:r>
              <a:rPr lang="he-IL" sz="800" dirty="0">
                <a:solidFill>
                  <a:schemeClr val="accent2">
                    <a:lumMod val="50000"/>
                  </a:schemeClr>
                </a:solidFill>
                <a:latin typeface="Levenim MT" panose="02010502060101010101" pitchFamily="2" charset="-79"/>
              </a:rPr>
              <a:t> וּבָשָׂר עָלָה וַיִּקְרַם עֲלֵיהֶם עוֹר מִלְמָעְלָה וְרוּחַ אֵין בָּהֶם. וַיֹּאמֶר אֵלַי </a:t>
            </a:r>
            <a:r>
              <a:rPr lang="he-IL" sz="800" dirty="0" err="1">
                <a:solidFill>
                  <a:schemeClr val="accent2">
                    <a:lumMod val="50000"/>
                  </a:schemeClr>
                </a:solidFill>
                <a:latin typeface="Levenim MT" panose="02010502060101010101" pitchFamily="2" charset="-79"/>
              </a:rPr>
              <a:t>הִנָּבֵא</a:t>
            </a:r>
            <a:r>
              <a:rPr lang="he-IL" sz="800" dirty="0">
                <a:solidFill>
                  <a:schemeClr val="accent2">
                    <a:lumMod val="50000"/>
                  </a:schemeClr>
                </a:solidFill>
                <a:latin typeface="Levenim MT" panose="02010502060101010101" pitchFamily="2" charset="-79"/>
              </a:rPr>
              <a:t> אֶל הָרוּחַ </a:t>
            </a:r>
            <a:r>
              <a:rPr lang="he-IL" sz="800" dirty="0" err="1">
                <a:solidFill>
                  <a:schemeClr val="accent2">
                    <a:lumMod val="50000"/>
                  </a:schemeClr>
                </a:solidFill>
                <a:latin typeface="Levenim MT" panose="02010502060101010101" pitchFamily="2" charset="-79"/>
              </a:rPr>
              <a:t>הִנָּבֵא</a:t>
            </a:r>
            <a:r>
              <a:rPr lang="he-IL" sz="800" dirty="0">
                <a:solidFill>
                  <a:schemeClr val="accent2">
                    <a:lumMod val="50000"/>
                  </a:schemeClr>
                </a:solidFill>
                <a:latin typeface="Levenim MT" panose="02010502060101010101" pitchFamily="2" charset="-79"/>
              </a:rPr>
              <a:t> בֶן אָדָם וְאָמַרְתָּ אֶל הָרוּחַ כֹּה אָמַר אֲ-ד-ֹנָ-י ה' מֵאַרְבַּע רוּחוֹת בֹּאִי הָרוּחַ וּפְחִי בַּהֲרוּגִים הָאֵלֶּה וְיִחְיוּ. </a:t>
            </a:r>
            <a:r>
              <a:rPr lang="he-IL" sz="800" dirty="0" err="1">
                <a:solidFill>
                  <a:schemeClr val="accent2">
                    <a:lumMod val="50000"/>
                  </a:schemeClr>
                </a:solidFill>
                <a:latin typeface="Levenim MT" panose="02010502060101010101" pitchFamily="2" charset="-79"/>
              </a:rPr>
              <a:t>וְהִנַּבֵּאתִי</a:t>
            </a:r>
            <a:r>
              <a:rPr lang="he-IL" sz="800" dirty="0">
                <a:solidFill>
                  <a:schemeClr val="accent2">
                    <a:lumMod val="50000"/>
                  </a:schemeClr>
                </a:solidFill>
                <a:latin typeface="Levenim MT" panose="02010502060101010101" pitchFamily="2" charset="-79"/>
              </a:rPr>
              <a:t> כַּאֲשֶׁר </a:t>
            </a:r>
            <a:r>
              <a:rPr lang="he-IL" sz="800" dirty="0" err="1">
                <a:solidFill>
                  <a:schemeClr val="accent2">
                    <a:lumMod val="50000"/>
                  </a:schemeClr>
                </a:solidFill>
                <a:latin typeface="Levenim MT" panose="02010502060101010101" pitchFamily="2" charset="-79"/>
              </a:rPr>
              <a:t>צִוָּנִי</a:t>
            </a:r>
            <a:r>
              <a:rPr lang="he-IL" sz="800" dirty="0">
                <a:solidFill>
                  <a:schemeClr val="accent2">
                    <a:lumMod val="50000"/>
                  </a:schemeClr>
                </a:solidFill>
                <a:latin typeface="Levenim MT" panose="02010502060101010101" pitchFamily="2" charset="-79"/>
              </a:rPr>
              <a:t> וַתָּבוֹא בָהֶם הָרוּחַ וַיִּחְיוּ וַיַּעַמְדוּ עַל רַגְלֵיהֶם חַיִל גָּדוֹל מְאֹד </a:t>
            </a:r>
            <a:r>
              <a:rPr lang="he-IL" sz="800" dirty="0" err="1">
                <a:solidFill>
                  <a:schemeClr val="accent2">
                    <a:lumMod val="50000"/>
                  </a:schemeClr>
                </a:solidFill>
                <a:latin typeface="Levenim MT" panose="02010502060101010101" pitchFamily="2" charset="-79"/>
              </a:rPr>
              <a:t>מְאֹד</a:t>
            </a:r>
            <a:r>
              <a:rPr lang="he-IL" sz="800" dirty="0">
                <a:solidFill>
                  <a:schemeClr val="accent2">
                    <a:lumMod val="50000"/>
                  </a:schemeClr>
                </a:solidFill>
                <a:latin typeface="Levenim MT" panose="02010502060101010101" pitchFamily="2" charset="-79"/>
              </a:rPr>
              <a:t>. </a:t>
            </a:r>
            <a:r>
              <a:rPr lang="he-IL" sz="800" b="1" dirty="0">
                <a:solidFill>
                  <a:schemeClr val="accent2">
                    <a:lumMod val="50000"/>
                  </a:schemeClr>
                </a:solidFill>
                <a:latin typeface="Levenim MT" panose="02010502060101010101" pitchFamily="2" charset="-79"/>
              </a:rPr>
              <a:t>וַיֹּאמֶר אֵלַי בֶּן אָדָם הָעֲצָמוֹת הָאֵלֶּה כָּל בֵּית יִשְׂרָאֵל הֵמָּה הִנֵּה אֹמְרִים יָבְשׁוּ עַצְמוֹתֵינוּ וְאָבְדָה </a:t>
            </a:r>
            <a:r>
              <a:rPr lang="he-IL" sz="800" b="1" dirty="0" err="1">
                <a:solidFill>
                  <a:schemeClr val="accent2">
                    <a:lumMod val="50000"/>
                  </a:schemeClr>
                </a:solidFill>
                <a:latin typeface="Levenim MT" panose="02010502060101010101" pitchFamily="2" charset="-79"/>
              </a:rPr>
              <a:t>תִקְוָתֵנו</a:t>
            </a:r>
            <a:r>
              <a:rPr lang="he-IL" sz="800" b="1" dirty="0">
                <a:solidFill>
                  <a:schemeClr val="accent2">
                    <a:lumMod val="50000"/>
                  </a:schemeClr>
                </a:solidFill>
                <a:latin typeface="Levenim MT" panose="02010502060101010101" pitchFamily="2" charset="-79"/>
              </a:rPr>
              <a:t>ּ </a:t>
            </a:r>
            <a:r>
              <a:rPr lang="he-IL" sz="800" b="1" dirty="0" err="1">
                <a:solidFill>
                  <a:schemeClr val="accent2">
                    <a:lumMod val="50000"/>
                  </a:schemeClr>
                </a:solidFill>
                <a:latin typeface="Levenim MT" panose="02010502060101010101" pitchFamily="2" charset="-79"/>
              </a:rPr>
              <a:t>נִגְזַרְנו</a:t>
            </a:r>
            <a:r>
              <a:rPr lang="he-IL" sz="800" b="1" dirty="0">
                <a:solidFill>
                  <a:schemeClr val="accent2">
                    <a:lumMod val="50000"/>
                  </a:schemeClr>
                </a:solidFill>
                <a:latin typeface="Levenim MT" panose="02010502060101010101" pitchFamily="2" charset="-79"/>
              </a:rPr>
              <a:t>ּ לָנו</a:t>
            </a:r>
            <a:r>
              <a:rPr lang="he-IL" sz="800" dirty="0">
                <a:solidFill>
                  <a:schemeClr val="accent2">
                    <a:lumMod val="50000"/>
                  </a:schemeClr>
                </a:solidFill>
                <a:latin typeface="Levenim MT" panose="02010502060101010101" pitchFamily="2" charset="-79"/>
              </a:rPr>
              <a:t>ּ. לָכֵן </a:t>
            </a:r>
            <a:r>
              <a:rPr lang="he-IL" sz="800" dirty="0" err="1">
                <a:solidFill>
                  <a:schemeClr val="accent2">
                    <a:lumMod val="50000"/>
                  </a:schemeClr>
                </a:solidFill>
                <a:latin typeface="Levenim MT" panose="02010502060101010101" pitchFamily="2" charset="-79"/>
              </a:rPr>
              <a:t>הִנָּבֵא</a:t>
            </a:r>
            <a:r>
              <a:rPr lang="he-IL" sz="800" dirty="0">
                <a:solidFill>
                  <a:schemeClr val="accent2">
                    <a:lumMod val="50000"/>
                  </a:schemeClr>
                </a:solidFill>
                <a:latin typeface="Levenim MT" panose="02010502060101010101" pitchFamily="2" charset="-79"/>
              </a:rPr>
              <a:t> וְאָמַרְתָּ אֲלֵיהֶם כֹּה אָמַר אֲדֹנָי יְהוִה </a:t>
            </a:r>
            <a:r>
              <a:rPr lang="he-IL" sz="800" b="1" dirty="0">
                <a:solidFill>
                  <a:schemeClr val="accent2">
                    <a:lumMod val="50000"/>
                  </a:schemeClr>
                </a:solidFill>
                <a:latin typeface="Levenim MT" panose="02010502060101010101" pitchFamily="2" charset="-79"/>
              </a:rPr>
              <a:t>הִנֵּה אֲנִי פֹתֵחַ אֶת קִבְרוֹתֵיכֶם וְהַעֲלֵיתִי אֶתְכֶם מִקִּבְרוֹתֵיכֶם עַמִּי וְהֵבֵאתִי אֶתְכֶם אֶל אַדְמַת יִשְׂרָאֵל. </a:t>
            </a:r>
            <a:r>
              <a:rPr lang="he-IL" sz="800" dirty="0">
                <a:solidFill>
                  <a:schemeClr val="accent2">
                    <a:lumMod val="50000"/>
                  </a:schemeClr>
                </a:solidFill>
                <a:latin typeface="Levenim MT" panose="02010502060101010101" pitchFamily="2" charset="-79"/>
              </a:rPr>
              <a:t>וִידַעְתֶּם כִּי אֲנִי יְהוָה בְּפִתְחִי אֶת קִבְרוֹתֵיכֶם וּבְהַעֲלוֹתִי אֶתְכֶם מִקִּבְרוֹתֵיכֶם עַמִּי. וְנָתַתִּי רוּחִי בָכֶם וִחְיִיתֶם וְהִנַּחְתִּי אֶתְכֶם עַל אַדְמַתְכֶם וִידַעְתֶּם כִּי אֲנִי ה' דִּבַּרְתִּי וְעָשִׂיתִי נְאֻם </a:t>
            </a:r>
            <a:r>
              <a:rPr lang="he-IL" sz="800" dirty="0" smtClean="0">
                <a:solidFill>
                  <a:schemeClr val="accent2">
                    <a:lumMod val="50000"/>
                  </a:schemeClr>
                </a:solidFill>
                <a:latin typeface="Levenim MT" panose="02010502060101010101" pitchFamily="2" charset="-79"/>
              </a:rPr>
              <a:t>ה'".</a:t>
            </a:r>
          </a:p>
          <a:p>
            <a:pPr algn="just">
              <a:lnSpc>
                <a:spcPct val="150000"/>
              </a:lnSpc>
              <a:spcAft>
                <a:spcPts val="600"/>
              </a:spcAft>
            </a:pPr>
            <a:r>
              <a:rPr lang="he-IL" sz="800" dirty="0" smtClean="0">
                <a:solidFill>
                  <a:schemeClr val="accent2">
                    <a:lumMod val="50000"/>
                  </a:schemeClr>
                </a:solidFill>
                <a:latin typeface="Levenim MT" panose="02010502060101010101" pitchFamily="2" charset="-79"/>
              </a:rPr>
              <a:t>יחזקאל </a:t>
            </a:r>
            <a:r>
              <a:rPr lang="he-IL" sz="800" dirty="0">
                <a:solidFill>
                  <a:schemeClr val="accent2">
                    <a:lumMod val="50000"/>
                  </a:schemeClr>
                </a:solidFill>
                <a:latin typeface="Levenim MT" panose="02010502060101010101" pitchFamily="2" charset="-79"/>
              </a:rPr>
              <a:t>ל"ז</a:t>
            </a:r>
          </a:p>
          <a:p>
            <a:pPr algn="just">
              <a:lnSpc>
                <a:spcPts val="1000"/>
              </a:lnSpc>
            </a:pPr>
            <a:endParaRPr lang="he-IL" sz="8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75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a:solidFill>
                <a:schemeClr val="accent2">
                  <a:lumMod val="50000"/>
                </a:schemeClr>
              </a:solidFill>
              <a:latin typeface="Levenim MT" panose="02010502060101010101" pitchFamily="2" charset="-79"/>
            </a:endParaRPr>
          </a:p>
          <a:p>
            <a:pPr algn="just">
              <a:lnSpc>
                <a:spcPts val="1000"/>
              </a:lnSpc>
            </a:pPr>
            <a:endParaRPr lang="he-IL" sz="1200" i="1" dirty="0" smtClean="0">
              <a:solidFill>
                <a:schemeClr val="accent2">
                  <a:lumMod val="50000"/>
                </a:schemeClr>
              </a:solidFill>
              <a:latin typeface="Levenim MT" panose="02010502060101010101" pitchFamily="2" charset="-79"/>
            </a:endParaRPr>
          </a:p>
        </p:txBody>
      </p:sp>
      <p:sp>
        <p:nvSpPr>
          <p:cNvPr id="16" name="מלבן 15"/>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1100" b="1" dirty="0" smtClean="0">
                <a:solidFill>
                  <a:schemeClr val="accent2">
                    <a:lumMod val="50000"/>
                  </a:schemeClr>
                </a:solidFill>
                <a:latin typeface="Levenim MT" panose="02010502060101010101" pitchFamily="2" charset="-79"/>
              </a:rPr>
              <a:t>ג. </a:t>
            </a:r>
            <a:r>
              <a:rPr lang="he-IL" sz="1100" b="1" dirty="0" smtClean="0">
                <a:solidFill>
                  <a:schemeClr val="accent2">
                    <a:lumMod val="50000"/>
                  </a:schemeClr>
                </a:solidFill>
              </a:rPr>
              <a:t>יפה </a:t>
            </a:r>
            <a:r>
              <a:rPr lang="he-IL" sz="1100" b="1" dirty="0">
                <a:solidFill>
                  <a:schemeClr val="accent2">
                    <a:lumMod val="50000"/>
                  </a:schemeClr>
                </a:solidFill>
              </a:rPr>
              <a:t>נוף/ רבי יהודה </a:t>
            </a:r>
            <a:r>
              <a:rPr lang="he-IL" sz="1100" b="1" dirty="0" smtClean="0">
                <a:solidFill>
                  <a:schemeClr val="accent2">
                    <a:lumMod val="50000"/>
                  </a:schemeClr>
                </a:solidFill>
              </a:rPr>
              <a:t>הלוי ובן ציון דינור</a:t>
            </a:r>
            <a:endParaRPr lang="en-US" sz="1100" dirty="0">
              <a:solidFill>
                <a:schemeClr val="accent2">
                  <a:lumMod val="50000"/>
                </a:schemeClr>
              </a:solidFill>
            </a:endParaRPr>
          </a:p>
          <a:p>
            <a:r>
              <a:rPr lang="he-IL" sz="1100" dirty="0" smtClean="0">
                <a:solidFill>
                  <a:schemeClr val="accent2">
                    <a:lumMod val="50000"/>
                  </a:schemeClr>
                </a:solidFill>
              </a:rPr>
              <a:t>"יְֵפה </a:t>
            </a:r>
            <a:r>
              <a:rPr lang="he-IL" sz="1100" dirty="0">
                <a:solidFill>
                  <a:schemeClr val="accent2">
                    <a:lumMod val="50000"/>
                  </a:schemeClr>
                </a:solidFill>
              </a:rPr>
              <a:t>נוֹף מְשׂוֹשׂ תֵּבֵל קִרְיָה לְמֶלֶךְ רָב.</a:t>
            </a:r>
            <a:endParaRPr lang="en-US" sz="1100" dirty="0">
              <a:solidFill>
                <a:schemeClr val="accent2">
                  <a:lumMod val="50000"/>
                </a:schemeClr>
              </a:solidFill>
            </a:endParaRPr>
          </a:p>
          <a:p>
            <a:r>
              <a:rPr lang="he-IL" sz="1100" dirty="0">
                <a:solidFill>
                  <a:schemeClr val="accent2">
                    <a:lumMod val="50000"/>
                  </a:schemeClr>
                </a:solidFill>
              </a:rPr>
              <a:t>לָךְ נִכְסְפָה נַפְשִׁי מִפַּאֲתֵי מַעְרָב!</a:t>
            </a:r>
            <a:endParaRPr lang="en-US" sz="1100" dirty="0">
              <a:solidFill>
                <a:schemeClr val="accent2">
                  <a:lumMod val="50000"/>
                </a:schemeClr>
              </a:solidFill>
            </a:endParaRPr>
          </a:p>
          <a:p>
            <a:r>
              <a:rPr lang="he-IL" sz="1100" dirty="0">
                <a:solidFill>
                  <a:schemeClr val="accent2">
                    <a:lumMod val="50000"/>
                  </a:schemeClr>
                </a:solidFill>
              </a:rPr>
              <a:t>הֲמוֹן רַחֲמַי נִכְמָר כִּי אֶזְכְּרָה קֶדֶם,</a:t>
            </a:r>
            <a:endParaRPr lang="en-US" sz="1100" dirty="0">
              <a:solidFill>
                <a:schemeClr val="accent2">
                  <a:lumMod val="50000"/>
                </a:schemeClr>
              </a:solidFill>
            </a:endParaRPr>
          </a:p>
          <a:p>
            <a:r>
              <a:rPr lang="he-IL" sz="1100" dirty="0">
                <a:solidFill>
                  <a:schemeClr val="accent2">
                    <a:lumMod val="50000"/>
                  </a:schemeClr>
                </a:solidFill>
              </a:rPr>
              <a:t>כְּבוֹדֵךְ אֲשֶׁר גָּלָה </a:t>
            </a:r>
            <a:r>
              <a:rPr lang="he-IL" sz="1100" dirty="0" err="1">
                <a:solidFill>
                  <a:schemeClr val="accent2">
                    <a:lumMod val="50000"/>
                  </a:schemeClr>
                </a:solidFill>
              </a:rPr>
              <a:t>וְנָוֵך</a:t>
            </a:r>
            <a:r>
              <a:rPr lang="he-IL" sz="1100" dirty="0">
                <a:solidFill>
                  <a:schemeClr val="accent2">
                    <a:lumMod val="50000"/>
                  </a:schemeClr>
                </a:solidFill>
              </a:rPr>
              <a:t>ְ אֲשֶׁר חָרָב.</a:t>
            </a:r>
            <a:endParaRPr lang="en-US" sz="1100" dirty="0">
              <a:solidFill>
                <a:schemeClr val="accent2">
                  <a:lumMod val="50000"/>
                </a:schemeClr>
              </a:solidFill>
            </a:endParaRPr>
          </a:p>
          <a:p>
            <a:r>
              <a:rPr lang="he-IL" sz="1100" dirty="0">
                <a:solidFill>
                  <a:schemeClr val="accent2">
                    <a:lumMod val="50000"/>
                  </a:schemeClr>
                </a:solidFill>
              </a:rPr>
              <a:t>וּמִי </a:t>
            </a:r>
            <a:r>
              <a:rPr lang="he-IL" sz="1100" dirty="0" err="1">
                <a:solidFill>
                  <a:schemeClr val="accent2">
                    <a:lumMod val="50000"/>
                  </a:schemeClr>
                </a:solidFill>
              </a:rPr>
              <a:t>יִתְּנֵנִי</a:t>
            </a:r>
            <a:r>
              <a:rPr lang="he-IL" sz="1100" dirty="0">
                <a:solidFill>
                  <a:schemeClr val="accent2">
                    <a:lumMod val="50000"/>
                  </a:schemeClr>
                </a:solidFill>
              </a:rPr>
              <a:t> עַל כַּנְפֵי נְשָׁרִים, עַד</a:t>
            </a:r>
            <a:endParaRPr lang="en-US" sz="1100" dirty="0">
              <a:solidFill>
                <a:schemeClr val="accent2">
                  <a:lumMod val="50000"/>
                </a:schemeClr>
              </a:solidFill>
            </a:endParaRPr>
          </a:p>
          <a:p>
            <a:r>
              <a:rPr lang="he-IL" sz="1100" dirty="0" err="1">
                <a:solidFill>
                  <a:schemeClr val="accent2">
                    <a:lumMod val="50000"/>
                  </a:schemeClr>
                </a:solidFill>
              </a:rPr>
              <a:t>אֲרַוֶּה</a:t>
            </a:r>
            <a:r>
              <a:rPr lang="he-IL" sz="1100" dirty="0">
                <a:solidFill>
                  <a:schemeClr val="accent2">
                    <a:lumMod val="50000"/>
                  </a:schemeClr>
                </a:solidFill>
              </a:rPr>
              <a:t> בְדִמְעָתִי עֲפָרֵך וְיִתְעָרָב!</a:t>
            </a:r>
            <a:endParaRPr lang="en-US" sz="1100" dirty="0">
              <a:solidFill>
                <a:schemeClr val="accent2">
                  <a:lumMod val="50000"/>
                </a:schemeClr>
              </a:solidFill>
            </a:endParaRPr>
          </a:p>
          <a:p>
            <a:r>
              <a:rPr lang="he-IL" sz="1100" dirty="0" err="1">
                <a:solidFill>
                  <a:schemeClr val="accent2">
                    <a:lumMod val="50000"/>
                  </a:schemeClr>
                </a:solidFill>
              </a:rPr>
              <a:t>דְּרַשְׁתִּיך</a:t>
            </a:r>
            <a:r>
              <a:rPr lang="he-IL" sz="1100" dirty="0">
                <a:solidFill>
                  <a:schemeClr val="accent2">
                    <a:lumMod val="50000"/>
                  </a:schemeClr>
                </a:solidFill>
              </a:rPr>
              <a:t>ְ, וְאִם מַלְכֵּךְ אֵין בָּךְ וְאִם </a:t>
            </a:r>
            <a:r>
              <a:rPr lang="he-IL" sz="1100" dirty="0" smtClean="0">
                <a:solidFill>
                  <a:schemeClr val="accent2">
                    <a:lumMod val="50000"/>
                  </a:schemeClr>
                </a:solidFill>
              </a:rPr>
              <a:t>בִּמְקוֹם צֳרִי </a:t>
            </a:r>
            <a:r>
              <a:rPr lang="he-IL" sz="1100" dirty="0" err="1">
                <a:solidFill>
                  <a:schemeClr val="accent2">
                    <a:lumMod val="50000"/>
                  </a:schemeClr>
                </a:solidFill>
              </a:rPr>
              <a:t>גִּלְעֲדֵך</a:t>
            </a:r>
            <a:r>
              <a:rPr lang="he-IL" sz="1100" dirty="0">
                <a:solidFill>
                  <a:schemeClr val="accent2">
                    <a:lumMod val="50000"/>
                  </a:schemeClr>
                </a:solidFill>
              </a:rPr>
              <a:t> – נָחָשׁ שָׂרָף וְגַם עַקְרָב.</a:t>
            </a:r>
            <a:endParaRPr lang="en-US" sz="1100" dirty="0">
              <a:solidFill>
                <a:schemeClr val="accent2">
                  <a:lumMod val="50000"/>
                </a:schemeClr>
              </a:solidFill>
            </a:endParaRPr>
          </a:p>
          <a:p>
            <a:r>
              <a:rPr lang="he-IL" sz="1100" dirty="0">
                <a:solidFill>
                  <a:schemeClr val="accent2">
                    <a:lumMod val="50000"/>
                  </a:schemeClr>
                </a:solidFill>
              </a:rPr>
              <a:t>הֲלֹא אֶת-אֲבָנַיִךְ אֲחוֹנֵן וְאֶשָּׁקֵם</a:t>
            </a:r>
            <a:endParaRPr lang="en-US" sz="1100" dirty="0">
              <a:solidFill>
                <a:schemeClr val="accent2">
                  <a:lumMod val="50000"/>
                </a:schemeClr>
              </a:solidFill>
            </a:endParaRPr>
          </a:p>
          <a:p>
            <a:r>
              <a:rPr lang="he-IL" sz="1100" dirty="0">
                <a:solidFill>
                  <a:schemeClr val="accent2">
                    <a:lumMod val="50000"/>
                  </a:schemeClr>
                </a:solidFill>
              </a:rPr>
              <a:t>וְטַעַם רְגָבַיִךְ לְפִי מִדְּבַשׁ יֶעְרָב</a:t>
            </a:r>
            <a:r>
              <a:rPr lang="he-IL" sz="1100" dirty="0" smtClean="0">
                <a:solidFill>
                  <a:schemeClr val="accent2">
                    <a:lumMod val="50000"/>
                  </a:schemeClr>
                </a:solidFill>
              </a:rPr>
              <a:t>!"</a:t>
            </a:r>
            <a:endParaRPr lang="en-US" sz="1100" dirty="0">
              <a:solidFill>
                <a:schemeClr val="accent2">
                  <a:lumMod val="50000"/>
                </a:schemeClr>
              </a:solidFill>
            </a:endParaRPr>
          </a:p>
          <a:p>
            <a:pPr marL="228600" indent="-228600">
              <a:spcAft>
                <a:spcPts val="600"/>
              </a:spcAft>
              <a:buAutoNum type="arabicPeriod"/>
            </a:pPr>
            <a:endParaRPr lang="he-IL" sz="1000" dirty="0" smtClean="0">
              <a:solidFill>
                <a:schemeClr val="accent2">
                  <a:lumMod val="50000"/>
                </a:schemeClr>
              </a:solidFill>
              <a:latin typeface="Levenim MT" panose="02010502060101010101" pitchFamily="2" charset="-79"/>
            </a:endParaRPr>
          </a:p>
          <a:p>
            <a:r>
              <a:rPr lang="he-IL" sz="1000" dirty="0" smtClean="0">
                <a:solidFill>
                  <a:schemeClr val="accent2">
                    <a:lumMod val="50000"/>
                  </a:schemeClr>
                </a:solidFill>
              </a:rPr>
              <a:t>"העלייה </a:t>
            </a:r>
            <a:r>
              <a:rPr lang="he-IL" sz="1000" dirty="0">
                <a:solidFill>
                  <a:schemeClr val="accent2">
                    <a:lumMod val="50000"/>
                  </a:schemeClr>
                </a:solidFill>
              </a:rPr>
              <a:t>לארץ ישראל היא לא רק דרך לגאולה, היא גם ראשית התגשמותה. העלייה - היא תשובת ישראל לקראת אלוהים ולקריאתו. התעמולה לעלייה יש בה משום הודעה , משום בשורה לעם , כי נשמעה שמועת הגאולה ; ורבי יהודה הלוי הוא בשביל בני דורו מעין מבשר </a:t>
            </a:r>
            <a:r>
              <a:rPr lang="he-IL" sz="1000" dirty="0" smtClean="0">
                <a:solidFill>
                  <a:schemeClr val="accent2">
                    <a:lumMod val="50000"/>
                  </a:schemeClr>
                </a:solidFill>
              </a:rPr>
              <a:t>הגאולה".</a:t>
            </a:r>
            <a:endParaRPr lang="en-US" sz="1000" dirty="0">
              <a:solidFill>
                <a:schemeClr val="accent2">
                  <a:lumMod val="50000"/>
                </a:schemeClr>
              </a:solidFill>
            </a:endParaRPr>
          </a:p>
          <a:p>
            <a:r>
              <a:rPr lang="he-IL" sz="1000" dirty="0">
                <a:solidFill>
                  <a:schemeClr val="accent2">
                    <a:lumMod val="50000"/>
                  </a:schemeClr>
                </a:solidFill>
              </a:rPr>
              <a:t>(בן ציון דינור, במאבק הדורות)</a:t>
            </a:r>
            <a:endParaRPr lang="en-US" sz="1000" dirty="0">
              <a:solidFill>
                <a:schemeClr val="accent2">
                  <a:lumMod val="50000"/>
                </a:schemeClr>
              </a:solidFill>
            </a:endParaRPr>
          </a:p>
          <a:p>
            <a:pPr marL="228600" indent="-228600">
              <a:spcAft>
                <a:spcPts val="600"/>
              </a:spcAft>
              <a:buAutoNum type="arabicPeriod"/>
            </a:pPr>
            <a:endParaRPr lang="he-IL" sz="1000" dirty="0" smtClean="0">
              <a:solidFill>
                <a:schemeClr val="accent2">
                  <a:lumMod val="50000"/>
                </a:schemeClr>
              </a:solidFill>
              <a:latin typeface="Levenim MT" panose="02010502060101010101" pitchFamily="2" charset="-79"/>
            </a:endParaRPr>
          </a:p>
          <a:p>
            <a:pPr marL="228600" indent="-228600">
              <a:spcAft>
                <a:spcPts val="600"/>
              </a:spcAft>
              <a:buAutoNum type="arabicPeriod"/>
            </a:pPr>
            <a:endParaRPr lang="he-IL" sz="1000" dirty="0" smtClean="0">
              <a:solidFill>
                <a:schemeClr val="accent2">
                  <a:lumMod val="50000"/>
                </a:schemeClr>
              </a:solidFill>
              <a:latin typeface="Levenim MT" panose="02010502060101010101" pitchFamily="2" charset="-79"/>
            </a:endParaRPr>
          </a:p>
          <a:p>
            <a:pPr>
              <a:spcAft>
                <a:spcPts val="600"/>
              </a:spcAft>
            </a:pPr>
            <a:endParaRPr lang="he-IL" sz="1000" dirty="0">
              <a:solidFill>
                <a:schemeClr val="accent2">
                  <a:lumMod val="50000"/>
                </a:schemeClr>
              </a:solidFill>
              <a:latin typeface="Levenim MT" panose="02010502060101010101" pitchFamily="2" charset="-79"/>
            </a:endParaRPr>
          </a:p>
          <a:p>
            <a:pPr>
              <a:spcAft>
                <a:spcPts val="600"/>
              </a:spcAft>
            </a:pPr>
            <a:endParaRPr lang="he-IL" sz="1000" dirty="0" smtClean="0">
              <a:solidFill>
                <a:schemeClr val="accent2">
                  <a:lumMod val="50000"/>
                </a:schemeClr>
              </a:solidFill>
              <a:latin typeface="Levenim MT" panose="02010502060101010101" pitchFamily="2" charset="-79"/>
            </a:endParaRPr>
          </a:p>
          <a:p>
            <a:pPr algn="l">
              <a:lnSpc>
                <a:spcPts val="1000"/>
              </a:lnSpc>
            </a:pPr>
            <a:endParaRPr lang="he-IL" sz="9600" dirty="0">
              <a:solidFill>
                <a:srgbClr val="5E4D36"/>
              </a:solidFill>
              <a:latin typeface="Levenim MT" panose="02010502060101010101" pitchFamily="2" charset="-79"/>
            </a:endParaRPr>
          </a:p>
          <a:p>
            <a:pPr algn="just">
              <a:lnSpc>
                <a:spcPts val="1000"/>
              </a:lnSpc>
            </a:pPr>
            <a:endParaRPr lang="he-IL" sz="700" dirty="0" smtClean="0">
              <a:solidFill>
                <a:srgbClr val="5E4D36"/>
              </a:solidFill>
              <a:latin typeface="Levenim MT" panose="02010502060101010101" pitchFamily="2" charset="-79"/>
            </a:endParaRPr>
          </a:p>
        </p:txBody>
      </p:sp>
      <p:sp>
        <p:nvSpPr>
          <p:cNvPr id="18" name="מלבן 17"/>
          <p:cNvSpPr/>
          <p:nvPr/>
        </p:nvSpPr>
        <p:spPr>
          <a:xfrm>
            <a:off x="2467708"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1100" b="1" dirty="0" smtClean="0">
                <a:solidFill>
                  <a:schemeClr val="accent2">
                    <a:lumMod val="50000"/>
                  </a:schemeClr>
                </a:solidFill>
                <a:latin typeface="Levenim MT" panose="02010502060101010101" pitchFamily="2" charset="-79"/>
              </a:rPr>
              <a:t>ב. </a:t>
            </a:r>
            <a:r>
              <a:rPr lang="he-IL" sz="1100" b="1" dirty="0" smtClean="0">
                <a:solidFill>
                  <a:schemeClr val="accent2">
                    <a:lumMod val="50000"/>
                  </a:schemeClr>
                </a:solidFill>
                <a:latin typeface="Levenim MT" panose="02010502060101010101" pitchFamily="2" charset="-79"/>
              </a:rPr>
              <a:t>הרמב"ן על החיים בארץ ישראל</a:t>
            </a:r>
            <a:endParaRPr lang="he-IL" sz="1100" b="1" dirty="0" smtClean="0">
              <a:solidFill>
                <a:schemeClr val="accent2">
                  <a:lumMod val="50000"/>
                </a:schemeClr>
              </a:solidFill>
              <a:latin typeface="Levenim MT" panose="02010502060101010101" pitchFamily="2" charset="-79"/>
            </a:endParaRPr>
          </a:p>
          <a:p>
            <a:pPr>
              <a:lnSpc>
                <a:spcPct val="150000"/>
              </a:lnSpc>
            </a:pPr>
            <a:r>
              <a:rPr lang="he-IL" sz="900" dirty="0">
                <a:solidFill>
                  <a:schemeClr val="accent2">
                    <a:lumMod val="50000"/>
                  </a:schemeClr>
                </a:solidFill>
              </a:rPr>
              <a:t>"ואומר אני כי המצווה שהחכמים </a:t>
            </a:r>
            <a:r>
              <a:rPr lang="he-IL" sz="900" dirty="0" err="1">
                <a:solidFill>
                  <a:schemeClr val="accent2">
                    <a:lumMod val="50000"/>
                  </a:schemeClr>
                </a:solidFill>
              </a:rPr>
              <a:t>מפליגין</a:t>
            </a:r>
            <a:r>
              <a:rPr lang="he-IL" sz="900" dirty="0">
                <a:solidFill>
                  <a:schemeClr val="accent2">
                    <a:lumMod val="50000"/>
                  </a:schemeClr>
                </a:solidFill>
              </a:rPr>
              <a:t> בה, והיא דירת ארץ ישראל, עד שאמרו שכל היוצא ממנה ודר בחוצה לארץ יהא בעיניך כעובד עבודה זרה... </a:t>
            </a:r>
            <a:r>
              <a:rPr lang="he-IL" sz="900" dirty="0" err="1">
                <a:solidFill>
                  <a:schemeClr val="accent2">
                    <a:lumMod val="50000"/>
                  </a:schemeClr>
                </a:solidFill>
              </a:rPr>
              <a:t>הכל</a:t>
            </a:r>
            <a:r>
              <a:rPr lang="he-IL" sz="900" dirty="0">
                <a:solidFill>
                  <a:schemeClr val="accent2">
                    <a:lumMod val="50000"/>
                  </a:schemeClr>
                </a:solidFill>
              </a:rPr>
              <a:t> הוא ממצוות עשה הזה, שנצטווינו לרשת הארץ ולשבת בה. אם כן, היא מצוות עשה לדורות, מתחייב כל יחיד ממנו, ואפילו בזמן גלות, כידוע בתלמוד במקומות הרבה</a:t>
            </a:r>
            <a:r>
              <a:rPr lang="he-IL" sz="900" dirty="0" smtClean="0">
                <a:solidFill>
                  <a:schemeClr val="accent2">
                    <a:lumMod val="50000"/>
                  </a:schemeClr>
                </a:solidFill>
              </a:rPr>
              <a:t>". </a:t>
            </a:r>
            <a:endParaRPr lang="en-US" sz="900" dirty="0">
              <a:solidFill>
                <a:schemeClr val="accent2">
                  <a:lumMod val="50000"/>
                </a:schemeClr>
              </a:solidFill>
            </a:endParaRPr>
          </a:p>
          <a:p>
            <a:pPr>
              <a:lnSpc>
                <a:spcPct val="150000"/>
              </a:lnSpc>
            </a:pPr>
            <a:r>
              <a:rPr lang="he-IL" sz="900" dirty="0">
                <a:solidFill>
                  <a:schemeClr val="accent2">
                    <a:lumMod val="50000"/>
                  </a:schemeClr>
                </a:solidFill>
              </a:rPr>
              <a:t>(רמב"ן, עשין ששכח הרב, מצווה ד</a:t>
            </a:r>
            <a:r>
              <a:rPr lang="he-IL" sz="900" dirty="0" smtClean="0">
                <a:solidFill>
                  <a:schemeClr val="accent2">
                    <a:lumMod val="50000"/>
                  </a:schemeClr>
                </a:solidFill>
              </a:rPr>
              <a:t>').</a:t>
            </a:r>
          </a:p>
          <a:p>
            <a:endParaRPr lang="he-IL" sz="900" dirty="0">
              <a:solidFill>
                <a:schemeClr val="accent2">
                  <a:lumMod val="50000"/>
                </a:schemeClr>
              </a:solidFill>
            </a:endParaRPr>
          </a:p>
          <a:p>
            <a:endParaRPr lang="en-US" sz="900" dirty="0">
              <a:solidFill>
                <a:schemeClr val="accent2">
                  <a:lumMod val="50000"/>
                </a:schemeClr>
              </a:solidFill>
            </a:endParaRPr>
          </a:p>
        </p:txBody>
      </p:sp>
      <p:pic>
        <p:nvPicPr>
          <p:cNvPr id="10" name="תמונה 9" descr="https://upload.wikimedia.org/wikipedia/commons/7/71/Rabbi_Moses_ben_Nachman_(Nahmanides)_-_Wall_painting_in_Acre,_Israel.jpg"/>
          <p:cNvPicPr/>
          <p:nvPr/>
        </p:nvPicPr>
        <p:blipFill rotWithShape="1">
          <a:blip r:embed="rId2" cstate="print">
            <a:extLst>
              <a:ext uri="{28A0092B-C50C-407E-A947-70E740481C1C}">
                <a14:useLocalDpi xmlns:a14="http://schemas.microsoft.com/office/drawing/2010/main" val="0"/>
              </a:ext>
            </a:extLst>
          </a:blip>
          <a:srcRect l="14068" t="-13833" r="-891" b="12446"/>
          <a:stretch/>
        </p:blipFill>
        <p:spPr bwMode="auto">
          <a:xfrm>
            <a:off x="2817495" y="3283172"/>
            <a:ext cx="1423670" cy="12471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1974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רקע והוראות למדריך/ה</a:t>
            </a:r>
            <a:endParaRPr lang="en-US" dirty="0"/>
          </a:p>
        </p:txBody>
      </p:sp>
      <p:sp>
        <p:nvSpPr>
          <p:cNvPr id="3" name="TextBox 2"/>
          <p:cNvSpPr txBox="1"/>
          <p:nvPr/>
        </p:nvSpPr>
        <p:spPr>
          <a:xfrm>
            <a:off x="614995" y="1140977"/>
            <a:ext cx="8930015" cy="4739759"/>
          </a:xfrm>
          <a:prstGeom prst="rect">
            <a:avLst/>
          </a:prstGeom>
          <a:noFill/>
        </p:spPr>
        <p:txBody>
          <a:bodyPr wrap="square" rtlCol="0">
            <a:spAutoFit/>
          </a:bodyPr>
          <a:lstStyle/>
          <a:p>
            <a:r>
              <a:rPr lang="he-IL" sz="1200" b="1" dirty="0" smtClean="0">
                <a:solidFill>
                  <a:schemeClr val="accent2">
                    <a:lumMod val="50000"/>
                  </a:schemeClr>
                </a:solidFill>
              </a:rPr>
              <a:t>שיעור – </a:t>
            </a:r>
            <a:r>
              <a:rPr lang="he-IL" sz="1200" b="1" dirty="0" smtClean="0">
                <a:solidFill>
                  <a:schemeClr val="accent2">
                    <a:lumMod val="50000"/>
                  </a:schemeClr>
                </a:solidFill>
              </a:rPr>
              <a:t>בין ציונות לגאולה</a:t>
            </a:r>
            <a:endParaRPr lang="he-IL" sz="1200" b="1" dirty="0" smtClean="0">
              <a:solidFill>
                <a:schemeClr val="accent2">
                  <a:lumMod val="50000"/>
                </a:schemeClr>
              </a:solidFill>
            </a:endParaRPr>
          </a:p>
          <a:p>
            <a:endParaRPr lang="he-IL" sz="1000" dirty="0">
              <a:solidFill>
                <a:schemeClr val="accent2">
                  <a:lumMod val="50000"/>
                </a:schemeClr>
              </a:solidFill>
            </a:endParaRPr>
          </a:p>
          <a:p>
            <a:r>
              <a:rPr lang="he-IL" sz="1000" dirty="0" smtClean="0">
                <a:solidFill>
                  <a:schemeClr val="accent2">
                    <a:lumMod val="50000"/>
                  </a:schemeClr>
                </a:solidFill>
              </a:rPr>
              <a:t>מטרת </a:t>
            </a:r>
            <a:r>
              <a:rPr lang="he-IL" sz="1000" dirty="0" smtClean="0">
                <a:solidFill>
                  <a:schemeClr val="accent2">
                    <a:lumMod val="50000"/>
                  </a:schemeClr>
                </a:solidFill>
              </a:rPr>
              <a:t>שיעור זה לבחון האם רעיון הציונות המעשית הינו רעיון חדש ומודרני שהושפע מהתנועות הלאומיות באירופה בסוף המא</a:t>
            </a:r>
            <a:r>
              <a:rPr lang="he-IL" sz="1000" dirty="0" smtClean="0">
                <a:solidFill>
                  <a:schemeClr val="accent2">
                    <a:lumMod val="50000"/>
                  </a:schemeClr>
                </a:solidFill>
              </a:rPr>
              <a:t>ה ה-19, או שמא רעיון ההתיישבות בארץ ישראל פעם לאורך הדורות בלבבות היהודים בגולה, וניתן למצוא עדויות לכיסופים ואף לרצון לעלות לארץ ישראל מימי המקרא דרך ימי הביניים ועד ימינו.</a:t>
            </a:r>
          </a:p>
          <a:p>
            <a:endParaRPr lang="he-IL" sz="1000" dirty="0">
              <a:solidFill>
                <a:schemeClr val="accent2">
                  <a:lumMod val="50000"/>
                </a:schemeClr>
              </a:solidFill>
            </a:endParaRPr>
          </a:p>
          <a:p>
            <a:r>
              <a:rPr lang="he-IL" sz="1000" b="1" dirty="0" smtClean="0">
                <a:solidFill>
                  <a:schemeClr val="accent2">
                    <a:lumMod val="50000"/>
                  </a:schemeClr>
                </a:solidFill>
              </a:rPr>
              <a:t>רקע </a:t>
            </a:r>
            <a:r>
              <a:rPr lang="he-IL" sz="1000" b="1" dirty="0" smtClean="0">
                <a:solidFill>
                  <a:schemeClr val="accent2">
                    <a:lumMod val="50000"/>
                  </a:schemeClr>
                </a:solidFill>
              </a:rPr>
              <a:t>כללי</a:t>
            </a:r>
            <a:r>
              <a:rPr lang="he-IL" sz="1000" b="1" dirty="0" smtClean="0">
                <a:solidFill>
                  <a:schemeClr val="accent2">
                    <a:lumMod val="50000"/>
                  </a:schemeClr>
                </a:solidFill>
              </a:rPr>
              <a:t>:</a:t>
            </a:r>
          </a:p>
          <a:p>
            <a:endParaRPr lang="he-IL" sz="1000" dirty="0" smtClean="0">
              <a:solidFill>
                <a:schemeClr val="accent2">
                  <a:lumMod val="50000"/>
                </a:schemeClr>
              </a:solidFill>
            </a:endParaRPr>
          </a:p>
          <a:p>
            <a:r>
              <a:rPr lang="he-IL" sz="1000" dirty="0">
                <a:solidFill>
                  <a:schemeClr val="accent2">
                    <a:lumMod val="50000"/>
                  </a:schemeClr>
                </a:solidFill>
              </a:rPr>
              <a:t>על פי הכרוניקה המקובלת, הציונות נולדה לפני מעט יותר ממאה שנים כתנועה לאומית מודרנית, שביקשה לחולל מהפך במצבו של העם היהודי היושב בגלות ולהשיבו לחיים ריבוניים במולדתו ההיסטורית. ואמנם, במובנים רבים, היה בציונות יסוד חדשני, שהתקומם נגד המסורת שהנציחה את צורת הקיום הגלותית וביקש לחשוף את היהודים לרעיונות שהתסיסו את החברה האירופית של סוף המאה התשע-עשרה ותחילת המאה העשרים. אולם, כפי שהדגישו ראשי התנועה עצמם, לציונות היו שורשים היסטוריים עמוקים יותר, והיא שאבה תעצומות נפש וחיוניות רבה מן הכוחות שעיצבו את התודעה היהודית במשך אלפי שנים - ובכלל זה, מן האמונה בגאולה הלאומית, שלפיה עתיד העם היהודי לשוב ברבות הימים אל מולדתו ההיסטורית שממנה נקרע</a:t>
            </a:r>
            <a:r>
              <a:rPr lang="he-IL" sz="1000" dirty="0" smtClean="0">
                <a:solidFill>
                  <a:schemeClr val="accent2">
                    <a:lumMod val="50000"/>
                  </a:schemeClr>
                </a:solidFill>
              </a:rPr>
              <a:t>.</a:t>
            </a:r>
          </a:p>
          <a:p>
            <a:endParaRPr lang="he-IL" sz="1000" dirty="0">
              <a:solidFill>
                <a:schemeClr val="accent2">
                  <a:lumMod val="50000"/>
                </a:schemeClr>
              </a:solidFill>
            </a:endParaRPr>
          </a:p>
          <a:p>
            <a:r>
              <a:rPr lang="he-IL" sz="1000" b="1" dirty="0" smtClean="0">
                <a:solidFill>
                  <a:schemeClr val="accent2">
                    <a:lumMod val="50000"/>
                  </a:schemeClr>
                </a:solidFill>
              </a:rPr>
              <a:t>רבי </a:t>
            </a:r>
            <a:r>
              <a:rPr lang="he-IL" sz="1000" b="1" dirty="0">
                <a:solidFill>
                  <a:schemeClr val="accent2">
                    <a:lumMod val="50000"/>
                  </a:schemeClr>
                </a:solidFill>
              </a:rPr>
              <a:t>משה בן נחמן- </a:t>
            </a:r>
            <a:r>
              <a:rPr lang="he-IL" sz="1000" b="1" dirty="0" smtClean="0">
                <a:solidFill>
                  <a:schemeClr val="accent2">
                    <a:lumMod val="50000"/>
                  </a:schemeClr>
                </a:solidFill>
              </a:rPr>
              <a:t>הרמב"ן: </a:t>
            </a:r>
            <a:r>
              <a:rPr lang="he-IL" sz="1000" dirty="0" smtClean="0">
                <a:solidFill>
                  <a:schemeClr val="accent2">
                    <a:lumMod val="50000"/>
                  </a:schemeClr>
                </a:solidFill>
              </a:rPr>
              <a:t>מגדולי </a:t>
            </a:r>
            <a:r>
              <a:rPr lang="he-IL" sz="1000" dirty="0">
                <a:solidFill>
                  <a:schemeClr val="accent2">
                    <a:lumMod val="50000"/>
                  </a:schemeClr>
                </a:solidFill>
              </a:rPr>
              <a:t>חכמי ספרד, פוסק, פרשן, הוגה, מקובל ורופא. הרמב"ן כלל את מצוות העלייה לארץ ישראל כחלק </a:t>
            </a:r>
            <a:r>
              <a:rPr lang="he-IL" sz="1000" dirty="0" err="1">
                <a:solidFill>
                  <a:schemeClr val="accent2">
                    <a:lumMod val="50000"/>
                  </a:schemeClr>
                </a:solidFill>
              </a:rPr>
              <a:t>מתרי"ג</a:t>
            </a:r>
            <a:r>
              <a:rPr lang="he-IL" sz="1000" dirty="0">
                <a:solidFill>
                  <a:schemeClr val="accent2">
                    <a:lumMod val="50000"/>
                  </a:schemeClr>
                </a:solidFill>
              </a:rPr>
              <a:t> מצוות (בניגוד לרמב"ם- רבי משה בן מימון). </a:t>
            </a:r>
            <a:r>
              <a:rPr lang="he-IL" sz="1000" dirty="0" smtClean="0">
                <a:solidFill>
                  <a:schemeClr val="accent2">
                    <a:lumMod val="50000"/>
                  </a:schemeClr>
                </a:solidFill>
              </a:rPr>
              <a:t>בשנת </a:t>
            </a:r>
            <a:r>
              <a:rPr lang="he-IL" sz="1000" dirty="0">
                <a:solidFill>
                  <a:schemeClr val="accent2">
                    <a:lumMod val="50000"/>
                  </a:schemeClr>
                </a:solidFill>
              </a:rPr>
              <a:t>1267, נאלץ הרמב"ן לברוח מעירו </a:t>
            </a:r>
            <a:r>
              <a:rPr lang="he-IL" sz="1000" dirty="0" err="1">
                <a:solidFill>
                  <a:schemeClr val="accent2">
                    <a:lumMod val="50000"/>
                  </a:schemeClr>
                </a:solidFill>
              </a:rPr>
              <a:t>גירונה</a:t>
            </a:r>
            <a:r>
              <a:rPr lang="he-IL" sz="1000" dirty="0">
                <a:solidFill>
                  <a:schemeClr val="accent2">
                    <a:lumMod val="50000"/>
                  </a:schemeClr>
                </a:solidFill>
              </a:rPr>
              <a:t> שבספרד, בעקבות פולמוס יהודי-נוצרי בו הוא ניצח אך הפסיד בו את חירותו. הרמב"ן החליט לעלות לארץ ישראל, וקבע את משכנו בעיר עכו. בביקור שערך בירושלים נוכח בחורבנה של העיר, </a:t>
            </a:r>
            <a:r>
              <a:rPr lang="he-IL" sz="1000" dirty="0" smtClean="0">
                <a:solidFill>
                  <a:schemeClr val="accent2">
                    <a:lumMod val="50000"/>
                  </a:schemeClr>
                </a:solidFill>
              </a:rPr>
              <a:t>וביטא את כמיהתו לבנייתה מחדש. </a:t>
            </a:r>
            <a:endParaRPr lang="en-US" sz="1000" dirty="0">
              <a:solidFill>
                <a:schemeClr val="accent2">
                  <a:lumMod val="50000"/>
                </a:schemeClr>
              </a:solidFill>
            </a:endParaRPr>
          </a:p>
          <a:p>
            <a:endParaRPr lang="he-IL" sz="1000" dirty="0" smtClean="0">
              <a:solidFill>
                <a:schemeClr val="accent2">
                  <a:lumMod val="50000"/>
                </a:schemeClr>
              </a:solidFill>
            </a:endParaRPr>
          </a:p>
          <a:p>
            <a:endParaRPr lang="he-IL" sz="1000" dirty="0">
              <a:solidFill>
                <a:schemeClr val="accent2">
                  <a:lumMod val="50000"/>
                </a:schemeClr>
              </a:solidFill>
            </a:endParaRPr>
          </a:p>
          <a:p>
            <a:r>
              <a:rPr lang="he-IL" sz="1000" b="1" dirty="0" smtClean="0">
                <a:solidFill>
                  <a:schemeClr val="accent2">
                    <a:lumMod val="50000"/>
                  </a:schemeClr>
                </a:solidFill>
              </a:rPr>
              <a:t>רבי יהודה הלוי: </a:t>
            </a:r>
            <a:r>
              <a:rPr lang="he-IL" sz="1000" dirty="0" smtClean="0">
                <a:solidFill>
                  <a:schemeClr val="accent2">
                    <a:lumMod val="50000"/>
                  </a:schemeClr>
                </a:solidFill>
              </a:rPr>
              <a:t>משורר </a:t>
            </a:r>
            <a:r>
              <a:rPr lang="he-IL" sz="1000" dirty="0">
                <a:solidFill>
                  <a:schemeClr val="accent2">
                    <a:lumMod val="50000"/>
                  </a:schemeClr>
                </a:solidFill>
              </a:rPr>
              <a:t>ופילוסוף בתור הזהב של יהדות ספרד, מגדולי הכותבים היהודיים בימי הביניים </a:t>
            </a:r>
            <a:r>
              <a:rPr lang="he-IL" sz="1000" dirty="0" smtClean="0">
                <a:solidFill>
                  <a:schemeClr val="accent2">
                    <a:lumMod val="50000"/>
                  </a:schemeClr>
                </a:solidFill>
              </a:rPr>
              <a:t>ובכלל, אשר </a:t>
            </a:r>
            <a:r>
              <a:rPr lang="he-IL" sz="1000" dirty="0">
                <a:solidFill>
                  <a:schemeClr val="accent2">
                    <a:lumMod val="50000"/>
                  </a:schemeClr>
                </a:solidFill>
              </a:rPr>
              <a:t>ביקש להגשים את חלומו ולעלות לארץ ישראל. </a:t>
            </a:r>
            <a:r>
              <a:rPr lang="he-IL" sz="1000" dirty="0" err="1" smtClean="0">
                <a:solidFill>
                  <a:schemeClr val="accent2">
                    <a:lumMod val="50000"/>
                  </a:schemeClr>
                </a:solidFill>
              </a:rPr>
              <a:t>ריה"ל</a:t>
            </a:r>
            <a:r>
              <a:rPr lang="he-IL" sz="1000" dirty="0" smtClean="0">
                <a:solidFill>
                  <a:schemeClr val="accent2">
                    <a:lumMod val="50000"/>
                  </a:schemeClr>
                </a:solidFill>
              </a:rPr>
              <a:t> טען כי לא </a:t>
            </a:r>
            <a:r>
              <a:rPr lang="he-IL" sz="1000" dirty="0">
                <a:solidFill>
                  <a:schemeClr val="accent2">
                    <a:lumMod val="50000"/>
                  </a:schemeClr>
                </a:solidFill>
              </a:rPr>
              <a:t>די בהתרפקות </a:t>
            </a:r>
            <a:r>
              <a:rPr lang="he-IL" sz="1000" dirty="0" smtClean="0">
                <a:solidFill>
                  <a:schemeClr val="accent2">
                    <a:lumMod val="50000"/>
                  </a:schemeClr>
                </a:solidFill>
              </a:rPr>
              <a:t>על הארץ מרחוק</a:t>
            </a:r>
            <a:r>
              <a:rPr lang="he-IL" sz="1000" dirty="0">
                <a:solidFill>
                  <a:schemeClr val="accent2">
                    <a:lumMod val="50000"/>
                  </a:schemeClr>
                </a:solidFill>
              </a:rPr>
              <a:t>, אלא יש צורך לגעת ממש באבנים ולהשתמש בהן בבנייתה מחדש של הארץ השוממה- בחינת מיזוג העבר עם ההווה והעתיד</a:t>
            </a:r>
            <a:r>
              <a:rPr lang="he-IL" sz="1000" dirty="0" smtClean="0">
                <a:solidFill>
                  <a:schemeClr val="accent2">
                    <a:lumMod val="50000"/>
                  </a:schemeClr>
                </a:solidFill>
              </a:rPr>
              <a:t>. בסופו של דבר</a:t>
            </a:r>
            <a:r>
              <a:rPr lang="he-IL" sz="1000" dirty="0">
                <a:solidFill>
                  <a:schemeClr val="accent2">
                    <a:lumMod val="50000"/>
                  </a:schemeClr>
                </a:solidFill>
              </a:rPr>
              <a:t>, בהיותו כבן 70, יצא </a:t>
            </a:r>
            <a:r>
              <a:rPr lang="he-IL" sz="1000" dirty="0" smtClean="0">
                <a:solidFill>
                  <a:schemeClr val="accent2">
                    <a:lumMod val="50000"/>
                  </a:schemeClr>
                </a:solidFill>
              </a:rPr>
              <a:t>רבי יהודה </a:t>
            </a:r>
            <a:r>
              <a:rPr lang="he-IL" sz="1000" dirty="0">
                <a:solidFill>
                  <a:schemeClr val="accent2">
                    <a:lumMod val="50000"/>
                  </a:schemeClr>
                </a:solidFill>
              </a:rPr>
              <a:t>הלוי למסעו, ואף ידוע שהגיע למצרים. לא ברור אם הצליח להיכנס לארץ ישראל, אף </a:t>
            </a:r>
            <a:r>
              <a:rPr lang="he-IL" sz="1000" dirty="0" smtClean="0">
                <a:solidFill>
                  <a:schemeClr val="accent2">
                    <a:lumMod val="50000"/>
                  </a:schemeClr>
                </a:solidFill>
              </a:rPr>
              <a:t>שעל פי </a:t>
            </a:r>
            <a:r>
              <a:rPr lang="he-IL" sz="1000" dirty="0">
                <a:solidFill>
                  <a:schemeClr val="accent2">
                    <a:lumMod val="50000"/>
                  </a:schemeClr>
                </a:solidFill>
              </a:rPr>
              <a:t>האגדה הוא זכה לכך בטרם נדרס למוות על-ידי פרש ערבי רכוב על סוס. </a:t>
            </a:r>
            <a:endParaRPr lang="en-US" sz="1000" dirty="0">
              <a:solidFill>
                <a:schemeClr val="accent2">
                  <a:lumMod val="50000"/>
                </a:schemeClr>
              </a:solidFill>
            </a:endParaRPr>
          </a:p>
          <a:p>
            <a:endParaRPr lang="en-US" sz="1000" dirty="0">
              <a:solidFill>
                <a:schemeClr val="accent2">
                  <a:lumMod val="50000"/>
                </a:schemeClr>
              </a:solidFill>
            </a:endParaRPr>
          </a:p>
          <a:p>
            <a:endParaRPr lang="he-IL" sz="1000" dirty="0" smtClean="0">
              <a:solidFill>
                <a:schemeClr val="accent2">
                  <a:lumMod val="50000"/>
                </a:schemeClr>
              </a:solidFill>
            </a:endParaRPr>
          </a:p>
          <a:p>
            <a:endParaRPr lang="he-IL" sz="1000" dirty="0">
              <a:solidFill>
                <a:schemeClr val="accent2">
                  <a:lumMod val="50000"/>
                </a:schemeClr>
              </a:solidFill>
            </a:endParaRPr>
          </a:p>
          <a:p>
            <a:r>
              <a:rPr lang="he-IL" sz="1000" b="1" dirty="0" smtClean="0">
                <a:solidFill>
                  <a:schemeClr val="accent2">
                    <a:lumMod val="50000"/>
                  </a:schemeClr>
                </a:solidFill>
              </a:rPr>
              <a:t>חומרי קריאה מומלצים</a:t>
            </a:r>
            <a:r>
              <a:rPr lang="he-IL" sz="1000" b="1" dirty="0" smtClean="0">
                <a:solidFill>
                  <a:schemeClr val="accent2">
                    <a:lumMod val="50000"/>
                  </a:schemeClr>
                </a:solidFill>
              </a:rPr>
              <a:t>:</a:t>
            </a:r>
          </a:p>
          <a:p>
            <a:endParaRPr lang="he-IL" sz="1000" dirty="0" smtClean="0">
              <a:solidFill>
                <a:schemeClr val="accent2">
                  <a:lumMod val="50000"/>
                </a:schemeClr>
              </a:solidFill>
            </a:endParaRPr>
          </a:p>
          <a:p>
            <a:r>
              <a:rPr lang="he-IL" sz="1000" dirty="0" smtClean="0">
                <a:solidFill>
                  <a:schemeClr val="accent2">
                    <a:lumMod val="50000"/>
                  </a:schemeClr>
                </a:solidFill>
                <a:hlinkClick r:id="rId2"/>
              </a:rPr>
              <a:t>יהדות הגולה והכמיהה לציון- מאמרו של דר' אריה מורגנשטרן</a:t>
            </a:r>
            <a:endParaRPr lang="he-IL" sz="1000" dirty="0" smtClean="0">
              <a:solidFill>
                <a:schemeClr val="accent2">
                  <a:lumMod val="50000"/>
                </a:schemeClr>
              </a:solidFill>
            </a:endParaRPr>
          </a:p>
          <a:p>
            <a:endParaRPr lang="he-IL" sz="1000" dirty="0" smtClean="0"/>
          </a:p>
          <a:p>
            <a:endParaRPr lang="en-US" sz="1000" dirty="0" smtClean="0"/>
          </a:p>
        </p:txBody>
      </p:sp>
    </p:spTree>
    <p:extLst>
      <p:ext uri="{BB962C8B-B14F-4D97-AF65-F5344CB8AC3E}">
        <p14:creationId xmlns:p14="http://schemas.microsoft.com/office/powerpoint/2010/main" val="11357642"/>
      </p:ext>
    </p:extLst>
  </p:cSld>
  <p:clrMapOvr>
    <a:masterClrMapping/>
  </p:clrMapOvr>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8286</TotalTime>
  <Words>1113</Words>
  <Application>Microsoft Office PowerPoint</Application>
  <PresentationFormat>A4 Paper (210x297 mm)</PresentationFormat>
  <Paragraphs>83</Paragraphs>
  <Slides>2</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vt:i4>
      </vt:variant>
    </vt:vector>
  </HeadingPairs>
  <TitlesOfParts>
    <vt:vector size="3" baseType="lpstr">
      <vt:lpstr>1_ערכת נושא Office</vt:lpstr>
      <vt:lpstr>בין ציונות לגאולה</vt:lpstr>
      <vt:lpstr>רקע והוראות למדריך/ה</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Admin</cp:lastModifiedBy>
  <cp:revision>126</cp:revision>
  <cp:lastPrinted>2016-01-02T09:56:53Z</cp:lastPrinted>
  <dcterms:created xsi:type="dcterms:W3CDTF">2016-01-01T12:13:36Z</dcterms:created>
  <dcterms:modified xsi:type="dcterms:W3CDTF">2017-03-15T09:31:21Z</dcterms:modified>
</cp:coreProperties>
</file>