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8"/>
  </p:notesMasterIdLst>
  <p:sldIdLst>
    <p:sldId id="268" r:id="rId2"/>
    <p:sldId id="261" r:id="rId3"/>
    <p:sldId id="265" r:id="rId4"/>
    <p:sldId id="267" r:id="rId5"/>
    <p:sldId id="269" r:id="rId6"/>
    <p:sldId id="270" r:id="rId7"/>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62" autoAdjust="0"/>
    <p:restoredTop sz="94669" autoAdjust="0"/>
  </p:normalViewPr>
  <p:slideViewPr>
    <p:cSldViewPr snapToGrid="0">
      <p:cViewPr>
        <p:scale>
          <a:sx n="120" d="100"/>
          <a:sy n="120" d="100"/>
        </p:scale>
        <p:origin x="-72" y="798"/>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4024313" y="0"/>
            <a:ext cx="3078162" cy="4699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3078162" cy="469900"/>
          </a:xfrm>
          <a:prstGeom prst="rect">
            <a:avLst/>
          </a:prstGeom>
        </p:spPr>
        <p:txBody>
          <a:bodyPr vert="horz" lIns="91440" tIns="45720" rIns="91440" bIns="45720" rtlCol="1"/>
          <a:lstStyle>
            <a:lvl1pPr algn="l">
              <a:defRPr sz="1200"/>
            </a:lvl1pPr>
          </a:lstStyle>
          <a:p>
            <a:fld id="{E5558A51-FC98-4973-9919-D240FC0B0D01}" type="datetimeFigureOut">
              <a:rPr lang="he-IL" smtClean="0"/>
              <a:t>ח'/סיון/תשע"ו</a:t>
            </a:fld>
            <a:endParaRPr lang="he-IL"/>
          </a:p>
        </p:txBody>
      </p:sp>
      <p:sp>
        <p:nvSpPr>
          <p:cNvPr id="4" name="מציין מיקום של תמונת שקופית 3"/>
          <p:cNvSpPr>
            <a:spLocks noGrp="1" noRot="1" noChangeAspect="1"/>
          </p:cNvSpPr>
          <p:nvPr>
            <p:ph type="sldImg" idx="2"/>
          </p:nvPr>
        </p:nvSpPr>
        <p:spPr>
          <a:xfrm>
            <a:off x="1009650" y="704850"/>
            <a:ext cx="5083175" cy="3519488"/>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709613" y="4459288"/>
            <a:ext cx="5683250" cy="4224337"/>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4024313" y="8916988"/>
            <a:ext cx="3078162" cy="4699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916988"/>
            <a:ext cx="3078162" cy="469900"/>
          </a:xfrm>
          <a:prstGeom prst="rect">
            <a:avLst/>
          </a:prstGeom>
        </p:spPr>
        <p:txBody>
          <a:bodyPr vert="horz" lIns="91440" tIns="45720" rIns="91440" bIns="45720" rtlCol="1" anchor="b"/>
          <a:lstStyle>
            <a:lvl1pPr algn="l">
              <a:defRPr sz="1200"/>
            </a:lvl1pPr>
          </a:lstStyle>
          <a:p>
            <a:fld id="{608BEBE6-4C28-4BF9-A5F6-ABE8A79C5AC5}" type="slidenum">
              <a:rPr lang="he-IL" smtClean="0"/>
              <a:t>‹#›</a:t>
            </a:fld>
            <a:endParaRPr lang="he-IL"/>
          </a:p>
        </p:txBody>
      </p:sp>
    </p:spTree>
    <p:extLst>
      <p:ext uri="{BB962C8B-B14F-4D97-AF65-F5344CB8AC3E}">
        <p14:creationId xmlns:p14="http://schemas.microsoft.com/office/powerpoint/2010/main" val="393177411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hf sldNum="0" hdr="0" dt="0"/>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wUDAdRQ4_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N5ezllJs-0A" TargetMode="External"/><Relationship Id="rId2" Type="http://schemas.openxmlformats.org/officeDocument/2006/relationships/image" Target="../media/image6.jpg"/><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L4fEq5kYFt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אומץ אזרחי– אשכול ערכים – שיעור מספר  - 30 – </a:t>
            </a:r>
            <a:r>
              <a:rPr lang="he-IL" dirty="0" smtClean="0"/>
              <a:t>פתיחה</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he-IL" sz="813" dirty="0"/>
          </a:p>
        </p:txBody>
      </p:sp>
      <p:sp>
        <p:nvSpPr>
          <p:cNvPr id="4" name="TextBox 1"/>
          <p:cNvSpPr txBox="1"/>
          <p:nvPr/>
        </p:nvSpPr>
        <p:spPr>
          <a:xfrm>
            <a:off x="4958242" y="1191711"/>
            <a:ext cx="2789499" cy="4108817"/>
          </a:xfrm>
          <a:prstGeom prst="rect">
            <a:avLst/>
          </a:prstGeom>
          <a:solidFill>
            <a:schemeClr val="accent1">
              <a:lumMod val="40000"/>
              <a:lumOff val="60000"/>
            </a:schemeClr>
          </a:solidFill>
          <a:ln>
            <a:noFill/>
          </a:ln>
        </p:spPr>
        <p:style>
          <a:lnRef idx="2">
            <a:schemeClr val="dk1"/>
          </a:lnRef>
          <a:fillRef idx="1">
            <a:schemeClr val="lt1"/>
          </a:fillRef>
          <a:effectRef idx="0">
            <a:schemeClr val="dk1"/>
          </a:effectRef>
          <a:fontRef idx="minor">
            <a:schemeClr val="dk1"/>
          </a:fontRef>
        </p:style>
        <p:txBody>
          <a:bodyPr wrap="square" rtlCol="1">
            <a:spAutoFit/>
          </a:bodyPr>
          <a:lstStyle>
            <a:defPPr>
              <a:defRPr lang="he-IL"/>
            </a:defPPr>
            <a:lvl1pPr marL="0" algn="r" defTabSz="914400" rtl="1" eaLnBrk="1" latinLnBrk="0" hangingPunct="1">
              <a:defRPr sz="1800" kern="1200">
                <a:solidFill>
                  <a:schemeClr val="dk1"/>
                </a:solidFill>
                <a:latin typeface="+mn-lt"/>
                <a:ea typeface="+mn-ea"/>
                <a:cs typeface="+mn-cs"/>
              </a:defRPr>
            </a:lvl1pPr>
            <a:lvl2pPr marL="457200" algn="r" defTabSz="914400" rtl="1" eaLnBrk="1" latinLnBrk="0" hangingPunct="1">
              <a:defRPr sz="1800" kern="1200">
                <a:solidFill>
                  <a:schemeClr val="dk1"/>
                </a:solidFill>
                <a:latin typeface="+mn-lt"/>
                <a:ea typeface="+mn-ea"/>
                <a:cs typeface="+mn-cs"/>
              </a:defRPr>
            </a:lvl2pPr>
            <a:lvl3pPr marL="914400" algn="r" defTabSz="914400" rtl="1" eaLnBrk="1" latinLnBrk="0" hangingPunct="1">
              <a:defRPr sz="1800" kern="1200">
                <a:solidFill>
                  <a:schemeClr val="dk1"/>
                </a:solidFill>
                <a:latin typeface="+mn-lt"/>
                <a:ea typeface="+mn-ea"/>
                <a:cs typeface="+mn-cs"/>
              </a:defRPr>
            </a:lvl3pPr>
            <a:lvl4pPr marL="1371600" algn="r" defTabSz="914400" rtl="1" eaLnBrk="1" latinLnBrk="0" hangingPunct="1">
              <a:defRPr sz="1800" kern="1200">
                <a:solidFill>
                  <a:schemeClr val="dk1"/>
                </a:solidFill>
                <a:latin typeface="+mn-lt"/>
                <a:ea typeface="+mn-ea"/>
                <a:cs typeface="+mn-cs"/>
              </a:defRPr>
            </a:lvl4pPr>
            <a:lvl5pPr marL="1828800" algn="r" defTabSz="914400" rtl="1" eaLnBrk="1" latinLnBrk="0" hangingPunct="1">
              <a:defRPr sz="1800" kern="1200">
                <a:solidFill>
                  <a:schemeClr val="dk1"/>
                </a:solidFill>
                <a:latin typeface="+mn-lt"/>
                <a:ea typeface="+mn-ea"/>
                <a:cs typeface="+mn-cs"/>
              </a:defRPr>
            </a:lvl5pPr>
            <a:lvl6pPr marL="2286000" algn="r" defTabSz="914400" rtl="1" eaLnBrk="1" latinLnBrk="0" hangingPunct="1">
              <a:defRPr sz="1800" kern="1200">
                <a:solidFill>
                  <a:schemeClr val="dk1"/>
                </a:solidFill>
                <a:latin typeface="+mn-lt"/>
                <a:ea typeface="+mn-ea"/>
                <a:cs typeface="+mn-cs"/>
              </a:defRPr>
            </a:lvl6pPr>
            <a:lvl7pPr marL="2743200" algn="r" defTabSz="914400" rtl="1" eaLnBrk="1" latinLnBrk="0" hangingPunct="1">
              <a:defRPr sz="1800" kern="1200">
                <a:solidFill>
                  <a:schemeClr val="dk1"/>
                </a:solidFill>
                <a:latin typeface="+mn-lt"/>
                <a:ea typeface="+mn-ea"/>
                <a:cs typeface="+mn-cs"/>
              </a:defRPr>
            </a:lvl7pPr>
            <a:lvl8pPr marL="3200400" algn="r" defTabSz="914400" rtl="1" eaLnBrk="1" latinLnBrk="0" hangingPunct="1">
              <a:defRPr sz="1800" kern="1200">
                <a:solidFill>
                  <a:schemeClr val="dk1"/>
                </a:solidFill>
                <a:latin typeface="+mn-lt"/>
                <a:ea typeface="+mn-ea"/>
                <a:cs typeface="+mn-cs"/>
              </a:defRPr>
            </a:lvl8pPr>
            <a:lvl9pPr marL="3657600" algn="r" defTabSz="914400" rtl="1" eaLnBrk="1" latinLnBrk="0" hangingPunct="1">
              <a:defRPr sz="1800" kern="1200">
                <a:solidFill>
                  <a:schemeClr val="dk1"/>
                </a:solidFill>
                <a:latin typeface="+mn-lt"/>
                <a:ea typeface="+mn-ea"/>
                <a:cs typeface="+mn-cs"/>
              </a:defRPr>
            </a:lvl9pPr>
          </a:lstStyle>
          <a:p>
            <a:r>
              <a:rPr lang="he-IL" sz="900" u="sng" dirty="0" smtClean="0"/>
              <a:t>א. יהיה </a:t>
            </a:r>
            <a:r>
              <a:rPr lang="he-IL" sz="900" u="sng" dirty="0"/>
              <a:t>בסדר </a:t>
            </a:r>
          </a:p>
          <a:p>
            <a:r>
              <a:rPr lang="he-IL" sz="900" u="sng" dirty="0"/>
              <a:t>קפה שחור חזק </a:t>
            </a:r>
          </a:p>
          <a:p>
            <a:r>
              <a:rPr lang="he-IL" sz="900" u="sng" dirty="0"/>
              <a:t>מילים: אורי אלמו, רביד </a:t>
            </a:r>
            <a:r>
              <a:rPr lang="he-IL" sz="900" u="sng" dirty="0" err="1"/>
              <a:t>פלוטניק</a:t>
            </a:r>
            <a:r>
              <a:rPr lang="he-IL" sz="900" u="sng" dirty="0"/>
              <a:t> וילק </a:t>
            </a:r>
            <a:r>
              <a:rPr lang="he-IL" sz="900" u="sng" dirty="0" err="1"/>
              <a:t>סהלו</a:t>
            </a:r>
            <a:endParaRPr lang="he-IL" sz="900" u="sng" dirty="0"/>
          </a:p>
          <a:p>
            <a:r>
              <a:rPr lang="he-IL" sz="900" u="sng" dirty="0"/>
              <a:t>לחן: אורי אלמו, רביד </a:t>
            </a:r>
            <a:r>
              <a:rPr lang="he-IL" sz="900" u="sng" dirty="0" err="1"/>
              <a:t>פלוטניק</a:t>
            </a:r>
            <a:r>
              <a:rPr lang="he-IL" sz="900" u="sng" dirty="0"/>
              <a:t> וילק </a:t>
            </a:r>
            <a:r>
              <a:rPr lang="he-IL" sz="900" u="sng" dirty="0" err="1"/>
              <a:t>סהלו</a:t>
            </a:r>
            <a:endParaRPr lang="he-IL" sz="900" u="sng" dirty="0"/>
          </a:p>
          <a:p>
            <a:endParaRPr lang="he-IL" sz="900" dirty="0"/>
          </a:p>
          <a:p>
            <a:r>
              <a:rPr lang="he-IL" sz="900" b="1" dirty="0" smtClean="0"/>
              <a:t>אני </a:t>
            </a:r>
            <a:r>
              <a:rPr lang="he-IL" sz="900" b="1" dirty="0"/>
              <a:t>יודע שהכול יהיה בסדר </a:t>
            </a:r>
          </a:p>
          <a:p>
            <a:r>
              <a:rPr lang="he-IL" sz="900" b="1" dirty="0"/>
              <a:t>לא משנה מה כולם מדברים בסתר </a:t>
            </a:r>
          </a:p>
          <a:p>
            <a:r>
              <a:rPr lang="he-IL" sz="900" b="1" dirty="0"/>
              <a:t>ניתן בראש בע"ה בלי נדר </a:t>
            </a:r>
          </a:p>
          <a:p>
            <a:r>
              <a:rPr lang="he-IL" sz="900" dirty="0" smtClean="0"/>
              <a:t>אני </a:t>
            </a:r>
            <a:r>
              <a:rPr lang="he-IL" sz="900" dirty="0"/>
              <a:t>יודע שהכול יהיה סבבה </a:t>
            </a:r>
          </a:p>
          <a:p>
            <a:r>
              <a:rPr lang="he-IL" sz="900" b="1" dirty="0"/>
              <a:t>ניתן </a:t>
            </a:r>
            <a:r>
              <a:rPr lang="he-IL" sz="900" b="1" dirty="0" err="1"/>
              <a:t>ת'לב</a:t>
            </a:r>
            <a:r>
              <a:rPr lang="he-IL" sz="900" b="1" dirty="0"/>
              <a:t> והנשמה </a:t>
            </a:r>
            <a:r>
              <a:rPr lang="he-IL" sz="900" dirty="0"/>
              <a:t>נביא </a:t>
            </a:r>
            <a:r>
              <a:rPr lang="he-IL" sz="900" dirty="0" err="1"/>
              <a:t>ת'סוואגה</a:t>
            </a:r>
            <a:r>
              <a:rPr lang="he-IL" sz="900" dirty="0"/>
              <a:t> </a:t>
            </a:r>
          </a:p>
          <a:p>
            <a:r>
              <a:rPr lang="he-IL" sz="900" b="1" dirty="0"/>
              <a:t>לא נוותר רק נרים </a:t>
            </a:r>
            <a:r>
              <a:rPr lang="he-IL" sz="900" b="1" dirty="0" err="1"/>
              <a:t>ת'ראש</a:t>
            </a:r>
            <a:r>
              <a:rPr lang="he-IL" sz="900" b="1" dirty="0"/>
              <a:t> למעלה </a:t>
            </a:r>
          </a:p>
          <a:p>
            <a:endParaRPr lang="he-IL" sz="900" dirty="0"/>
          </a:p>
          <a:p>
            <a:r>
              <a:rPr lang="he-IL" sz="900" b="1" dirty="0" smtClean="0"/>
              <a:t>אני </a:t>
            </a:r>
            <a:r>
              <a:rPr lang="he-IL" sz="900" b="1" dirty="0"/>
              <a:t>יודע שהכול יהיה בסדר </a:t>
            </a:r>
          </a:p>
          <a:p>
            <a:r>
              <a:rPr lang="he-IL" sz="900" dirty="0"/>
              <a:t>לא מקשיב למי שמדבר בלי קשר </a:t>
            </a:r>
          </a:p>
          <a:p>
            <a:r>
              <a:rPr lang="he-IL" sz="900" dirty="0"/>
              <a:t>חושב מחוץ אל הקופסא וגם מעבר </a:t>
            </a:r>
          </a:p>
          <a:p>
            <a:r>
              <a:rPr lang="he-IL" sz="900" dirty="0"/>
              <a:t>אמת מקיא יורק עד הקבר </a:t>
            </a:r>
          </a:p>
          <a:p>
            <a:r>
              <a:rPr lang="he-IL" sz="900" dirty="0"/>
              <a:t>לא מתערבב לא משחק במשחקים </a:t>
            </a:r>
          </a:p>
          <a:p>
            <a:r>
              <a:rPr lang="he-IL" sz="900" dirty="0"/>
              <a:t>לא קונה לא קונה אלף חיוכים </a:t>
            </a:r>
          </a:p>
          <a:p>
            <a:r>
              <a:rPr lang="he-IL" sz="900" b="1" dirty="0"/>
              <a:t>עסוק בעצמי לא טובע בתככים </a:t>
            </a:r>
          </a:p>
          <a:p>
            <a:r>
              <a:rPr lang="he-IL" sz="900" b="1" dirty="0"/>
              <a:t>של נחשים שמנסים למשוך בחוטים </a:t>
            </a:r>
          </a:p>
          <a:p>
            <a:r>
              <a:rPr lang="he-IL" sz="900" dirty="0" err="1"/>
              <a:t>בבילון</a:t>
            </a:r>
            <a:r>
              <a:rPr lang="he-IL" sz="900" dirty="0"/>
              <a:t> בזיון </a:t>
            </a:r>
            <a:r>
              <a:rPr lang="he-IL" sz="900" dirty="0" smtClean="0"/>
              <a:t>עכבר </a:t>
            </a:r>
            <a:r>
              <a:rPr lang="he-IL" sz="900" dirty="0"/>
              <a:t>מול ליון </a:t>
            </a:r>
          </a:p>
          <a:p>
            <a:r>
              <a:rPr lang="he-IL" sz="900" dirty="0"/>
              <a:t>בחיפוש אחר האושר </a:t>
            </a:r>
          </a:p>
          <a:p>
            <a:r>
              <a:rPr lang="he-IL" sz="900" b="1" dirty="0"/>
              <a:t>לא מחפש להיות המליין </a:t>
            </a:r>
          </a:p>
          <a:p>
            <a:r>
              <a:rPr lang="he-IL" sz="900" dirty="0"/>
              <a:t>בום </a:t>
            </a:r>
            <a:r>
              <a:rPr lang="he-IL" sz="900" dirty="0" err="1"/>
              <a:t>שאקה</a:t>
            </a:r>
            <a:r>
              <a:rPr lang="he-IL" sz="900" dirty="0"/>
              <a:t> </a:t>
            </a:r>
            <a:r>
              <a:rPr lang="he-IL" sz="900" dirty="0" err="1"/>
              <a:t>לאק</a:t>
            </a:r>
            <a:r>
              <a:rPr lang="he-IL" sz="900" dirty="0"/>
              <a:t> קפה שחור חזק </a:t>
            </a:r>
          </a:p>
          <a:p>
            <a:r>
              <a:rPr lang="he-IL" sz="900" dirty="0"/>
              <a:t>עם </a:t>
            </a:r>
            <a:r>
              <a:rPr lang="he-IL" sz="900" dirty="0" err="1"/>
              <a:t>הנצ</a:t>
            </a:r>
            <a:r>
              <a:rPr lang="he-IL" sz="900" dirty="0"/>
              <a:t>' הכי שחור במשחק </a:t>
            </a:r>
          </a:p>
          <a:p>
            <a:r>
              <a:rPr lang="he-IL" sz="900" dirty="0" err="1"/>
              <a:t>צ'ול</a:t>
            </a:r>
            <a:r>
              <a:rPr lang="he-IL" sz="900" dirty="0"/>
              <a:t> הוא הסנדק סול משאיר אבק </a:t>
            </a:r>
          </a:p>
          <a:p>
            <a:r>
              <a:rPr lang="he-IL" sz="900" b="1" dirty="0"/>
              <a:t>מרימים </a:t>
            </a:r>
            <a:r>
              <a:rPr lang="he-IL" sz="900" b="1" dirty="0" err="1"/>
              <a:t>ת'ראש</a:t>
            </a:r>
            <a:r>
              <a:rPr lang="he-IL" sz="900" b="1" dirty="0"/>
              <a:t> צופים למרחק</a:t>
            </a:r>
            <a:r>
              <a:rPr lang="he-IL" sz="900" dirty="0"/>
              <a:t> </a:t>
            </a:r>
          </a:p>
          <a:p>
            <a:endParaRPr lang="he-IL" sz="900" dirty="0"/>
          </a:p>
          <a:p>
            <a:endParaRPr lang="he-IL" sz="900" dirty="0"/>
          </a:p>
        </p:txBody>
      </p:sp>
      <p:sp>
        <p:nvSpPr>
          <p:cNvPr id="5" name="TextBox 5"/>
          <p:cNvSpPr txBox="1"/>
          <p:nvPr/>
        </p:nvSpPr>
        <p:spPr>
          <a:xfrm>
            <a:off x="3059433" y="1880148"/>
            <a:ext cx="2928395" cy="4385816"/>
          </a:xfrm>
          <a:prstGeom prst="rect">
            <a:avLst/>
          </a:prstGeom>
          <a:solidFill>
            <a:schemeClr val="accent1">
              <a:lumMod val="40000"/>
              <a:lumOff val="60000"/>
            </a:schemeClr>
          </a:solidFill>
          <a:ln>
            <a:noFill/>
          </a:ln>
        </p:spPr>
        <p:style>
          <a:lnRef idx="2">
            <a:schemeClr val="dk1"/>
          </a:lnRef>
          <a:fillRef idx="1">
            <a:schemeClr val="lt1"/>
          </a:fillRef>
          <a:effectRef idx="0">
            <a:schemeClr val="dk1"/>
          </a:effectRef>
          <a:fontRef idx="minor">
            <a:schemeClr val="dk1"/>
          </a:fontRef>
        </p:style>
        <p:txBody>
          <a:bodyPr wrap="square" rtlCol="1">
            <a:spAutoFit/>
          </a:bodyPr>
          <a:lstStyle>
            <a:defPPr>
              <a:defRPr lang="he-IL"/>
            </a:defPPr>
            <a:lvl1pPr marL="0" algn="r" defTabSz="914400" rtl="1" eaLnBrk="1" latinLnBrk="0" hangingPunct="1">
              <a:defRPr sz="1800" kern="1200">
                <a:solidFill>
                  <a:schemeClr val="dk1"/>
                </a:solidFill>
                <a:latin typeface="+mn-lt"/>
                <a:ea typeface="+mn-ea"/>
                <a:cs typeface="+mn-cs"/>
              </a:defRPr>
            </a:lvl1pPr>
            <a:lvl2pPr marL="457200" algn="r" defTabSz="914400" rtl="1" eaLnBrk="1" latinLnBrk="0" hangingPunct="1">
              <a:defRPr sz="1800" kern="1200">
                <a:solidFill>
                  <a:schemeClr val="dk1"/>
                </a:solidFill>
                <a:latin typeface="+mn-lt"/>
                <a:ea typeface="+mn-ea"/>
                <a:cs typeface="+mn-cs"/>
              </a:defRPr>
            </a:lvl2pPr>
            <a:lvl3pPr marL="914400" algn="r" defTabSz="914400" rtl="1" eaLnBrk="1" latinLnBrk="0" hangingPunct="1">
              <a:defRPr sz="1800" kern="1200">
                <a:solidFill>
                  <a:schemeClr val="dk1"/>
                </a:solidFill>
                <a:latin typeface="+mn-lt"/>
                <a:ea typeface="+mn-ea"/>
                <a:cs typeface="+mn-cs"/>
              </a:defRPr>
            </a:lvl3pPr>
            <a:lvl4pPr marL="1371600" algn="r" defTabSz="914400" rtl="1" eaLnBrk="1" latinLnBrk="0" hangingPunct="1">
              <a:defRPr sz="1800" kern="1200">
                <a:solidFill>
                  <a:schemeClr val="dk1"/>
                </a:solidFill>
                <a:latin typeface="+mn-lt"/>
                <a:ea typeface="+mn-ea"/>
                <a:cs typeface="+mn-cs"/>
              </a:defRPr>
            </a:lvl4pPr>
            <a:lvl5pPr marL="1828800" algn="r" defTabSz="914400" rtl="1" eaLnBrk="1" latinLnBrk="0" hangingPunct="1">
              <a:defRPr sz="1800" kern="1200">
                <a:solidFill>
                  <a:schemeClr val="dk1"/>
                </a:solidFill>
                <a:latin typeface="+mn-lt"/>
                <a:ea typeface="+mn-ea"/>
                <a:cs typeface="+mn-cs"/>
              </a:defRPr>
            </a:lvl5pPr>
            <a:lvl6pPr marL="2286000" algn="r" defTabSz="914400" rtl="1" eaLnBrk="1" latinLnBrk="0" hangingPunct="1">
              <a:defRPr sz="1800" kern="1200">
                <a:solidFill>
                  <a:schemeClr val="dk1"/>
                </a:solidFill>
                <a:latin typeface="+mn-lt"/>
                <a:ea typeface="+mn-ea"/>
                <a:cs typeface="+mn-cs"/>
              </a:defRPr>
            </a:lvl6pPr>
            <a:lvl7pPr marL="2743200" algn="r" defTabSz="914400" rtl="1" eaLnBrk="1" latinLnBrk="0" hangingPunct="1">
              <a:defRPr sz="1800" kern="1200">
                <a:solidFill>
                  <a:schemeClr val="dk1"/>
                </a:solidFill>
                <a:latin typeface="+mn-lt"/>
                <a:ea typeface="+mn-ea"/>
                <a:cs typeface="+mn-cs"/>
              </a:defRPr>
            </a:lvl7pPr>
            <a:lvl8pPr marL="3200400" algn="r" defTabSz="914400" rtl="1" eaLnBrk="1" latinLnBrk="0" hangingPunct="1">
              <a:defRPr sz="1800" kern="1200">
                <a:solidFill>
                  <a:schemeClr val="dk1"/>
                </a:solidFill>
                <a:latin typeface="+mn-lt"/>
                <a:ea typeface="+mn-ea"/>
                <a:cs typeface="+mn-cs"/>
              </a:defRPr>
            </a:lvl8pPr>
            <a:lvl9pPr marL="3657600" algn="r" defTabSz="914400" rtl="1" eaLnBrk="1" latinLnBrk="0" hangingPunct="1">
              <a:defRPr sz="1800" kern="1200">
                <a:solidFill>
                  <a:schemeClr val="dk1"/>
                </a:solidFill>
                <a:latin typeface="+mn-lt"/>
                <a:ea typeface="+mn-ea"/>
                <a:cs typeface="+mn-cs"/>
              </a:defRPr>
            </a:lvl9pPr>
          </a:lstStyle>
          <a:p>
            <a:pPr lvl="0"/>
            <a:r>
              <a:rPr lang="he-IL" sz="900" dirty="0" err="1" smtClean="0">
                <a:solidFill>
                  <a:prstClr val="black"/>
                </a:solidFill>
              </a:rPr>
              <a:t>בויה</a:t>
            </a:r>
            <a:r>
              <a:rPr lang="he-IL" sz="900" dirty="0" smtClean="0">
                <a:solidFill>
                  <a:prstClr val="black"/>
                </a:solidFill>
              </a:rPr>
              <a:t> </a:t>
            </a:r>
            <a:r>
              <a:rPr lang="he-IL" sz="900" dirty="0">
                <a:solidFill>
                  <a:prstClr val="black"/>
                </a:solidFill>
              </a:rPr>
              <a:t>אחויה </a:t>
            </a:r>
            <a:r>
              <a:rPr lang="he-IL" sz="900" b="1" dirty="0">
                <a:solidFill>
                  <a:prstClr val="black"/>
                </a:solidFill>
              </a:rPr>
              <a:t>לא ויתרתי מעולם </a:t>
            </a:r>
          </a:p>
          <a:p>
            <a:pPr lvl="0"/>
            <a:r>
              <a:rPr lang="he-IL" sz="900" b="1" dirty="0">
                <a:solidFill>
                  <a:prstClr val="black"/>
                </a:solidFill>
              </a:rPr>
              <a:t>גם בזמנים קשים אני נלחם </a:t>
            </a:r>
          </a:p>
          <a:p>
            <a:pPr lvl="0"/>
            <a:r>
              <a:rPr lang="he-IL" sz="900" dirty="0">
                <a:solidFill>
                  <a:prstClr val="black"/>
                </a:solidFill>
              </a:rPr>
              <a:t>תמיד חם </a:t>
            </a:r>
            <a:r>
              <a:rPr lang="he-IL" sz="900" b="1" dirty="0">
                <a:solidFill>
                  <a:prstClr val="black"/>
                </a:solidFill>
              </a:rPr>
              <a:t>רק לעלות תמיד קדימה </a:t>
            </a:r>
          </a:p>
          <a:p>
            <a:pPr lvl="0"/>
            <a:r>
              <a:rPr lang="he-IL" sz="900" dirty="0" err="1">
                <a:solidFill>
                  <a:prstClr val="black"/>
                </a:solidFill>
              </a:rPr>
              <a:t>נצ'י</a:t>
            </a:r>
            <a:r>
              <a:rPr lang="he-IL" sz="900" dirty="0">
                <a:solidFill>
                  <a:prstClr val="black"/>
                </a:solidFill>
              </a:rPr>
              <a:t> </a:t>
            </a:r>
            <a:r>
              <a:rPr lang="he-IL" sz="900" dirty="0" err="1">
                <a:solidFill>
                  <a:prstClr val="black"/>
                </a:solidFill>
              </a:rPr>
              <a:t>נצ</a:t>
            </a:r>
            <a:r>
              <a:rPr lang="he-IL" sz="900" dirty="0">
                <a:solidFill>
                  <a:prstClr val="black"/>
                </a:solidFill>
              </a:rPr>
              <a:t>' קפה שחור חזק פה בקומבינה </a:t>
            </a:r>
          </a:p>
          <a:p>
            <a:endParaRPr lang="he-IL" sz="900" dirty="0" smtClean="0"/>
          </a:p>
          <a:p>
            <a:r>
              <a:rPr lang="he-IL" sz="900" dirty="0" err="1" smtClean="0"/>
              <a:t>וואלק</a:t>
            </a:r>
            <a:r>
              <a:rPr lang="he-IL" sz="900" dirty="0" smtClean="0"/>
              <a:t> </a:t>
            </a:r>
            <a:r>
              <a:rPr lang="he-IL" sz="900" b="1" dirty="0" smtClean="0"/>
              <a:t>אני בא מלמטה </a:t>
            </a:r>
            <a:r>
              <a:rPr lang="he-IL" sz="900" dirty="0" smtClean="0"/>
              <a:t>עם </a:t>
            </a:r>
            <a:r>
              <a:rPr lang="he-IL" sz="900" dirty="0" err="1" smtClean="0"/>
              <a:t>הראטטטטם</a:t>
            </a:r>
            <a:r>
              <a:rPr lang="he-IL" sz="900" dirty="0" smtClean="0"/>
              <a:t> </a:t>
            </a:r>
          </a:p>
          <a:p>
            <a:r>
              <a:rPr lang="he-IL" sz="900" dirty="0" smtClean="0"/>
              <a:t>אני מייצג את האנשים שלי כבר ממזמן </a:t>
            </a:r>
          </a:p>
          <a:p>
            <a:r>
              <a:rPr lang="he-IL" sz="900" dirty="0" smtClean="0"/>
              <a:t>שנים שאני כאן דוחף חזק נלחם לבד </a:t>
            </a:r>
          </a:p>
          <a:p>
            <a:r>
              <a:rPr lang="he-IL" sz="900" b="1" dirty="0" smtClean="0"/>
              <a:t>את כל המכשולים אני עובר אחד אחד </a:t>
            </a:r>
          </a:p>
          <a:p>
            <a:r>
              <a:rPr lang="he-IL" sz="900" dirty="0" smtClean="0"/>
              <a:t>ושכל המניאקים ימשיכו לדבר זה </a:t>
            </a:r>
            <a:r>
              <a:rPr lang="he-IL" sz="900" b="1" dirty="0" smtClean="0"/>
              <a:t>לא מעניין אותי </a:t>
            </a:r>
          </a:p>
          <a:p>
            <a:r>
              <a:rPr lang="he-IL" sz="900" b="1" dirty="0" smtClean="0"/>
              <a:t>מה הולך איתם מה קורה אצלם </a:t>
            </a:r>
          </a:p>
          <a:p>
            <a:r>
              <a:rPr lang="he-IL" sz="900" dirty="0" smtClean="0"/>
              <a:t>מתעסק בעצמי ובעיקר </a:t>
            </a:r>
          </a:p>
          <a:p>
            <a:r>
              <a:rPr lang="he-IL" sz="900" dirty="0" smtClean="0"/>
              <a:t>תראו שעוד אכבוש את העולם </a:t>
            </a:r>
            <a:r>
              <a:rPr lang="he-IL" sz="900" dirty="0" err="1" smtClean="0"/>
              <a:t>אינעל</a:t>
            </a:r>
            <a:r>
              <a:rPr lang="he-IL" sz="900" dirty="0" smtClean="0"/>
              <a:t> </a:t>
            </a:r>
            <a:r>
              <a:rPr lang="he-IL" sz="900" dirty="0" err="1" smtClean="0"/>
              <a:t>דינק</a:t>
            </a:r>
            <a:r>
              <a:rPr lang="he-IL" sz="900" dirty="0" smtClean="0"/>
              <a:t> העולם </a:t>
            </a:r>
          </a:p>
          <a:p>
            <a:endParaRPr lang="he-IL" sz="900" dirty="0" smtClean="0"/>
          </a:p>
          <a:p>
            <a:r>
              <a:rPr lang="he-IL" sz="900" dirty="0" smtClean="0"/>
              <a:t>גם בעוד 20 שנה בדוק שנעשה את זה </a:t>
            </a:r>
          </a:p>
          <a:p>
            <a:r>
              <a:rPr lang="he-IL" sz="900" b="1" dirty="0" smtClean="0"/>
              <a:t>כואב לי הלב לראות איך מוותרים על זה </a:t>
            </a:r>
          </a:p>
          <a:p>
            <a:r>
              <a:rPr lang="he-IL" sz="900" dirty="0" smtClean="0"/>
              <a:t>חי את זה מהיום הראשון שבו החזקתי את </a:t>
            </a:r>
            <a:r>
              <a:rPr lang="he-IL" sz="900" dirty="0" err="1" smtClean="0"/>
              <a:t>המייק</a:t>
            </a:r>
            <a:r>
              <a:rPr lang="he-IL" sz="900" dirty="0" smtClean="0"/>
              <a:t> </a:t>
            </a:r>
          </a:p>
          <a:p>
            <a:r>
              <a:rPr lang="he-IL" sz="900" dirty="0" smtClean="0"/>
              <a:t>דוגל באהבת חינם אהבת תן לייק </a:t>
            </a:r>
          </a:p>
          <a:p>
            <a:r>
              <a:rPr lang="he-IL" sz="900" b="1" dirty="0" smtClean="0"/>
              <a:t>אבא לי תמיד אמר אסור לוותר </a:t>
            </a:r>
          </a:p>
          <a:p>
            <a:r>
              <a:rPr lang="he-IL" sz="900" dirty="0" smtClean="0"/>
              <a:t>אנחנו לא דור שמפחד לדבר </a:t>
            </a:r>
          </a:p>
          <a:p>
            <a:r>
              <a:rPr lang="he-IL" sz="900" dirty="0" smtClean="0"/>
              <a:t>יש אמת שבועטת חומות </a:t>
            </a:r>
            <a:r>
              <a:rPr lang="he-IL" sz="900" dirty="0" err="1" smtClean="0"/>
              <a:t>לנטר</a:t>
            </a:r>
            <a:r>
              <a:rPr lang="he-IL" sz="900" dirty="0" smtClean="0"/>
              <a:t> </a:t>
            </a:r>
          </a:p>
          <a:p>
            <a:r>
              <a:rPr lang="he-IL" sz="900" dirty="0" smtClean="0"/>
              <a:t>עם מקצבים שלוקחים אתכם למקום אחר </a:t>
            </a:r>
          </a:p>
          <a:p>
            <a:r>
              <a:rPr lang="he-IL" sz="900" dirty="0" smtClean="0"/>
              <a:t>אני אתיופי </a:t>
            </a:r>
            <a:r>
              <a:rPr lang="he-IL" sz="900" dirty="0" err="1" smtClean="0"/>
              <a:t>רסמי</a:t>
            </a:r>
            <a:r>
              <a:rPr lang="he-IL" sz="900" dirty="0" smtClean="0"/>
              <a:t> </a:t>
            </a:r>
          </a:p>
          <a:p>
            <a:r>
              <a:rPr lang="he-IL" sz="900" dirty="0" smtClean="0"/>
              <a:t>אל תאמר לא ידעתי </a:t>
            </a:r>
          </a:p>
          <a:p>
            <a:r>
              <a:rPr lang="he-IL" sz="900" b="1" dirty="0" smtClean="0"/>
              <a:t>לתת לא רצו אז לקחתי </a:t>
            </a:r>
          </a:p>
          <a:p>
            <a:r>
              <a:rPr lang="he-IL" sz="900" dirty="0" smtClean="0"/>
              <a:t>במלחמות הם עסוקים אני בשאנטי בעטתי </a:t>
            </a:r>
          </a:p>
          <a:p>
            <a:r>
              <a:rPr lang="he-IL" sz="900" dirty="0" smtClean="0"/>
              <a:t>אתיופי </a:t>
            </a:r>
            <a:r>
              <a:rPr lang="he-IL" sz="900" dirty="0" err="1" smtClean="0"/>
              <a:t>רסמי</a:t>
            </a:r>
            <a:r>
              <a:rPr lang="he-IL" sz="900" dirty="0" smtClean="0"/>
              <a:t> </a:t>
            </a:r>
          </a:p>
          <a:p>
            <a:r>
              <a:rPr lang="he-IL" sz="900" dirty="0" smtClean="0"/>
              <a:t>אל תאמר לא ידעתי </a:t>
            </a:r>
          </a:p>
          <a:p>
            <a:r>
              <a:rPr lang="he-IL" sz="900" dirty="0" smtClean="0"/>
              <a:t>לתת לא רצו אז לקחתי </a:t>
            </a:r>
          </a:p>
          <a:p>
            <a:r>
              <a:rPr lang="he-IL" sz="900" dirty="0" smtClean="0"/>
              <a:t>במלחמות הם עסוקים אני בשאנטי בעטתי</a:t>
            </a:r>
            <a:endParaRPr lang="he-IL" sz="900" dirty="0"/>
          </a:p>
        </p:txBody>
      </p:sp>
      <p:pic>
        <p:nvPicPr>
          <p:cNvPr id="8"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9531" y="1105280"/>
            <a:ext cx="2384663" cy="1788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מלבן 8"/>
          <p:cNvSpPr/>
          <p:nvPr/>
        </p:nvSpPr>
        <p:spPr>
          <a:xfrm>
            <a:off x="914400" y="5044230"/>
            <a:ext cx="2819354" cy="1062372"/>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nSpc>
                <a:spcPct val="150000"/>
              </a:lnSpc>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lvl="0">
              <a:lnSpc>
                <a:spcPct val="150000"/>
              </a:lnSpc>
            </a:pPr>
            <a:r>
              <a:rPr lang="he-IL" sz="800" b="1" dirty="0">
                <a:solidFill>
                  <a:srgbClr val="5E4D36"/>
                </a:solidFill>
                <a:latin typeface="Levenim MT" panose="02010502060101010101" pitchFamily="2" charset="-79"/>
                <a:cs typeface="Levenim MT" panose="02010502060101010101" pitchFamily="2" charset="-79"/>
              </a:rPr>
              <a:t>יהיה בסדר </a:t>
            </a:r>
            <a:endParaRPr lang="he-IL" sz="800" b="1" dirty="0" smtClean="0">
              <a:solidFill>
                <a:srgbClr val="5E4D36"/>
              </a:solidFill>
              <a:latin typeface="Levenim MT" panose="02010502060101010101" pitchFamily="2" charset="-79"/>
              <a:cs typeface="Levenim MT" panose="02010502060101010101" pitchFamily="2" charset="-79"/>
            </a:endParaRPr>
          </a:p>
          <a:p>
            <a:pPr marL="171450" indent="-171450">
              <a:lnSpc>
                <a:spcPct val="150000"/>
              </a:lnSpc>
              <a:buFont typeface="Arial" panose="020B0604020202020204" pitchFamily="34" charset="0"/>
              <a:buChar char="•"/>
            </a:pPr>
            <a:r>
              <a:rPr lang="he-IL" sz="800" dirty="0">
                <a:solidFill>
                  <a:srgbClr val="5E4D36"/>
                </a:solidFill>
                <a:latin typeface="Levenim MT" panose="02010502060101010101" pitchFamily="2" charset="-79"/>
                <a:cs typeface="Levenim MT" panose="02010502060101010101" pitchFamily="2" charset="-79"/>
              </a:rPr>
              <a:t>מה מחברי השיר מצהירים שהם יעשו כדי ש"יהיה בסדר"?</a:t>
            </a:r>
          </a:p>
          <a:p>
            <a:pPr marL="171450" indent="-171450">
              <a:lnSpc>
                <a:spcPct val="150000"/>
              </a:lnSpc>
              <a:buFont typeface="Arial" panose="020B0604020202020204" pitchFamily="34" charset="0"/>
              <a:buChar char="•"/>
            </a:pPr>
            <a:r>
              <a:rPr lang="he-IL" sz="800" dirty="0">
                <a:solidFill>
                  <a:srgbClr val="5E4D36"/>
                </a:solidFill>
                <a:latin typeface="Levenim MT" panose="02010502060101010101" pitchFamily="2" charset="-79"/>
                <a:cs typeface="Levenim MT" panose="02010502060101010101" pitchFamily="2" charset="-79"/>
              </a:rPr>
              <a:t>האם אמירת "קפה שחור חזק" נשמעת לכם אמינה? מדוע?</a:t>
            </a:r>
          </a:p>
          <a:p>
            <a:pPr lvl="0">
              <a:lnSpc>
                <a:spcPts val="1000"/>
              </a:lnSpc>
            </a:pPr>
            <a:endParaRPr lang="he-IL" sz="800" b="1" dirty="0">
              <a:solidFill>
                <a:srgbClr val="5E4D36"/>
              </a:solidFill>
              <a:latin typeface="Levenim MT" panose="02010502060101010101" pitchFamily="2" charset="-79"/>
              <a:cs typeface="Levenim MT" panose="02010502060101010101" pitchFamily="2" charset="-79"/>
            </a:endParaRPr>
          </a:p>
        </p:txBody>
      </p:sp>
      <p:sp>
        <p:nvSpPr>
          <p:cNvPr id="10" name="TextBox 9"/>
          <p:cNvSpPr txBox="1"/>
          <p:nvPr/>
        </p:nvSpPr>
        <p:spPr>
          <a:xfrm>
            <a:off x="1709529" y="1864532"/>
            <a:ext cx="2384663" cy="261610"/>
          </a:xfrm>
          <a:prstGeom prst="rect">
            <a:avLst/>
          </a:prstGeom>
          <a:noFill/>
        </p:spPr>
        <p:txBody>
          <a:bodyPr wrap="square" rtlCol="1">
            <a:spAutoFit/>
          </a:bodyPr>
          <a:lstStyle/>
          <a:p>
            <a:r>
              <a:rPr lang="he-IL" sz="1100" dirty="0" smtClean="0">
                <a:solidFill>
                  <a:srgbClr val="FFC000"/>
                </a:solidFill>
              </a:rPr>
              <a:t>לחץ/י והפעל/י היפר קישור לשמיעה</a:t>
            </a:r>
            <a:endParaRPr lang="he-IL" sz="1100" dirty="0">
              <a:solidFill>
                <a:srgbClr val="FFC000"/>
              </a:solidFill>
            </a:endParaRPr>
          </a:p>
        </p:txBody>
      </p:sp>
    </p:spTree>
    <p:extLst>
      <p:ext uri="{BB962C8B-B14F-4D97-AF65-F5344CB8AC3E}">
        <p14:creationId xmlns:p14="http://schemas.microsoft.com/office/powerpoint/2010/main" val="1182218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אומץ אזרחי– אשכול </a:t>
            </a:r>
            <a:r>
              <a:rPr lang="he-IL" dirty="0" smtClean="0"/>
              <a:t>ערכים </a:t>
            </a:r>
            <a:r>
              <a:rPr lang="he-IL" dirty="0" smtClean="0"/>
              <a:t>– </a:t>
            </a:r>
            <a:r>
              <a:rPr lang="he-IL" dirty="0" smtClean="0"/>
              <a:t>שיעור מספר  - 30 – לימוד א' – המנוע 'תיקון עולם'</a:t>
            </a:r>
            <a:endParaRPr lang="he-IL" dirty="0"/>
          </a:p>
        </p:txBody>
      </p:sp>
      <p:sp>
        <p:nvSpPr>
          <p:cNvPr id="12" name="מלבן 11"/>
          <p:cNvSpPr/>
          <p:nvPr/>
        </p:nvSpPr>
        <p:spPr>
          <a:xfrm>
            <a:off x="6754302" y="960450"/>
            <a:ext cx="2796540" cy="2228023"/>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כל אחד שיושב כאן </a:t>
            </a:r>
            <a:r>
              <a:rPr lang="he-IL" sz="800" dirty="0" err="1" smtClean="0">
                <a:solidFill>
                  <a:schemeClr val="bg1"/>
                </a:solidFill>
                <a:latin typeface="Levenim MT" panose="02010502060101010101" pitchFamily="2" charset="-79"/>
                <a:cs typeface="Levenim MT" panose="02010502060101010101" pitchFamily="2" charset="-79"/>
              </a:rPr>
              <a:t>איתנו</a:t>
            </a:r>
            <a:r>
              <a:rPr lang="he-IL" sz="800" dirty="0" smtClean="0">
                <a:solidFill>
                  <a:schemeClr val="bg1"/>
                </a:solidFill>
                <a:latin typeface="Levenim MT" panose="02010502060101010101" pitchFamily="2" charset="-79"/>
                <a:cs typeface="Levenim MT" panose="02010502060101010101" pitchFamily="2" charset="-79"/>
              </a:rPr>
              <a:t> בשומר החדש בתוכנית מנהיגות או כל מסגרת אחרת, כנראה שהוא לא מסתפק במציאות כמו שהיא, כנראה שהוא נגוע בחיידק שמבקש לייצר מציאות טובה יותר. ביהודית קוראים לזה – 'תיקון עולם'. בביטוי תיקון עולם יש משהו חזק מאוד אבל גם מרתיע קצת. לשנות את העולם זה קצת גדול מדי. הרבה פעמים זה יכול ליצור תחושה של רפיון ידיים. אנחנו מבקשים לדבר על אומץ אזרחי. אומץ לקחת תחום חיים שמפריע לנו ולראות אין אנחנו תורמים את חלקינו בקידומו.</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מאפה השקפת העולם הזו – של תיקון ואומץ – צומחת? מה היסודות של ההשקפה הזו, מהם השורשים?</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האם מתקני עולם ובעלי מעורבות חברתית ואומץ אזרחי הם משוגעים? אולי סתם עצבניים? ואולי סתם הוזים? </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 </a:t>
            </a:r>
            <a:endParaRPr lang="he-IL" sz="800" dirty="0">
              <a:solidFill>
                <a:schemeClr val="bg1"/>
              </a:solidFill>
              <a:latin typeface="Levenim MT" panose="02010502060101010101" pitchFamily="2" charset="-79"/>
              <a:cs typeface="Levenim MT" panose="02010502060101010101"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א. </a:t>
            </a:r>
            <a:r>
              <a:rPr lang="he-IL" sz="950" b="1" dirty="0" smtClean="0">
                <a:solidFill>
                  <a:srgbClr val="5E4D36"/>
                </a:solidFill>
                <a:latin typeface="Levenim MT" panose="02010502060101010101" pitchFamily="2" charset="-79"/>
                <a:cs typeface="Levenim MT" panose="02010502060101010101" pitchFamily="2" charset="-79"/>
              </a:rPr>
              <a:t>תנועת הנפש 'לך </a:t>
            </a:r>
            <a:r>
              <a:rPr lang="he-IL" sz="950" b="1" dirty="0" err="1" smtClean="0">
                <a:solidFill>
                  <a:srgbClr val="5E4D36"/>
                </a:solidFill>
                <a:latin typeface="Levenim MT" panose="02010502060101010101" pitchFamily="2" charset="-79"/>
                <a:cs typeface="Levenim MT" panose="02010502060101010101" pitchFamily="2" charset="-79"/>
              </a:rPr>
              <a:t>לך</a:t>
            </a:r>
            <a:r>
              <a:rPr lang="he-IL" sz="950" b="1" dirty="0" smtClean="0">
                <a:solidFill>
                  <a:srgbClr val="5E4D36"/>
                </a:solidFill>
                <a:latin typeface="Levenim MT" panose="02010502060101010101" pitchFamily="2" charset="-79"/>
                <a:cs typeface="Levenim MT" panose="02010502060101010101" pitchFamily="2" charset="-79"/>
              </a:rPr>
              <a:t>' </a:t>
            </a:r>
          </a:p>
          <a:p>
            <a:pPr>
              <a:spcAft>
                <a:spcPts val="600"/>
              </a:spcAft>
            </a:pPr>
            <a:r>
              <a:rPr lang="he-IL" sz="800" dirty="0" smtClean="0">
                <a:solidFill>
                  <a:srgbClr val="5E4D36"/>
                </a:solidFill>
                <a:latin typeface="Levenim MT" panose="02010502060101010101" pitchFamily="2" charset="-79"/>
                <a:cs typeface="Levenim MT" panose="02010502060101010101" pitchFamily="2" charset="-79"/>
              </a:rPr>
              <a:t>ויאמר </a:t>
            </a:r>
            <a:r>
              <a:rPr lang="he-IL" sz="800" dirty="0">
                <a:solidFill>
                  <a:srgbClr val="5E4D36"/>
                </a:solidFill>
                <a:latin typeface="Levenim MT" panose="02010502060101010101" pitchFamily="2" charset="-79"/>
                <a:cs typeface="Levenim MT" panose="02010502060101010101" pitchFamily="2" charset="-79"/>
              </a:rPr>
              <a:t>ה' אל אברם </a:t>
            </a:r>
            <a:r>
              <a:rPr lang="he-IL" sz="800" b="1" dirty="0">
                <a:solidFill>
                  <a:srgbClr val="5E4D36"/>
                </a:solidFill>
                <a:latin typeface="Levenim MT" panose="02010502060101010101" pitchFamily="2" charset="-79"/>
                <a:cs typeface="Levenim MT" panose="02010502060101010101" pitchFamily="2" charset="-79"/>
              </a:rPr>
              <a:t>לך </a:t>
            </a:r>
            <a:r>
              <a:rPr lang="he-IL" sz="800" b="1" dirty="0" err="1">
                <a:solidFill>
                  <a:srgbClr val="5E4D36"/>
                </a:solidFill>
                <a:latin typeface="Levenim MT" panose="02010502060101010101" pitchFamily="2" charset="-79"/>
                <a:cs typeface="Levenim MT" panose="02010502060101010101" pitchFamily="2" charset="-79"/>
              </a:rPr>
              <a:t>לך</a:t>
            </a:r>
            <a:r>
              <a:rPr lang="he-IL" sz="800" b="1" dirty="0">
                <a:solidFill>
                  <a:srgbClr val="5E4D36"/>
                </a:solidFill>
                <a:latin typeface="Levenim MT" panose="02010502060101010101" pitchFamily="2" charset="-79"/>
                <a:cs typeface="Levenim MT" panose="02010502060101010101" pitchFamily="2" charset="-79"/>
              </a:rPr>
              <a:t> </a:t>
            </a:r>
            <a:r>
              <a:rPr lang="he-IL" sz="800" dirty="0">
                <a:solidFill>
                  <a:srgbClr val="5E4D36"/>
                </a:solidFill>
                <a:latin typeface="Levenim MT" panose="02010502060101010101" pitchFamily="2" charset="-79"/>
                <a:cs typeface="Levenim MT" panose="02010502060101010101" pitchFamily="2" charset="-79"/>
              </a:rPr>
              <a:t>מארצך וגו'...</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אמר רבי יצחק: משל לאחד שהיה עובר ממקום למקום, וראה בירה (ארמון) אחת דולקת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אמר: "תאמר שהבירה זו בלא מנהיג?",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הציץ עליו בעל הבירה, אמר לו: "אני הוא בעל הבירה",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כך - לפי שהיה אבינו אברהם אומר: "תאמר שהעולם הזה בלא מנהיג?",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הציץ עליו הקדוש ברוך הוא ואמר לו: "אני הוא בעל העולם"</a:t>
            </a: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בראשית רבה (</a:t>
            </a:r>
            <a:r>
              <a:rPr lang="he-IL" sz="600" dirty="0" err="1">
                <a:solidFill>
                  <a:srgbClr val="5E4D36"/>
                </a:solidFill>
                <a:latin typeface="Levenim MT" panose="02010502060101010101" pitchFamily="2" charset="-79"/>
                <a:cs typeface="Levenim MT" panose="02010502060101010101" pitchFamily="2" charset="-79"/>
              </a:rPr>
              <a:t>וילנא</a:t>
            </a:r>
            <a:r>
              <a:rPr lang="he-IL" sz="600" dirty="0">
                <a:solidFill>
                  <a:srgbClr val="5E4D36"/>
                </a:solidFill>
                <a:latin typeface="Levenim MT" panose="02010502060101010101" pitchFamily="2" charset="-79"/>
                <a:cs typeface="Levenim MT" panose="02010502060101010101" pitchFamily="2" charset="-79"/>
              </a:rPr>
              <a:t>) פרשת לך </a:t>
            </a:r>
            <a:r>
              <a:rPr lang="he-IL" sz="600" dirty="0" err="1">
                <a:solidFill>
                  <a:srgbClr val="5E4D36"/>
                </a:solidFill>
                <a:latin typeface="Levenim MT" panose="02010502060101010101" pitchFamily="2" charset="-79"/>
                <a:cs typeface="Levenim MT" panose="02010502060101010101" pitchFamily="2" charset="-79"/>
              </a:rPr>
              <a:t>לך</a:t>
            </a:r>
            <a:r>
              <a:rPr lang="he-IL" sz="600" dirty="0">
                <a:solidFill>
                  <a:srgbClr val="5E4D36"/>
                </a:solidFill>
                <a:latin typeface="Levenim MT" panose="02010502060101010101" pitchFamily="2" charset="-79"/>
                <a:cs typeface="Levenim MT" panose="02010502060101010101" pitchFamily="2" charset="-79"/>
              </a:rPr>
              <a:t> פרשה לט </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gn="l">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a:t>
            </a:r>
            <a:r>
              <a:rPr lang="he-IL" sz="950" b="1" dirty="0">
                <a:solidFill>
                  <a:srgbClr val="5E4D36"/>
                </a:solidFill>
                <a:latin typeface="Levenim MT" panose="02010502060101010101" pitchFamily="2" charset="-79"/>
                <a:cs typeface="Levenim MT" panose="02010502060101010101" pitchFamily="2" charset="-79"/>
              </a:rPr>
              <a:t>האדם הדליק את הבירה, אברהם מבקש לכבות את </a:t>
            </a:r>
            <a:r>
              <a:rPr lang="he-IL" sz="950" b="1" dirty="0" smtClean="0">
                <a:solidFill>
                  <a:srgbClr val="5E4D36"/>
                </a:solidFill>
                <a:latin typeface="Levenim MT" panose="02010502060101010101" pitchFamily="2" charset="-79"/>
                <a:cs typeface="Levenim MT" panose="02010502060101010101" pitchFamily="2" charset="-79"/>
              </a:rPr>
              <a:t>האש</a:t>
            </a:r>
            <a:endParaRPr lang="he-IL" sz="950" b="1"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אברהם רואה ארמון. בעולם יש סדר ומכאן שיש לו בורא.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אך הארמון עולה בלהבות, העולם מלא  באי-סדר, ברוע, באלימות ובאי-צדק. אך כלום יתכן שמשהו בונה בניין ואחר כך נוטש אותו? אם פרצה בו אש, חייב להיות מישהו שיכבה אותה. מן הדין שיהיה בעלי לבניין.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אם כך, היכן הוא? זו אכן השאלה, והיא אינה נותנת לאברהם מנוח.</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אם א-</a:t>
            </a:r>
            <a:r>
              <a:rPr lang="he-IL" sz="800" dirty="0" err="1">
                <a:solidFill>
                  <a:srgbClr val="5E4D36"/>
                </a:solidFill>
                <a:latin typeface="Levenim MT" panose="02010502060101010101" pitchFamily="2" charset="-79"/>
                <a:cs typeface="Levenim MT" panose="02010502060101010101" pitchFamily="2" charset="-79"/>
              </a:rPr>
              <a:t>לוהים</a:t>
            </a:r>
            <a:r>
              <a:rPr lang="he-IL" sz="800" dirty="0">
                <a:solidFill>
                  <a:srgbClr val="5E4D36"/>
                </a:solidFill>
                <a:latin typeface="Levenim MT" panose="02010502060101010101" pitchFamily="2" charset="-79"/>
                <a:cs typeface="Levenim MT" panose="02010502060101010101" pitchFamily="2" charset="-79"/>
              </a:rPr>
              <a:t> ברא את העולם, משמע שברא את האדם. מדוע אם כן, הוא מתיר לאדם להרוס את העולם?...האם יתכן שא-</a:t>
            </a:r>
            <a:r>
              <a:rPr lang="he-IL" sz="800" dirty="0" err="1">
                <a:solidFill>
                  <a:srgbClr val="5E4D36"/>
                </a:solidFill>
                <a:latin typeface="Levenim MT" panose="02010502060101010101" pitchFamily="2" charset="-79"/>
                <a:cs typeface="Levenim MT" panose="02010502060101010101" pitchFamily="2" charset="-79"/>
              </a:rPr>
              <a:t>לוהים</a:t>
            </a:r>
            <a:r>
              <a:rPr lang="he-IL" sz="800" dirty="0">
                <a:solidFill>
                  <a:srgbClr val="5E4D36"/>
                </a:solidFill>
                <a:latin typeface="Levenim MT" panose="02010502060101010101" pitchFamily="2" charset="-79"/>
                <a:cs typeface="Levenim MT" panose="02010502060101010101" pitchFamily="2" charset="-79"/>
              </a:rPr>
              <a:t> ברא את העולם רק כדי לנטוש אותו....</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...היהדות פותחת...במחאה על כי אין [העולם] הוא כפי שהיה ראוי שיהיה . אותה זעקה, אותה אי שביעות רצון מקודשת, היא </a:t>
            </a:r>
            <a:r>
              <a:rPr lang="he-IL" sz="800" dirty="0" err="1">
                <a:solidFill>
                  <a:srgbClr val="5E4D36"/>
                </a:solidFill>
                <a:latin typeface="Levenim MT" panose="02010502060101010101" pitchFamily="2" charset="-79"/>
                <a:cs typeface="Levenim MT" panose="02010502060101010101" pitchFamily="2" charset="-79"/>
              </a:rPr>
              <a:t>היא</a:t>
            </a:r>
            <a:r>
              <a:rPr lang="he-IL" sz="800" dirty="0">
                <a:solidFill>
                  <a:srgbClr val="5E4D36"/>
                </a:solidFill>
                <a:latin typeface="Levenim MT" panose="02010502060101010101" pitchFamily="2" charset="-79"/>
                <a:cs typeface="Levenim MT" panose="02010502060101010101" pitchFamily="2" charset="-79"/>
              </a:rPr>
              <a:t> הנקודה שבה מתחילה מסעו של אברהם. בלבה של המציאות תמונה סתירה בין הסדר לתוהו – בין סדר הבריאה ובין התוהו ובוהו שאנו יוצרים.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אין אפשרות ליישב את הקונפליקט הזה במישור המחשבה. אפשר ליישבו רק במישור המעשה – בעשייתו של העולם לשונה מכפי שהנו.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....מהות החיים כיהודי היא האומץ לסרב לקבל תשובות קלות ולדחות הן את הנחמה והן את הייאוש. ...היהדות היא אמונה המתאפיינת בחוסר מנוחה ייחודי. היהודים מצויים במסע תמידי, אינם מרוצים מהסטטוס קוו ...המדרש רומז היכן וכיצד נולדו תכונות אלו.</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a:t>
            </a:r>
            <a:r>
              <a:rPr lang="he-IL" sz="800" dirty="0" err="1">
                <a:solidFill>
                  <a:srgbClr val="5E4D36"/>
                </a:solidFill>
                <a:latin typeface="Levenim MT" panose="02010502060101010101" pitchFamily="2" charset="-79"/>
                <a:cs typeface="Levenim MT" panose="02010502060101010101" pitchFamily="2" charset="-79"/>
              </a:rPr>
              <a:t>לוהים</a:t>
            </a:r>
            <a:r>
              <a:rPr lang="he-IL" sz="800" dirty="0">
                <a:solidFill>
                  <a:srgbClr val="5E4D36"/>
                </a:solidFill>
                <a:latin typeface="Levenim MT" panose="02010502060101010101" pitchFamily="2" charset="-79"/>
                <a:cs typeface="Levenim MT" panose="02010502060101010101" pitchFamily="2" charset="-79"/>
              </a:rPr>
              <a:t> ברא את הטבע, שאותו מסמל הארמון בסיפור המדרש. אבל א-</a:t>
            </a:r>
            <a:r>
              <a:rPr lang="he-IL" sz="800" dirty="0" err="1">
                <a:solidFill>
                  <a:srgbClr val="5E4D36"/>
                </a:solidFill>
                <a:latin typeface="Levenim MT" panose="02010502060101010101" pitchFamily="2" charset="-79"/>
                <a:cs typeface="Levenim MT" panose="02010502060101010101" pitchFamily="2" charset="-79"/>
              </a:rPr>
              <a:t>לוהים</a:t>
            </a:r>
            <a:r>
              <a:rPr lang="he-IL" sz="800" dirty="0">
                <a:solidFill>
                  <a:srgbClr val="5E4D36"/>
                </a:solidFill>
                <a:latin typeface="Levenim MT" panose="02010502060101010101" pitchFamily="2" charset="-79"/>
                <a:cs typeface="Levenim MT" panose="02010502060101010101" pitchFamily="2" charset="-79"/>
              </a:rPr>
              <a:t>...יצר בריה אחת המסוגלת למודעות עצמית, ולפיכח לחופש, ומכאן ליכולת לבחור ברוע. האדם...מנצל אותה.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הוא מצית אש בארמון, ומעלה את העולם בלהבות. הא-ל יכול לכבות את האש, אך מוטב לו להימנע מכך, משום שאם יעשה זאת, ישלול את חירותו של האדם...רק האדם יכול לכבות את האש</a:t>
            </a:r>
            <a:r>
              <a:rPr lang="he-IL" sz="800" dirty="0" smtClean="0">
                <a:solidFill>
                  <a:srgbClr val="5E4D36"/>
                </a:solidFill>
                <a:latin typeface="Levenim MT" panose="02010502060101010101" pitchFamily="2" charset="-79"/>
                <a:cs typeface="Levenim MT" panose="02010502060101010101" pitchFamily="2" charset="-79"/>
              </a:rPr>
              <a:t>.</a:t>
            </a:r>
            <a:endParaRPr lang="he-IL" sz="8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מתוך ספרו של הרב יונתן זקס 'רדיקאלית אז, רדיקאלית עכשיו'</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 </a:t>
            </a: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1" name="מלבן 10"/>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ג. </a:t>
            </a:r>
            <a:r>
              <a:rPr lang="he-IL" sz="950" b="1" dirty="0">
                <a:solidFill>
                  <a:srgbClr val="5E4D36"/>
                </a:solidFill>
                <a:latin typeface="Levenim MT" panose="02010502060101010101" pitchFamily="2" charset="-79"/>
                <a:cs typeface="Levenim MT" panose="02010502060101010101" pitchFamily="2" charset="-79"/>
              </a:rPr>
              <a:t>מדוע דווקא ילד הוא זה שצעק המלך הוא עירום</a:t>
            </a:r>
            <a:r>
              <a:rPr lang="he-IL" sz="950" b="1" dirty="0" smtClean="0">
                <a:solidFill>
                  <a:srgbClr val="5E4D36"/>
                </a:solidFill>
                <a:latin typeface="Levenim MT" panose="02010502060101010101" pitchFamily="2" charset="-79"/>
                <a:cs typeface="Levenim MT" panose="02010502060101010101" pitchFamily="2" charset="-79"/>
              </a:rPr>
              <a:t>?</a:t>
            </a:r>
            <a:endParaRPr lang="he-IL" sz="950" b="1"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רק מעטים אזרו אומץ להישיר מבט אל המציאות של מלכם ההולך עירום.</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 ע"פ האגדה אף לא אחד מהם אזר אומץ לצעוק זאת. שהרי אילו אדם רציני היה קם וצועק 'המלך ערום'. סביר היה להניח שהוא היה נסקל באבנים ע"י ההמון, או נשפט ע"י השלטונות.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כנראה שמדובר באומץ שבא ממקום לא מאוזן, אומץ שבחשבון סופי יכול להזיק יותר מאשר להועיל.</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אילו היה בקהל שוטה שצועק, הרי שגם אז לא היינו שומעים את צעקתו, משום ששוטה הוא.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הסוד הגדול באגדה – הוא שדווקא הילד הוא זה שצעק.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ילד תם וחכם אך חסר מניעים.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ילד שלא חשוד בהתנגדות למלך. ילד שהביט נכוחה במציאות, והיה לו את האומץ לצעוק את צעקתו. כיוון שכך, צעקתו יכולה הייתה להתקבל.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התום וחוסר המניעים הזרים, האיזון הנפשי הטבעי של הילד, הוא סוד האומץ כמידה טובה.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אומץ שאינו נובע מכעס, ולא ממניעים נפשיים של חיסרון.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כאן דרוש אומץ ממקום של מלאות, ממקום שיש בו תחושה של שלמות עצמית שאינה מופעלת מהסביבה לטוב או לרע.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רק אז האומץ הוא מאוזן, ורק אז הצעקה יכולה להישמע בעולם.</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וכבר קהלת בחכמתו נגע בסוד זה: "טוב ילד מסכן וחכם, ממלך זקן וכסיל</a:t>
            </a:r>
            <a:r>
              <a:rPr lang="he-IL" sz="800" dirty="0" smtClean="0">
                <a:solidFill>
                  <a:srgbClr val="5E4D36"/>
                </a:solidFill>
                <a:latin typeface="Levenim MT" panose="02010502060101010101" pitchFamily="2" charset="-79"/>
                <a:cs typeface="Levenim MT" panose="02010502060101010101" pitchFamily="2" charset="-79"/>
              </a:rPr>
              <a:t>"</a:t>
            </a:r>
            <a:endParaRPr lang="he-IL" sz="8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חבורת הכותבים – השומר החדש </a:t>
            </a:r>
          </a:p>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p:txBody>
      </p:sp>
      <p:pic>
        <p:nvPicPr>
          <p:cNvPr id="2" name="מציין מיקום של תמונה 1"/>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1875" r="11875"/>
          <a:stretch>
            <a:fillRect/>
          </a:stretch>
        </p:blipFill>
        <p:spPr>
          <a:xfrm>
            <a:off x="4583113" y="4991100"/>
            <a:ext cx="1844675" cy="1725613"/>
          </a:xfrm>
        </p:spPr>
      </p:pic>
      <p:pic>
        <p:nvPicPr>
          <p:cNvPr id="4" name="מציין מיקום של תמונה 3"/>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7830" b="7830"/>
          <a:stretch>
            <a:fillRect/>
          </a:stretch>
        </p:blipFill>
        <p:spPr>
          <a:xfrm>
            <a:off x="422275" y="5518150"/>
            <a:ext cx="1477963" cy="1198563"/>
          </a:xfrm>
        </p:spPr>
      </p:pic>
      <p:sp>
        <p:nvSpPr>
          <p:cNvPr id="13" name="מלבן 12"/>
          <p:cNvSpPr/>
          <p:nvPr/>
        </p:nvSpPr>
        <p:spPr>
          <a:xfrm>
            <a:off x="6754302" y="3267986"/>
            <a:ext cx="2796540" cy="2520564"/>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א</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תנועת הנפש 'לך </a:t>
            </a:r>
            <a:r>
              <a:rPr lang="he-IL" sz="800" b="1" dirty="0" err="1">
                <a:solidFill>
                  <a:srgbClr val="5E4D36"/>
                </a:solidFill>
                <a:latin typeface="Levenim MT" panose="02010502060101010101" pitchFamily="2" charset="-79"/>
                <a:cs typeface="Levenim MT" panose="02010502060101010101" pitchFamily="2" charset="-79"/>
              </a:rPr>
              <a:t>לך</a:t>
            </a:r>
            <a:r>
              <a:rPr lang="he-IL" sz="800" b="1" dirty="0">
                <a:solidFill>
                  <a:srgbClr val="5E4D36"/>
                </a:solidFill>
                <a:latin typeface="Levenim MT" panose="02010502060101010101" pitchFamily="2" charset="-79"/>
                <a:cs typeface="Levenim MT" panose="02010502060101010101" pitchFamily="2" charset="-79"/>
              </a:rPr>
              <a:t>' </a:t>
            </a:r>
            <a:endParaRPr lang="he-IL" sz="800" b="1" dirty="0" smtClean="0">
              <a:solidFill>
                <a:srgbClr val="5E4D36"/>
              </a:solidFill>
              <a:latin typeface="Levenim MT" panose="02010502060101010101" pitchFamily="2" charset="-79"/>
              <a:cs typeface="Levenim MT" panose="02010502060101010101" pitchFamily="2" charset="-79"/>
            </a:endParaRP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נסו להבין את </a:t>
            </a:r>
            <a:r>
              <a:rPr lang="he-IL" sz="800" dirty="0" err="1" smtClean="0">
                <a:solidFill>
                  <a:srgbClr val="5E4D36"/>
                </a:solidFill>
                <a:latin typeface="Levenim MT" panose="02010502060101010101" pitchFamily="2" charset="-79"/>
                <a:cs typeface="Levenim MT" panose="02010502060101010101" pitchFamily="2" charset="-79"/>
              </a:rPr>
              <a:t>הראליה</a:t>
            </a:r>
            <a:r>
              <a:rPr lang="he-IL" sz="800" dirty="0" smtClean="0">
                <a:solidFill>
                  <a:srgbClr val="5E4D36"/>
                </a:solidFill>
                <a:latin typeface="Levenim MT" panose="02010502060101010101" pitchFamily="2" charset="-79"/>
                <a:cs typeface="Levenim MT" panose="02010502060101010101" pitchFamily="2" charset="-79"/>
              </a:rPr>
              <a:t> של המשל כסיפור בפני עצמו. במילים אחרות מה הסיפור שרבי יצחק מספר?</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 להבנתכם הקשר בין הפסוק 'לך לך...' לבין הסיפור שרבי צחק מביא במדרש כמשל, מהו הנמשל?</a:t>
            </a:r>
            <a:endParaRPr lang="he-IL" sz="800" dirty="0">
              <a:solidFill>
                <a:srgbClr val="5E4D36"/>
              </a:solidFill>
              <a:latin typeface="Levenim MT" panose="02010502060101010101" pitchFamily="2" charset="-79"/>
              <a:cs typeface="Levenim MT" panose="02010502060101010101" pitchFamily="2" charset="-79"/>
            </a:endParaRP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ב</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האדם הדליק את הבירה, אברהם מבקש לכבות את האש</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כיצד מבין הרב זקס את המשל, </a:t>
            </a:r>
            <a:r>
              <a:rPr lang="he-IL" sz="800" dirty="0" err="1" smtClean="0">
                <a:solidFill>
                  <a:srgbClr val="5E4D36"/>
                </a:solidFill>
                <a:latin typeface="Levenim MT" panose="02010502060101010101" pitchFamily="2" charset="-79"/>
                <a:cs typeface="Levenim MT" panose="02010502060101010101" pitchFamily="2" charset="-79"/>
              </a:rPr>
              <a:t>הראליה</a:t>
            </a:r>
            <a:r>
              <a:rPr lang="he-IL" sz="800" dirty="0" smtClean="0">
                <a:solidFill>
                  <a:srgbClr val="5E4D36"/>
                </a:solidFill>
                <a:latin typeface="Levenim MT" panose="02010502060101010101" pitchFamily="2" charset="-79"/>
                <a:cs typeface="Levenim MT" panose="02010502060101010101" pitchFamily="2" charset="-79"/>
              </a:rPr>
              <a:t> של המשל? כיצד מבין את הנמשל? מה לדעתו הקשר בין הפסוק 'לך לך...' לנמשל.</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כיצד דבריו של הרב זקס יכולים להסביר את שורשי רעיון תיקון העולם/אומץ אזרחי היהודי? </a:t>
            </a:r>
          </a:p>
          <a:p>
            <a:pPr marL="171450" indent="-171450">
              <a:lnSpc>
                <a:spcPts val="1000"/>
              </a:lnSpc>
              <a:buFont typeface="Arial" panose="020B0604020202020204" pitchFamily="34" charset="0"/>
              <a:buChar char="•"/>
            </a:pPr>
            <a:r>
              <a:rPr lang="he-IL" sz="800" dirty="0">
                <a:solidFill>
                  <a:srgbClr val="5E4D36"/>
                </a:solidFill>
                <a:latin typeface="Levenim MT" panose="02010502060101010101" pitchFamily="2" charset="-79"/>
                <a:cs typeface="Levenim MT" panose="02010502060101010101" pitchFamily="2" charset="-79"/>
              </a:rPr>
              <a:t>נסו לחלץ מהדברים של הרב זקס את התכונות הדרושות לאומץ אזרחי? </a:t>
            </a:r>
          </a:p>
          <a:p>
            <a:pPr lvl="0">
              <a:lnSpc>
                <a:spcPts val="1000"/>
              </a:lnSpc>
            </a:pPr>
            <a:r>
              <a:rPr lang="he-IL" sz="800" b="1" dirty="0" smtClean="0">
                <a:solidFill>
                  <a:srgbClr val="5E4D36"/>
                </a:solidFill>
                <a:latin typeface="Levenim MT" panose="02010502060101010101" pitchFamily="2" charset="-79"/>
                <a:cs typeface="Levenim MT" panose="02010502060101010101" pitchFamily="2" charset="-79"/>
              </a:rPr>
              <a:t>ג</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מדוע דווקא ילד הוא זה שצעק המלך הוא עירום?</a:t>
            </a:r>
          </a:p>
          <a:p>
            <a:pPr marL="171450" lvl="0" indent="-171450">
              <a:lnSpc>
                <a:spcPts val="1000"/>
              </a:lnSpc>
              <a:buFont typeface="Arial" panose="020B0604020202020204" pitchFamily="34" charset="0"/>
              <a:buChar char="•"/>
            </a:pPr>
            <a:r>
              <a:rPr lang="he-IL" sz="800" dirty="0" smtClean="0">
                <a:solidFill>
                  <a:srgbClr val="5E4D36"/>
                </a:solidFill>
                <a:latin typeface="Levenim MT" panose="02010502060101010101" pitchFamily="2" charset="-79"/>
                <a:cs typeface="Levenim MT" panose="02010502060101010101" pitchFamily="2" charset="-79"/>
              </a:rPr>
              <a:t>מה להבנתכם המשמעות שאנחנו יכולים לקחת מכך שבאגדה הילד הוא זה שצועק 'המלך ערום'? </a:t>
            </a:r>
            <a:endParaRPr lang="he-IL" sz="800" dirty="0" smtClean="0">
              <a:solidFill>
                <a:srgbClr val="5E4D36"/>
              </a:solidFill>
              <a:latin typeface="Levenim MT" panose="02010502060101010101" pitchFamily="2" charset="-79"/>
              <a:cs typeface="Levenim MT" panose="02010502060101010101" pitchFamily="2" charset="-79"/>
            </a:endParaRPr>
          </a:p>
          <a:p>
            <a:pPr lvl="0">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אומץ אזרחי– אשכול ערכים – שיעור מספר  - 30 – לימוד </a:t>
            </a:r>
            <a:r>
              <a:rPr lang="he-IL" dirty="0" smtClean="0"/>
              <a:t>ב' </a:t>
            </a:r>
            <a:r>
              <a:rPr lang="he-IL" dirty="0"/>
              <a:t>– </a:t>
            </a:r>
            <a:r>
              <a:rPr lang="he-IL" dirty="0" smtClean="0"/>
              <a:t>גבולות </a:t>
            </a:r>
            <a:endParaRPr lang="he-IL" dirty="0"/>
          </a:p>
        </p:txBody>
      </p:sp>
      <p:sp>
        <p:nvSpPr>
          <p:cNvPr id="6" name="מלבן 5"/>
          <p:cNvSpPr/>
          <p:nvPr/>
        </p:nvSpPr>
        <p:spPr>
          <a:xfrm>
            <a:off x="6682740" y="2743200"/>
            <a:ext cx="2796540" cy="3196424"/>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nSpc>
                <a:spcPct val="150000"/>
              </a:lnSpc>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lvl="0">
              <a:lnSpc>
                <a:spcPct val="150000"/>
              </a:lnSpc>
            </a:pPr>
            <a:r>
              <a:rPr lang="he-IL" sz="800" b="1" dirty="0" smtClean="0">
                <a:solidFill>
                  <a:srgbClr val="5E4D36"/>
                </a:solidFill>
                <a:latin typeface="Levenim MT" panose="02010502060101010101" pitchFamily="2" charset="-79"/>
                <a:cs typeface="Levenim MT" panose="02010502060101010101" pitchFamily="2" charset="-79"/>
              </a:rPr>
              <a:t>א</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לא </a:t>
            </a:r>
            <a:r>
              <a:rPr lang="he-IL" sz="800" b="1" dirty="0" err="1" smtClean="0">
                <a:solidFill>
                  <a:srgbClr val="5E4D36"/>
                </a:solidFill>
                <a:latin typeface="Levenim MT" panose="02010502060101010101" pitchFamily="2" charset="-79"/>
                <a:cs typeface="Levenim MT" panose="02010502060101010101" pitchFamily="2" charset="-79"/>
              </a:rPr>
              <a:t>תערוץ</a:t>
            </a:r>
            <a:endParaRPr lang="he-IL" sz="800" b="1" dirty="0">
              <a:solidFill>
                <a:srgbClr val="5E4D36"/>
              </a:solidFill>
              <a:latin typeface="Levenim MT" panose="02010502060101010101" pitchFamily="2" charset="-79"/>
              <a:cs typeface="Levenim MT" panose="02010502060101010101" pitchFamily="2" charset="-79"/>
            </a:endParaRPr>
          </a:p>
          <a:p>
            <a:pPr marL="171450" lvl="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מדוע יהושוע היה זקוק לעידוד של הא-ל להיות אמיץ?</a:t>
            </a:r>
          </a:p>
          <a:p>
            <a:pPr marL="171450" lvl="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מדוע להבנתכם הוא מוזהר בצד החיזוק והאומץ מעריצות? מה הקשר האפשרי בין אומץ לעריצות?</a:t>
            </a:r>
          </a:p>
          <a:p>
            <a:pPr marL="171450" lvl="0" indent="-171450">
              <a:lnSpc>
                <a:spcPct val="150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תנו דוגמאות מאומץ אזרחי בעולם שלנו שיש בו סכנת עריצות. מה דעתכם על כך? </a:t>
            </a:r>
            <a:endParaRPr lang="he-IL" sz="700" dirty="0">
              <a:solidFill>
                <a:srgbClr val="5E4D36"/>
              </a:solidFill>
              <a:latin typeface="Levenim MT" panose="02010502060101010101" pitchFamily="2" charset="-79"/>
              <a:cs typeface="Levenim MT" panose="02010502060101010101" pitchFamily="2" charset="-79"/>
            </a:endParaRPr>
          </a:p>
          <a:p>
            <a:pPr lvl="0">
              <a:lnSpc>
                <a:spcPct val="150000"/>
              </a:lnSpc>
            </a:pPr>
            <a:r>
              <a:rPr lang="he-IL" sz="800" b="1" dirty="0" smtClean="0">
                <a:solidFill>
                  <a:srgbClr val="5E4D36"/>
                </a:solidFill>
                <a:latin typeface="Levenim MT" panose="02010502060101010101" pitchFamily="2" charset="-79"/>
                <a:cs typeface="Levenim MT" panose="02010502060101010101" pitchFamily="2" charset="-79"/>
              </a:rPr>
              <a:t>ב</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הכרה בשלטון</a:t>
            </a:r>
          </a:p>
          <a:p>
            <a:pPr marL="171450" indent="-171450">
              <a:lnSpc>
                <a:spcPct val="150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נסו להגן על עמדתם של אנשי דוד, האם יש היגיון בדרישתם להרוג את שאול בנסיבות הסיפור?</a:t>
            </a:r>
          </a:p>
          <a:p>
            <a:pPr marL="171450" indent="-171450">
              <a:lnSpc>
                <a:spcPct val="150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מה עמדתו של דוד? ומהי עמדתכם?</a:t>
            </a:r>
          </a:p>
          <a:p>
            <a:pPr marL="171450" indent="-171450">
              <a:lnSpc>
                <a:spcPct val="150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נסו להביא דוגמאות אקטואליות לסיטואציה דומה והביעו את דעתכם.</a:t>
            </a:r>
            <a:endParaRPr lang="he-IL" sz="700" dirty="0">
              <a:solidFill>
                <a:srgbClr val="5E4D36"/>
              </a:solidFill>
              <a:latin typeface="Levenim MT" panose="02010502060101010101" pitchFamily="2" charset="-79"/>
              <a:cs typeface="Levenim MT" panose="02010502060101010101" pitchFamily="2" charset="-79"/>
            </a:endParaRPr>
          </a:p>
          <a:p>
            <a:pPr lvl="0">
              <a:lnSpc>
                <a:spcPct val="150000"/>
              </a:lnSpc>
            </a:pPr>
            <a:r>
              <a:rPr lang="he-IL" sz="800" b="1" dirty="0" smtClean="0">
                <a:solidFill>
                  <a:srgbClr val="5E4D36"/>
                </a:solidFill>
                <a:latin typeface="Levenim MT" panose="02010502060101010101" pitchFamily="2" charset="-79"/>
                <a:cs typeface="Levenim MT" panose="02010502060101010101" pitchFamily="2" charset="-79"/>
              </a:rPr>
              <a:t>ג</a:t>
            </a:r>
            <a:r>
              <a:rPr lang="he-IL" sz="800" b="1" dirty="0">
                <a:solidFill>
                  <a:srgbClr val="5E4D36"/>
                </a:solidFill>
                <a:latin typeface="Levenim MT" panose="02010502060101010101" pitchFamily="2" charset="-79"/>
                <a:cs typeface="Levenim MT" panose="02010502060101010101" pitchFamily="2" charset="-79"/>
              </a:rPr>
              <a:t>. </a:t>
            </a:r>
            <a:r>
              <a:rPr lang="he-IL" sz="800" b="1" dirty="0">
                <a:solidFill>
                  <a:srgbClr val="5E4D36"/>
                </a:solidFill>
                <a:latin typeface="Levenim MT" panose="02010502060101010101" pitchFamily="2" charset="-79"/>
                <a:cs typeface="Levenim MT" panose="02010502060101010101" pitchFamily="2" charset="-79"/>
              </a:rPr>
              <a:t>הגבולות במשחק הדמוקרטי</a:t>
            </a:r>
          </a:p>
          <a:p>
            <a:pPr marL="171450" lvl="0" indent="-171450">
              <a:lnSpc>
                <a:spcPct val="150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מדוע שמירת החוק במדינה דמוקרטית הם הגבולות של האומץ החברתי? </a:t>
            </a:r>
          </a:p>
          <a:p>
            <a:pPr marL="171450" lvl="0" indent="-171450">
              <a:lnSpc>
                <a:spcPct val="150000"/>
              </a:lnSpc>
              <a:buFont typeface="Arial" panose="020B0604020202020204" pitchFamily="34" charset="0"/>
              <a:buChar char="•"/>
            </a:pPr>
            <a:r>
              <a:rPr lang="he-IL" sz="700" dirty="0">
                <a:solidFill>
                  <a:srgbClr val="5E4D36"/>
                </a:solidFill>
                <a:latin typeface="Levenim MT" panose="02010502060101010101" pitchFamily="2" charset="-79"/>
                <a:cs typeface="Levenim MT" panose="02010502060101010101" pitchFamily="2" charset="-79"/>
              </a:rPr>
              <a:t>מה ניתן לעשות בתוך המשחק הדמוקרטי במקום שבכ"ז אני רוצה להשפיע והחוק לא מאפשר לי? </a:t>
            </a:r>
          </a:p>
          <a:p>
            <a:pPr lvl="0">
              <a:lnSpc>
                <a:spcPct val="150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2492219" y="993646"/>
            <a:ext cx="1970053"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0" name="מלבן 9"/>
          <p:cNvSpPr/>
          <p:nvPr/>
        </p:nvSpPr>
        <p:spPr>
          <a:xfrm>
            <a:off x="4518543" y="993646"/>
            <a:ext cx="19627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א. לא </a:t>
            </a:r>
            <a:r>
              <a:rPr lang="he-IL" sz="950" b="1" dirty="0" err="1" smtClean="0">
                <a:solidFill>
                  <a:srgbClr val="5E4D36"/>
                </a:solidFill>
                <a:latin typeface="Levenim MT" panose="02010502060101010101" pitchFamily="2" charset="-79"/>
                <a:cs typeface="Levenim MT" panose="02010502060101010101" pitchFamily="2" charset="-79"/>
              </a:rPr>
              <a:t>תערוץ</a:t>
            </a:r>
            <a:endParaRPr lang="he-IL" sz="850" b="1" dirty="0" smtClean="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הֲלוֹא </a:t>
            </a:r>
            <a:r>
              <a:rPr lang="he-IL" sz="800" dirty="0" err="1">
                <a:solidFill>
                  <a:srgbClr val="5E4D36"/>
                </a:solidFill>
                <a:latin typeface="Levenim MT" panose="02010502060101010101" pitchFamily="2" charset="-79"/>
                <a:cs typeface="Levenim MT" panose="02010502060101010101" pitchFamily="2" charset="-79"/>
              </a:rPr>
              <a:t>צִוִּיתִיך</a:t>
            </a:r>
            <a:r>
              <a:rPr lang="he-IL" sz="800" dirty="0">
                <a:solidFill>
                  <a:srgbClr val="5E4D36"/>
                </a:solidFill>
                <a:latin typeface="Levenim MT" panose="02010502060101010101" pitchFamily="2" charset="-79"/>
                <a:cs typeface="Levenim MT" panose="02010502060101010101" pitchFamily="2" charset="-79"/>
              </a:rPr>
              <a:t>ָ חֲזַק וֶאֱמָץ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אַל </a:t>
            </a:r>
            <a:r>
              <a:rPr lang="he-IL" sz="800" dirty="0" err="1">
                <a:solidFill>
                  <a:srgbClr val="5E4D36"/>
                </a:solidFill>
                <a:latin typeface="Levenim MT" panose="02010502060101010101" pitchFamily="2" charset="-79"/>
                <a:cs typeface="Levenim MT" panose="02010502060101010101" pitchFamily="2" charset="-79"/>
              </a:rPr>
              <a:t>תַּעֲרֹץ</a:t>
            </a:r>
            <a:r>
              <a:rPr lang="he-IL" sz="800" dirty="0">
                <a:solidFill>
                  <a:srgbClr val="5E4D36"/>
                </a:solidFill>
                <a:latin typeface="Levenim MT" panose="02010502060101010101" pitchFamily="2" charset="-79"/>
                <a:cs typeface="Levenim MT" panose="02010502060101010101" pitchFamily="2" charset="-79"/>
              </a:rPr>
              <a:t> וְאַל תֵּחָת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כִּי עִמְּךָ ה' </a:t>
            </a:r>
            <a:r>
              <a:rPr lang="he-IL" sz="800" dirty="0" err="1">
                <a:solidFill>
                  <a:srgbClr val="5E4D36"/>
                </a:solidFill>
                <a:latin typeface="Levenim MT" panose="02010502060101010101" pitchFamily="2" charset="-79"/>
                <a:cs typeface="Levenim MT" panose="02010502060101010101" pitchFamily="2" charset="-79"/>
              </a:rPr>
              <a:t>אֱלֹהֶיך</a:t>
            </a:r>
            <a:r>
              <a:rPr lang="he-IL" sz="800" dirty="0">
                <a:solidFill>
                  <a:srgbClr val="5E4D36"/>
                </a:solidFill>
                <a:latin typeface="Levenim MT" panose="02010502060101010101" pitchFamily="2" charset="-79"/>
                <a:cs typeface="Levenim MT" panose="02010502060101010101" pitchFamily="2" charset="-79"/>
              </a:rPr>
              <a:t>ָ בְּכֹל אֲשֶׁר תֵּלֵךְ</a:t>
            </a:r>
            <a:r>
              <a:rPr lang="he-IL" sz="800" dirty="0" smtClean="0">
                <a:solidFill>
                  <a:srgbClr val="5E4D36"/>
                </a:solidFill>
                <a:latin typeface="Levenim MT" panose="02010502060101010101" pitchFamily="2" charset="-79"/>
                <a:cs typeface="Levenim MT" panose="02010502060101010101" pitchFamily="2" charset="-79"/>
              </a:rPr>
              <a:t>:</a:t>
            </a: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 יהושע א', ט'</a:t>
            </a:r>
          </a:p>
          <a:p>
            <a:pPr algn="just">
              <a:lnSpc>
                <a:spcPts val="1000"/>
              </a:lnSpc>
            </a:pPr>
            <a:endParaRPr lang="he-IL" sz="800" dirty="0" smtClean="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smtClean="0">
                <a:solidFill>
                  <a:srgbClr val="5E4D36"/>
                </a:solidFill>
                <a:latin typeface="Levenim MT" panose="02010502060101010101" pitchFamily="2" charset="-79"/>
                <a:cs typeface="Levenim MT" panose="02010502060101010101" pitchFamily="2" charset="-79"/>
              </a:rPr>
              <a:t>בשומר </a:t>
            </a:r>
            <a:r>
              <a:rPr lang="he-IL" sz="800" dirty="0">
                <a:solidFill>
                  <a:srgbClr val="5E4D36"/>
                </a:solidFill>
                <a:latin typeface="Levenim MT" panose="02010502060101010101" pitchFamily="2" charset="-79"/>
                <a:cs typeface="Levenim MT" panose="02010502060101010101" pitchFamily="2" charset="-79"/>
              </a:rPr>
              <a:t>החדש אנו מבקשים לדבוק בכל שלושת המשמעויות של האומץ כפי שהוא בא לידי ביטוי בפסוקים שבתחילת ספר יהושוע בהם מוזכר השורש </a:t>
            </a:r>
            <a:r>
              <a:rPr lang="he-IL" sz="800" dirty="0" err="1">
                <a:solidFill>
                  <a:srgbClr val="5E4D36"/>
                </a:solidFill>
                <a:latin typeface="Levenim MT" panose="02010502060101010101" pitchFamily="2" charset="-79"/>
                <a:cs typeface="Levenim MT" panose="02010502060101010101" pitchFamily="2" charset="-79"/>
              </a:rPr>
              <a:t>א.מ.צ</a:t>
            </a:r>
            <a:r>
              <a:rPr lang="he-IL" sz="800" dirty="0">
                <a:solidFill>
                  <a:srgbClr val="5E4D36"/>
                </a:solidFill>
                <a:latin typeface="Levenim MT" panose="02010502060101010101" pitchFamily="2" charset="-79"/>
                <a:cs typeface="Levenim MT" panose="02010502060101010101" pitchFamily="2" charset="-79"/>
              </a:rPr>
              <a:t> שלוש פעמיים...בפעם השלישית מוזהר יהושע לא לערוץ (להיות עריץ ואכזר) ולא לפחד [אל תחת].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מצד אחד יהושוע מתבקש לא לפחד ומצד שני לא להשתמש באמץ בעריצות.  אנו מבקשים לדעת ולהקפיד לא לפחד ולאזור אומץ מול גורמים מעכבים או עוינים, אך בה במידה לאזור אומץ לא להפוך לארגון עריץ ששוכח את האדם באשר הוא. אנו מבקשים לפעול בגובה העיניים. להיות במקום המדויק שלא מתחת למטרות שלנו ולא מעל. רק אומץ פנימי עמוק ויציב יכול לתת ביטחון עצמי בדרך תוך הימנעות מהפעלת כוחות מוגזמים במקומות שאין בהם צורך. בוודאי הימנעות מכל אלימות והפעלת כוח מיותר.   </a:t>
            </a:r>
            <a:endParaRPr lang="he-IL" sz="800" dirty="0" smtClean="0">
              <a:solidFill>
                <a:srgbClr val="5E4D36"/>
              </a:solidFill>
              <a:latin typeface="Levenim MT" panose="02010502060101010101" pitchFamily="2" charset="-79"/>
              <a:cs typeface="Levenim MT" panose="02010502060101010101" pitchFamily="2" charset="-79"/>
            </a:endParaRPr>
          </a:p>
          <a:p>
            <a:pPr algn="l">
              <a:lnSpc>
                <a:spcPts val="1000"/>
              </a:lnSpc>
            </a:pPr>
            <a:r>
              <a:rPr lang="he-IL" sz="800" dirty="0">
                <a:solidFill>
                  <a:srgbClr val="5E4D36"/>
                </a:solidFill>
                <a:latin typeface="Levenim MT" panose="02010502060101010101" pitchFamily="2" charset="-79"/>
                <a:cs typeface="Levenim MT" panose="02010502060101010101" pitchFamily="2" charset="-79"/>
              </a:rPr>
              <a:t> </a:t>
            </a:r>
            <a:r>
              <a:rPr lang="he-IL" sz="600" dirty="0" smtClean="0">
                <a:solidFill>
                  <a:srgbClr val="5E4D36"/>
                </a:solidFill>
                <a:latin typeface="Levenim MT" panose="02010502060101010101" pitchFamily="2" charset="-79"/>
                <a:cs typeface="Levenim MT" panose="02010502060101010101" pitchFamily="2" charset="-79"/>
              </a:rPr>
              <a:t>חבורת הכותבים – השומר החדש</a:t>
            </a:r>
            <a:endParaRPr lang="he-IL" sz="600" dirty="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1" name="מלבן 10"/>
          <p:cNvSpPr/>
          <p:nvPr/>
        </p:nvSpPr>
        <p:spPr>
          <a:xfrm>
            <a:off x="280603" y="1020468"/>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nSpc>
                <a:spcPts val="1000"/>
              </a:lnSpc>
              <a:spcAft>
                <a:spcPts val="600"/>
              </a:spcAft>
            </a:pPr>
            <a:r>
              <a:rPr lang="he-IL" sz="950" b="1" dirty="0" smtClean="0">
                <a:solidFill>
                  <a:srgbClr val="5E4D36"/>
                </a:solidFill>
                <a:latin typeface="Levenim MT" panose="02010502060101010101" pitchFamily="2" charset="-79"/>
                <a:cs typeface="Levenim MT" panose="02010502060101010101" pitchFamily="2" charset="-79"/>
              </a:rPr>
              <a:t>ג. הגבולות במשחק הדמוקרטי</a:t>
            </a:r>
            <a:endParaRPr lang="he-IL" sz="950" b="1" dirty="0">
              <a:solidFill>
                <a:srgbClr val="5E4D36"/>
              </a:solidFill>
              <a:latin typeface="Levenim MT" panose="02010502060101010101" pitchFamily="2" charset="-79"/>
              <a:cs typeface="Levenim MT" panose="02010502060101010101" pitchFamily="2" charset="-79"/>
            </a:endParaRPr>
          </a:p>
          <a:p>
            <a:pPr lvl="0" algn="just">
              <a:lnSpc>
                <a:spcPts val="1000"/>
              </a:lnSpc>
            </a:pPr>
            <a:r>
              <a:rPr lang="he-IL" sz="750" dirty="0" smtClean="0">
                <a:solidFill>
                  <a:srgbClr val="5E4D36"/>
                </a:solidFill>
                <a:latin typeface="Levenim MT" panose="02010502060101010101" pitchFamily="2" charset="-79"/>
                <a:cs typeface="Levenim MT" panose="02010502060101010101" pitchFamily="2" charset="-79"/>
              </a:rPr>
              <a:t>הייתי </a:t>
            </a:r>
            <a:r>
              <a:rPr lang="he-IL" sz="750" dirty="0">
                <a:solidFill>
                  <a:srgbClr val="5E4D36"/>
                </a:solidFill>
                <a:latin typeface="Levenim MT" panose="02010502060101010101" pitchFamily="2" charset="-79"/>
                <a:cs typeface="Levenim MT" panose="02010502060101010101" pitchFamily="2" charset="-79"/>
              </a:rPr>
              <a:t>מציע לכולנו לחשוב על החברה הישראלית כעל רכבת מרובת קרונות, כשכל אחד מאתנו, מה לעשות, אינו יושב בכל הקרונות כולם, אלא באופן טיפוסי יושב בקרון אחד, לעתים – מי משאתנו יושב בשני קרונות, </a:t>
            </a:r>
          </a:p>
          <a:p>
            <a:pPr lvl="0" algn="just">
              <a:lnSpc>
                <a:spcPts val="1000"/>
              </a:lnSpc>
            </a:pPr>
            <a:r>
              <a:rPr lang="he-IL" sz="750" dirty="0">
                <a:solidFill>
                  <a:srgbClr val="5E4D36"/>
                </a:solidFill>
                <a:latin typeface="Levenim MT" panose="02010502060101010101" pitchFamily="2" charset="-79"/>
                <a:cs typeface="Levenim MT" panose="02010502060101010101" pitchFamily="2" charset="-79"/>
              </a:rPr>
              <a:t>אבל בדרך כלל כל אחד מאתנו שייך לאיזשהו שבט, לאיזשהו סקטור, לאיזושהי הוויה פרטיקולארית בחברה הישראלית. יש את הקרון של העולים מרוסיה, יש את הקרון של ערביי ישראל, יש את הקרון של המתיישבים מעבר לקו הירוק, יש את הקרון של החרדים, יש גם קרון קטנטן של אחרים. בכל אחד מהקרונות הללו יש אתוס פנימי. לכל אחד מהקרונות הללו יש מחשבות לגבי הכיוון הנכון של הרכבת כולה.</a:t>
            </a:r>
          </a:p>
          <a:p>
            <a:pPr lvl="0" algn="just">
              <a:lnSpc>
                <a:spcPts val="1000"/>
              </a:lnSpc>
            </a:pPr>
            <a:r>
              <a:rPr lang="he-IL" sz="750" dirty="0">
                <a:solidFill>
                  <a:srgbClr val="5E4D36"/>
                </a:solidFill>
                <a:latin typeface="Levenim MT" panose="02010502060101010101" pitchFamily="2" charset="-79"/>
                <a:cs typeface="Levenim MT" panose="02010502060101010101" pitchFamily="2" charset="-79"/>
              </a:rPr>
              <a:t>הסרבנות מביאה לידי קצה את הטרגדיה על-פיה מישהו חושב שהקרון שלו יכול להתנהל לבדו, בלי הרכבת כולה. </a:t>
            </a:r>
          </a:p>
          <a:p>
            <a:pPr lvl="0" algn="just">
              <a:lnSpc>
                <a:spcPts val="1000"/>
              </a:lnSpc>
            </a:pPr>
            <a:r>
              <a:rPr lang="he-IL" sz="750" dirty="0">
                <a:solidFill>
                  <a:srgbClr val="5E4D36"/>
                </a:solidFill>
                <a:latin typeface="Levenim MT" panose="02010502060101010101" pitchFamily="2" charset="-79"/>
                <a:cs typeface="Levenim MT" panose="02010502060101010101" pitchFamily="2" charset="-79"/>
              </a:rPr>
              <a:t>הרכבת שלנו, על-פי חוקי מדינת ישראל, למעשה – על-פי חוקתה של מדינת ישראל, מקרטעת, נוסעת, טסה – כל אחד על פי הערכותיו הפסימיות על שני פסים – על פס של תרבות דמוקרטית ועל פס של תרבות יהודית. מדינה יהודית- דמוקרטית. </a:t>
            </a:r>
          </a:p>
          <a:p>
            <a:pPr lvl="0" algn="just">
              <a:lnSpc>
                <a:spcPts val="1000"/>
              </a:lnSpc>
            </a:pPr>
            <a:r>
              <a:rPr lang="he-IL" sz="750" dirty="0">
                <a:solidFill>
                  <a:srgbClr val="5E4D36"/>
                </a:solidFill>
                <a:latin typeface="Levenim MT" panose="02010502060101010101" pitchFamily="2" charset="-79"/>
                <a:cs typeface="Levenim MT" panose="02010502060101010101" pitchFamily="2" charset="-79"/>
              </a:rPr>
              <a:t>הרכבת הזו כמו בסרטים של המערב הפרוע – מסביבה יש הרבה אינדיאנים. יורים עליה כל הזמן. היא לא בטריטוריה שקטה, </a:t>
            </a:r>
            <a:r>
              <a:rPr lang="en-US" sz="750" dirty="0">
                <a:solidFill>
                  <a:srgbClr val="5E4D36"/>
                </a:solidFill>
                <a:latin typeface="Levenim MT" panose="02010502060101010101" pitchFamily="2" charset="-79"/>
                <a:cs typeface="Levenim MT" panose="02010502060101010101" pitchFamily="2" charset="-79"/>
              </a:rPr>
              <a:t>to say the least. </a:t>
            </a:r>
            <a:r>
              <a:rPr lang="he-IL" sz="750" dirty="0">
                <a:solidFill>
                  <a:srgbClr val="5E4D36"/>
                </a:solidFill>
                <a:latin typeface="Levenim MT" panose="02010502060101010101" pitchFamily="2" charset="-79"/>
                <a:cs typeface="Levenim MT" panose="02010502060101010101" pitchFamily="2" charset="-79"/>
              </a:rPr>
              <a:t>אין לנו שום ג'ון ווין פה. </a:t>
            </a:r>
          </a:p>
          <a:p>
            <a:pPr lvl="0" algn="just">
              <a:lnSpc>
                <a:spcPts val="1000"/>
              </a:lnSpc>
            </a:pPr>
            <a:r>
              <a:rPr lang="he-IL" sz="750" dirty="0">
                <a:solidFill>
                  <a:srgbClr val="5E4D36"/>
                </a:solidFill>
                <a:latin typeface="Levenim MT" panose="02010502060101010101" pitchFamily="2" charset="-79"/>
                <a:cs typeface="Levenim MT" panose="02010502060101010101" pitchFamily="2" charset="-79"/>
              </a:rPr>
              <a:t>יש לנו צה"ל, יש לנו כנסת, יש לנו בית משפט, יש לנו רבנים, יש לנו מנהיגים שונים ומשונים. מי ינהג בקטר ויוביל את הרכבת הזו קדימה על שני הפסים גם יחד? אילו לא היינו חיים במציאות שבה היינו צריכים לבחור כל רגע בצומת והרכבת ממשיכה פשוט כל הזמן על פס אחד – ניחא. אבל ביום יום, כל פעם שאנחנו מאזינים לחדשות אנחנו יודעים שאנחנו נמצאים בצומת. אנחנו חייבים לבחור, הסרבנות תהפוך אותנו לרכבת של חרוזים –חרוזים שאיננה מחוברת. יכולת ההישרדות של רכבת כזו, כל קרון בודד הוא קטר, בלי אחידות בלי לכידות, ויכולת ההישרדות, על-פי הטבע, מאד נמוכה</a:t>
            </a:r>
            <a:r>
              <a:rPr lang="he-IL" sz="750" dirty="0" smtClean="0">
                <a:solidFill>
                  <a:srgbClr val="5E4D36"/>
                </a:solidFill>
                <a:latin typeface="Levenim MT" panose="02010502060101010101" pitchFamily="2" charset="-79"/>
                <a:cs typeface="Levenim MT" panose="02010502060101010101" pitchFamily="2" charset="-79"/>
              </a:rPr>
              <a:t>.</a:t>
            </a:r>
            <a:endParaRPr lang="he-IL" sz="750" dirty="0">
              <a:solidFill>
                <a:srgbClr val="5E4D36"/>
              </a:solidFill>
              <a:latin typeface="Levenim MT" panose="02010502060101010101" pitchFamily="2" charset="-79"/>
              <a:cs typeface="Levenim MT" panose="02010502060101010101" pitchFamily="2" charset="-79"/>
            </a:endParaRPr>
          </a:p>
          <a:p>
            <a:pPr lvl="0" algn="l">
              <a:lnSpc>
                <a:spcPts val="1000"/>
              </a:lnSpc>
            </a:pPr>
            <a:r>
              <a:rPr lang="he-IL" sz="600" dirty="0">
                <a:solidFill>
                  <a:srgbClr val="5E4D36"/>
                </a:solidFill>
                <a:latin typeface="Levenim MT" panose="02010502060101010101" pitchFamily="2" charset="-79"/>
                <a:cs typeface="Levenim MT" panose="02010502060101010101" pitchFamily="2" charset="-79"/>
              </a:rPr>
              <a:t>פרופ' ידידיה שטרן – המכון הדמוקרטי – בדיון  בוועדת החינוך וועדת חוץ  ובטחון בכנסת</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3" name="מציין מיקום של תמונה 2"/>
          <p:cNvSpPr>
            <a:spLocks noGrp="1"/>
          </p:cNvSpPr>
          <p:nvPr>
            <p:ph type="pic" sz="quarter" idx="13"/>
          </p:nvPr>
        </p:nvSpPr>
        <p:spPr/>
      </p:sp>
      <p:pic>
        <p:nvPicPr>
          <p:cNvPr id="24" name="מציין מיקום של תמונה 23"/>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7221" r="7221"/>
          <a:stretch>
            <a:fillRect/>
          </a:stretch>
        </p:blipFill>
        <p:spPr>
          <a:xfrm>
            <a:off x="2559091" y="5591944"/>
            <a:ext cx="1830027" cy="1124770"/>
          </a:xfrm>
        </p:spPr>
      </p:pic>
      <p:sp>
        <p:nvSpPr>
          <p:cNvPr id="5" name="מציין מיקום של תמונה 4"/>
          <p:cNvSpPr>
            <a:spLocks noGrp="1"/>
          </p:cNvSpPr>
          <p:nvPr>
            <p:ph type="pic" sz="quarter" idx="13"/>
          </p:nvPr>
        </p:nvSpPr>
        <p:spPr/>
      </p:sp>
      <p:pic>
        <p:nvPicPr>
          <p:cNvPr id="13" name="מציין מיקום של תמונה 12">
            <a:hlinkClick r:id="rId3"/>
          </p:cNvPr>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l="13757" r="13757"/>
          <a:stretch>
            <a:fillRect/>
          </a:stretch>
        </p:blipFill>
        <p:spPr>
          <a:xfrm>
            <a:off x="4577567" y="4994756"/>
            <a:ext cx="1844675" cy="1725613"/>
          </a:xfrm>
        </p:spPr>
      </p:pic>
      <p:sp>
        <p:nvSpPr>
          <p:cNvPr id="14" name="מלבן 13"/>
          <p:cNvSpPr/>
          <p:nvPr/>
        </p:nvSpPr>
        <p:spPr>
          <a:xfrm>
            <a:off x="2499548" y="1020467"/>
            <a:ext cx="19627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הכרה בשלטון</a:t>
            </a:r>
            <a:endParaRPr lang="he-IL" sz="850" b="1" dirty="0" smtClean="0">
              <a:solidFill>
                <a:srgbClr val="5E4D36"/>
              </a:solidFill>
              <a:latin typeface="Levenim MT" panose="02010502060101010101" pitchFamily="2" charset="-79"/>
              <a:cs typeface="Levenim MT" panose="02010502060101010101" pitchFamily="2" charset="-79"/>
            </a:endParaRP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יְהִי כַּאֲשֶׁר שָׁב שָׁאוּל </a:t>
            </a:r>
            <a:r>
              <a:rPr lang="he-IL" sz="800" dirty="0" err="1">
                <a:solidFill>
                  <a:srgbClr val="5E4D36"/>
                </a:solidFill>
                <a:latin typeface="Levenim MT" panose="02010502060101010101" pitchFamily="2" charset="-79"/>
                <a:cs typeface="Levenim MT" panose="02010502060101010101" pitchFamily="2" charset="-79"/>
              </a:rPr>
              <a:t>מֵאַחֲרֵי</a:t>
            </a: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פְּלִשְׁתִּים</a:t>
            </a: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וַיַּגִּדו</a:t>
            </a:r>
            <a:r>
              <a:rPr lang="he-IL" sz="800" dirty="0">
                <a:solidFill>
                  <a:srgbClr val="5E4D36"/>
                </a:solidFill>
                <a:latin typeface="Levenim MT" panose="02010502060101010101" pitchFamily="2" charset="-79"/>
                <a:cs typeface="Levenim MT" panose="02010502060101010101" pitchFamily="2" charset="-79"/>
              </a:rPr>
              <a:t>ּ לוֹ </a:t>
            </a:r>
            <a:r>
              <a:rPr lang="he-IL" sz="800" dirty="0" err="1">
                <a:solidFill>
                  <a:srgbClr val="5E4D36"/>
                </a:solidFill>
                <a:latin typeface="Levenim MT" panose="02010502060101010101" pitchFamily="2" charset="-79"/>
                <a:cs typeface="Levenim MT" panose="02010502060101010101" pitchFamily="2" charset="-79"/>
              </a:rPr>
              <a:t>לֵאמֹר</a:t>
            </a:r>
            <a:r>
              <a:rPr lang="he-IL" sz="800" dirty="0">
                <a:solidFill>
                  <a:srgbClr val="5E4D36"/>
                </a:solidFill>
                <a:latin typeface="Levenim MT" panose="02010502060101010101" pitchFamily="2" charset="-79"/>
                <a:cs typeface="Levenim MT" panose="02010502060101010101" pitchFamily="2" charset="-79"/>
              </a:rPr>
              <a:t> הִנֵּה דָוִד בְּמִדְבַּר עֵין גֶּדִי: ס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וַיִּקַּח</a:t>
            </a:r>
            <a:r>
              <a:rPr lang="he-IL" sz="800" dirty="0">
                <a:solidFill>
                  <a:srgbClr val="5E4D36"/>
                </a:solidFill>
                <a:latin typeface="Levenim MT" panose="02010502060101010101" pitchFamily="2" charset="-79"/>
                <a:cs typeface="Levenim MT" panose="02010502060101010101" pitchFamily="2" charset="-79"/>
              </a:rPr>
              <a:t> שָׁאוּל שְׁלֹשֶׁת אֲלָפִים אִישׁ בָּחוּר מִכָּל יִשְׂרָאֵל וַיֵּלֶךְ לְבַקֵּשׁ אֶת דָּוִד וַאֲנָשָׁיו עַל פְּנֵי צוּרֵי הַיְּעֵלִים: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וַיָּבֹא אֶל גִּדְרוֹת הַצֹּאן עַל הַדֶּרֶךְ וְשָׁם מְעָרָה וַיָּבֹא שָׁאוּל </a:t>
            </a:r>
            <a:r>
              <a:rPr lang="he-IL" sz="800" dirty="0" err="1">
                <a:solidFill>
                  <a:srgbClr val="5E4D36"/>
                </a:solidFill>
                <a:latin typeface="Levenim MT" panose="02010502060101010101" pitchFamily="2" charset="-79"/>
                <a:cs typeface="Levenim MT" panose="02010502060101010101" pitchFamily="2" charset="-79"/>
              </a:rPr>
              <a:t>לְהָסֵך</a:t>
            </a:r>
            <a:r>
              <a:rPr lang="he-IL" sz="800" dirty="0">
                <a:solidFill>
                  <a:srgbClr val="5E4D36"/>
                </a:solidFill>
                <a:latin typeface="Levenim MT" panose="02010502060101010101" pitchFamily="2" charset="-79"/>
                <a:cs typeface="Levenim MT" panose="02010502060101010101" pitchFamily="2" charset="-79"/>
              </a:rPr>
              <a:t>ְ אֶת רַגְלָיו (לעשות את צרכיו) וְדָוִד וַאֲנָשָׁיו בְּיַרְכְּתֵי הַמְּעָרָה יֹשְׁבִים: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 וַיֹּאמְרוּ אַנְשֵׁי דָוִד אֵלָיו: "הִנֵּה הַיּוֹם אֲשֶׁר אָמַר ה' אֵלֶיךָ הִנֵּה אָנֹכִי נֹתֵן אֶת </a:t>
            </a:r>
            <a:r>
              <a:rPr lang="he-IL" sz="800" dirty="0" err="1">
                <a:solidFill>
                  <a:srgbClr val="5E4D36"/>
                </a:solidFill>
                <a:latin typeface="Levenim MT" panose="02010502060101010101" pitchFamily="2" charset="-79"/>
                <a:cs typeface="Levenim MT" panose="02010502060101010101" pitchFamily="2" charset="-79"/>
              </a:rPr>
              <a:t>איביך</a:t>
            </a: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אֹיִבְך</a:t>
            </a:r>
            <a:r>
              <a:rPr lang="he-IL" sz="800" dirty="0">
                <a:solidFill>
                  <a:srgbClr val="5E4D36"/>
                </a:solidFill>
                <a:latin typeface="Levenim MT" panose="02010502060101010101" pitchFamily="2" charset="-79"/>
                <a:cs typeface="Levenim MT" panose="02010502060101010101" pitchFamily="2" charset="-79"/>
              </a:rPr>
              <a:t>ָ בְּיָדֶךָ וְעָשִׂיתָ לּוֹ כַּאֲשֶׁר </a:t>
            </a:r>
            <a:r>
              <a:rPr lang="he-IL" sz="800" dirty="0" err="1">
                <a:solidFill>
                  <a:srgbClr val="5E4D36"/>
                </a:solidFill>
                <a:latin typeface="Levenim MT" panose="02010502060101010101" pitchFamily="2" charset="-79"/>
                <a:cs typeface="Levenim MT" panose="02010502060101010101" pitchFamily="2" charset="-79"/>
              </a:rPr>
              <a:t>יִטַב</a:t>
            </a:r>
            <a:r>
              <a:rPr lang="he-IL" sz="800" dirty="0">
                <a:solidFill>
                  <a:srgbClr val="5E4D36"/>
                </a:solidFill>
                <a:latin typeface="Levenim MT" panose="02010502060101010101" pitchFamily="2" charset="-79"/>
                <a:cs typeface="Levenim MT" panose="02010502060101010101" pitchFamily="2" charset="-79"/>
              </a:rPr>
              <a:t> בְּעֵינֶיךָ!" </a:t>
            </a:r>
          </a:p>
          <a:p>
            <a:pPr algn="just">
              <a:lnSpc>
                <a:spcPts val="1000"/>
              </a:lnSpc>
            </a:pPr>
            <a:r>
              <a:rPr lang="he-IL" sz="800" dirty="0" err="1">
                <a:solidFill>
                  <a:srgbClr val="5E4D36"/>
                </a:solidFill>
                <a:latin typeface="Levenim MT" panose="02010502060101010101" pitchFamily="2" charset="-79"/>
                <a:cs typeface="Levenim MT" panose="02010502060101010101" pitchFamily="2" charset="-79"/>
              </a:rPr>
              <a:t>וַיָּקָם</a:t>
            </a:r>
            <a:r>
              <a:rPr lang="he-IL" sz="800" dirty="0">
                <a:solidFill>
                  <a:srgbClr val="5E4D36"/>
                </a:solidFill>
                <a:latin typeface="Levenim MT" panose="02010502060101010101" pitchFamily="2" charset="-79"/>
                <a:cs typeface="Levenim MT" panose="02010502060101010101" pitchFamily="2" charset="-79"/>
              </a:rPr>
              <a:t> דָּוִד </a:t>
            </a:r>
            <a:r>
              <a:rPr lang="he-IL" sz="800" dirty="0" err="1">
                <a:solidFill>
                  <a:srgbClr val="5E4D36"/>
                </a:solidFill>
                <a:latin typeface="Levenim MT" panose="02010502060101010101" pitchFamily="2" charset="-79"/>
                <a:cs typeface="Levenim MT" panose="02010502060101010101" pitchFamily="2" charset="-79"/>
              </a:rPr>
              <a:t>וַיִּכְרֹת</a:t>
            </a:r>
            <a:r>
              <a:rPr lang="he-IL" sz="800" dirty="0">
                <a:solidFill>
                  <a:srgbClr val="5E4D36"/>
                </a:solidFill>
                <a:latin typeface="Levenim MT" panose="02010502060101010101" pitchFamily="2" charset="-79"/>
                <a:cs typeface="Levenim MT" panose="02010502060101010101" pitchFamily="2" charset="-79"/>
              </a:rPr>
              <a:t> אֶת כְּנַף הַמְּעִיל אֲשֶׁר לְשָׁאוּל בַּלָּט: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וַיְהִי אַחֲרֵי כֵן </a:t>
            </a:r>
            <a:r>
              <a:rPr lang="he-IL" sz="800" dirty="0" err="1">
                <a:solidFill>
                  <a:srgbClr val="5E4D36"/>
                </a:solidFill>
                <a:latin typeface="Levenim MT" panose="02010502060101010101" pitchFamily="2" charset="-79"/>
                <a:cs typeface="Levenim MT" panose="02010502060101010101" pitchFamily="2" charset="-79"/>
              </a:rPr>
              <a:t>וַיַּך</a:t>
            </a:r>
            <a:r>
              <a:rPr lang="he-IL" sz="800" dirty="0">
                <a:solidFill>
                  <a:srgbClr val="5E4D36"/>
                </a:solidFill>
                <a:latin typeface="Levenim MT" panose="02010502060101010101" pitchFamily="2" charset="-79"/>
                <a:cs typeface="Levenim MT" panose="02010502060101010101" pitchFamily="2" charset="-79"/>
              </a:rPr>
              <a:t>ְ לֵב דָּוִד אֹתוֹ עַל אֲשֶׁר כָּרַת אֶת כָּנָף אֲשֶׁר לְשָׁאוּל: ס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וַיֹּאמֶר לַאֲנָשָׁיו: "חָלִילָה לִּי מֵה' אִם אֶעֱשֶׂה אֶת הַדָּבָר הַזֶּה לַאדֹנִי לִמְשִׁיחַ ה' לִשְׁלֹחַ יָדִי בּוֹ כִּי מְשִׁיחַ ה' הוּא":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 וַיְשַׁסַּע דָּוִד אֶת אֲנָשָׁיו בַּדְּבָרִים וְלֹא נְתָנָם לָקוּם אֶל שָׁאוּל וְשָׁאוּל קָם מֵהַמְּעָרָה וַיֵּלֶךְ בַּדָּרֶךְ: </a:t>
            </a:r>
          </a:p>
          <a:p>
            <a:pPr algn="just">
              <a:lnSpc>
                <a:spcPts val="1000"/>
              </a:lnSpc>
            </a:pPr>
            <a:r>
              <a:rPr lang="he-IL" sz="800" dirty="0">
                <a:solidFill>
                  <a:srgbClr val="5E4D36"/>
                </a:solidFill>
                <a:latin typeface="Levenim MT" panose="02010502060101010101" pitchFamily="2" charset="-79"/>
                <a:cs typeface="Levenim MT" panose="02010502060101010101" pitchFamily="2" charset="-79"/>
              </a:rPr>
              <a:t>  </a:t>
            </a:r>
            <a:r>
              <a:rPr lang="he-IL" sz="800" dirty="0" err="1">
                <a:solidFill>
                  <a:srgbClr val="5E4D36"/>
                </a:solidFill>
                <a:latin typeface="Levenim MT" panose="02010502060101010101" pitchFamily="2" charset="-79"/>
                <a:cs typeface="Levenim MT" panose="02010502060101010101" pitchFamily="2" charset="-79"/>
              </a:rPr>
              <a:t>וַיָּקָם</a:t>
            </a:r>
            <a:r>
              <a:rPr lang="he-IL" sz="800" dirty="0">
                <a:solidFill>
                  <a:srgbClr val="5E4D36"/>
                </a:solidFill>
                <a:latin typeface="Levenim MT" panose="02010502060101010101" pitchFamily="2" charset="-79"/>
                <a:cs typeface="Levenim MT" panose="02010502060101010101" pitchFamily="2" charset="-79"/>
              </a:rPr>
              <a:t> דָּוִד אַחֲרֵי כֵן וַיֵּצֵא מן המערה מֵהַמְּעָרָה וַיִּקְרָא אַחֲרֵי שָׁאוּל </a:t>
            </a:r>
            <a:r>
              <a:rPr lang="he-IL" sz="800" dirty="0" err="1">
                <a:solidFill>
                  <a:srgbClr val="5E4D36"/>
                </a:solidFill>
                <a:latin typeface="Levenim MT" panose="02010502060101010101" pitchFamily="2" charset="-79"/>
                <a:cs typeface="Levenim MT" panose="02010502060101010101" pitchFamily="2" charset="-79"/>
              </a:rPr>
              <a:t>לֵאמֹר</a:t>
            </a:r>
            <a:r>
              <a:rPr lang="he-IL" sz="800" dirty="0">
                <a:solidFill>
                  <a:srgbClr val="5E4D36"/>
                </a:solidFill>
                <a:latin typeface="Levenim MT" panose="02010502060101010101" pitchFamily="2" charset="-79"/>
                <a:cs typeface="Levenim MT" panose="02010502060101010101" pitchFamily="2" charset="-79"/>
              </a:rPr>
              <a:t> :"אֲדֹנִי הַמֶּלֶךְ" </a:t>
            </a:r>
          </a:p>
          <a:p>
            <a:pPr algn="just">
              <a:lnSpc>
                <a:spcPts val="1000"/>
              </a:lnSpc>
            </a:pPr>
            <a:r>
              <a:rPr lang="he-IL" sz="800" dirty="0" err="1">
                <a:solidFill>
                  <a:srgbClr val="5E4D36"/>
                </a:solidFill>
                <a:latin typeface="Levenim MT" panose="02010502060101010101" pitchFamily="2" charset="-79"/>
                <a:cs typeface="Levenim MT" panose="02010502060101010101" pitchFamily="2" charset="-79"/>
              </a:rPr>
              <a:t>וַיַּבֵּט</a:t>
            </a:r>
            <a:r>
              <a:rPr lang="he-IL" sz="800" dirty="0">
                <a:solidFill>
                  <a:srgbClr val="5E4D36"/>
                </a:solidFill>
                <a:latin typeface="Levenim MT" panose="02010502060101010101" pitchFamily="2" charset="-79"/>
                <a:cs typeface="Levenim MT" panose="02010502060101010101" pitchFamily="2" charset="-79"/>
              </a:rPr>
              <a:t> שָׁאוּל אַחֲרָיו וַיִּקֹּד דָּוִד אַפַּיִם אַרְצָה </a:t>
            </a:r>
            <a:r>
              <a:rPr lang="he-IL" sz="800" dirty="0" err="1">
                <a:solidFill>
                  <a:srgbClr val="5E4D36"/>
                </a:solidFill>
                <a:latin typeface="Levenim MT" panose="02010502060101010101" pitchFamily="2" charset="-79"/>
                <a:cs typeface="Levenim MT" panose="02010502060101010101" pitchFamily="2" charset="-79"/>
              </a:rPr>
              <a:t>וַיִּשְׁתָּחו</a:t>
            </a:r>
            <a:r>
              <a:rPr lang="he-IL" sz="800" dirty="0">
                <a:solidFill>
                  <a:srgbClr val="5E4D36"/>
                </a:solidFill>
                <a:latin typeface="Levenim MT" panose="02010502060101010101" pitchFamily="2" charset="-79"/>
                <a:cs typeface="Levenim MT" panose="02010502060101010101" pitchFamily="2" charset="-79"/>
              </a:rPr>
              <a:t>ּ: ס </a:t>
            </a:r>
            <a:endParaRPr lang="he-IL" sz="800" dirty="0" smtClean="0">
              <a:solidFill>
                <a:srgbClr val="5E4D36"/>
              </a:solidFill>
              <a:latin typeface="Levenim MT" panose="02010502060101010101" pitchFamily="2" charset="-79"/>
              <a:cs typeface="Levenim MT" panose="02010502060101010101" pitchFamily="2" charset="-79"/>
            </a:endParaRPr>
          </a:p>
          <a:p>
            <a:pPr algn="l">
              <a:lnSpc>
                <a:spcPts val="1000"/>
              </a:lnSpc>
            </a:pPr>
            <a:r>
              <a:rPr lang="he-IL" sz="800" dirty="0">
                <a:solidFill>
                  <a:srgbClr val="5E4D36"/>
                </a:solidFill>
                <a:latin typeface="Levenim MT" panose="02010502060101010101" pitchFamily="2" charset="-79"/>
                <a:cs typeface="Levenim MT" panose="02010502060101010101" pitchFamily="2" charset="-79"/>
              </a:rPr>
              <a:t> </a:t>
            </a:r>
            <a:r>
              <a:rPr lang="he-IL" sz="600" dirty="0">
                <a:solidFill>
                  <a:srgbClr val="5E4D36"/>
                </a:solidFill>
                <a:latin typeface="Levenim MT" panose="02010502060101010101" pitchFamily="2" charset="-79"/>
                <a:cs typeface="Levenim MT" panose="02010502060101010101" pitchFamily="2" charset="-79"/>
              </a:rPr>
              <a:t>שמואל א פרק כד, א-ח </a:t>
            </a:r>
          </a:p>
          <a:p>
            <a:pPr algn="l">
              <a:lnSpc>
                <a:spcPts val="1000"/>
              </a:lnSpc>
            </a:pPr>
            <a:endParaRPr lang="he-IL" sz="800" dirty="0">
              <a:solidFill>
                <a:srgbClr val="5E4D36"/>
              </a:solidFill>
              <a:latin typeface="Levenim MT" panose="02010502060101010101" pitchFamily="2" charset="-79"/>
              <a:cs typeface="Levenim MT" panose="02010502060101010101" pitchFamily="2" charset="-79"/>
            </a:endParaRPr>
          </a:p>
          <a:p>
            <a:pPr algn="just">
              <a:lnSpc>
                <a:spcPts val="1000"/>
              </a:lnSpc>
            </a:pPr>
            <a:endParaRPr lang="he-IL" sz="800" dirty="0">
              <a:solidFill>
                <a:srgbClr val="5E4D36"/>
              </a:solidFill>
              <a:latin typeface="Levenim MT" panose="02010502060101010101" pitchFamily="2" charset="-79"/>
              <a:cs typeface="Levenim MT" panose="02010502060101010101" pitchFamily="2" charset="-79"/>
            </a:endParaRPr>
          </a:p>
        </p:txBody>
      </p:sp>
      <p:sp>
        <p:nvSpPr>
          <p:cNvPr id="19" name="TextBox 18"/>
          <p:cNvSpPr txBox="1"/>
          <p:nvPr/>
        </p:nvSpPr>
        <p:spPr>
          <a:xfrm>
            <a:off x="4462272" y="5064981"/>
            <a:ext cx="2018995" cy="253916"/>
          </a:xfrm>
          <a:prstGeom prst="rect">
            <a:avLst/>
          </a:prstGeom>
          <a:noFill/>
        </p:spPr>
        <p:txBody>
          <a:bodyPr wrap="square" rtlCol="1">
            <a:spAutoFit/>
          </a:bodyPr>
          <a:lstStyle/>
          <a:p>
            <a:r>
              <a:rPr lang="he-IL" sz="1050" dirty="0" smtClean="0">
                <a:solidFill>
                  <a:srgbClr val="FF0000"/>
                </a:solidFill>
              </a:rPr>
              <a:t>לחץ/י והפעל/י היפר קישור לשמיעה</a:t>
            </a:r>
            <a:endParaRPr lang="he-IL" sz="1050" dirty="0">
              <a:solidFill>
                <a:srgbClr val="FF0000"/>
              </a:solidFill>
            </a:endParaRPr>
          </a:p>
        </p:txBody>
      </p:sp>
      <p:sp>
        <p:nvSpPr>
          <p:cNvPr id="20" name="מלבן 19"/>
          <p:cNvSpPr/>
          <p:nvPr/>
        </p:nvSpPr>
        <p:spPr>
          <a:xfrm>
            <a:off x="6682740" y="876300"/>
            <a:ext cx="2796540" cy="1699923"/>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אחרי שבחלק הראשון של השיעור הבנו את שורי האומץ האזרחי, בשיעור זה ננסה לראות הגבולות של האומץ האזרחי. משום שאומץ אזרחי הוא כמו אש שיכולה לחמם, לבשל, להתיך ברזל ולעשות עוד תועלות שונות. אבל אשר לא נשלטת יכולה גם לשרוף.</a:t>
            </a:r>
          </a:p>
          <a:p>
            <a:pPr algn="just">
              <a:lnSpc>
                <a:spcPts val="1000"/>
              </a:lnSpc>
            </a:pPr>
            <a:r>
              <a:rPr lang="he-IL" sz="800" dirty="0" smtClean="0">
                <a:solidFill>
                  <a:schemeClr val="bg1"/>
                </a:solidFill>
                <a:latin typeface="Levenim MT" panose="02010502060101010101" pitchFamily="2" charset="-79"/>
                <a:cs typeface="Levenim MT" panose="02010502060101010101" pitchFamily="2" charset="-79"/>
              </a:rPr>
              <a:t>נראה את הקשר האפשרי בין אומץ לבין עריצות מסוכנת, את הסכנה האנרכיסטית, שבירת כל המסגרות, ואת גבולות הדמוקרטיה.</a:t>
            </a:r>
            <a:endParaRPr lang="he-IL" sz="800" dirty="0" smtClean="0">
              <a:solidFill>
                <a:schemeClr val="bg1"/>
              </a:solidFill>
              <a:latin typeface="Levenim MT" panose="02010502060101010101" pitchFamily="2" charset="-79"/>
              <a:cs typeface="Levenim MT" panose="02010502060101010101" pitchFamily="2" charset="-79"/>
            </a:endParaRPr>
          </a:p>
          <a:p>
            <a:pPr algn="just">
              <a:lnSpc>
                <a:spcPts val="1000"/>
              </a:lnSpc>
            </a:pPr>
            <a:endParaRPr lang="he-IL" sz="800" dirty="0">
              <a:solidFill>
                <a:schemeClr val="bg1"/>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820237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 פתיחה ולימוד א'</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800" dirty="0">
                <a:solidFill>
                  <a:srgbClr val="5E4D36"/>
                </a:solidFill>
                <a:latin typeface="Levenim MT" panose="02010502060101010101" pitchFamily="2" charset="-79"/>
                <a:cs typeface="Levenim MT" panose="02010502060101010101" pitchFamily="2" charset="-79"/>
              </a:rPr>
              <a:t>לשיעור שלושה חלקים: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פתיחה: דרך השיר </a:t>
            </a:r>
            <a:r>
              <a:rPr lang="he-IL" sz="800" dirty="0" smtClean="0">
                <a:solidFill>
                  <a:srgbClr val="5E4D36"/>
                </a:solidFill>
                <a:latin typeface="Levenim MT" panose="02010502060101010101" pitchFamily="2" charset="-79"/>
                <a:cs typeface="Levenim MT" panose="02010502060101010101" pitchFamily="2" charset="-79"/>
              </a:rPr>
              <a:t>'יהיה בסדר' </a:t>
            </a:r>
            <a:r>
              <a:rPr lang="he-IL" sz="800" dirty="0">
                <a:solidFill>
                  <a:srgbClr val="5E4D36"/>
                </a:solidFill>
                <a:latin typeface="Levenim MT" panose="02010502060101010101" pitchFamily="2" charset="-79"/>
                <a:cs typeface="Levenim MT" panose="02010502060101010101" pitchFamily="2" charset="-79"/>
              </a:rPr>
              <a:t>נכנס לאזור שיש בו בעיה וכאב, ומתוך אופטימיות קורא לעשיה ושינוי.</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חלק א': דף לימוד בו נבנה את התשתית היהודית של 'תיקון עולם, דרך תנועת הנפש של הציווי 'לך </a:t>
            </a:r>
            <a:r>
              <a:rPr lang="he-IL" sz="800" dirty="0" err="1">
                <a:solidFill>
                  <a:srgbClr val="5E4D36"/>
                </a:solidFill>
                <a:latin typeface="Levenim MT" panose="02010502060101010101" pitchFamily="2" charset="-79"/>
                <a:cs typeface="Levenim MT" panose="02010502060101010101" pitchFamily="2" charset="-79"/>
              </a:rPr>
              <a:t>לך</a:t>
            </a:r>
            <a:r>
              <a:rPr lang="he-IL" sz="800" dirty="0">
                <a:solidFill>
                  <a:srgbClr val="5E4D36"/>
                </a:solidFill>
                <a:latin typeface="Levenim MT" panose="02010502060101010101" pitchFamily="2" charset="-79"/>
                <a:cs typeface="Levenim MT" panose="02010502060101010101" pitchFamily="2" charset="-79"/>
              </a:rPr>
              <a:t>' אצל אברהם. ניגע גם בכך שתנועת נפש זו צריכה להיות ממקום נכון ונקי, לא ממקום מופעל.</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חלק ב': דף לימוד בו נבחן את גבולות האומץ האזרחי. נראה שלפעמית תנועת אומץ מוגזמת יכולה ליצור עריצות, נראה שגם כשיש אומץ אזרחי לא מדובר על אנרכיה ופרוק השלטון, ונבחן את גבולות האומץ בשלטון דמוקרטי תוך חיזוק המדינה ולא פרוקה והחלשתה.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ישנה אפשרות לקיים את הדיון בפתיחה במליאה כולה, ואת הלימוד הראשון והשני </a:t>
            </a:r>
            <a:r>
              <a:rPr lang="he-IL" sz="800" dirty="0" err="1">
                <a:solidFill>
                  <a:srgbClr val="5E4D36"/>
                </a:solidFill>
                <a:latin typeface="Levenim MT" panose="02010502060101010101" pitchFamily="2" charset="-79"/>
                <a:cs typeface="Levenim MT" panose="02010502060101010101" pitchFamily="2" charset="-79"/>
              </a:rPr>
              <a:t>בחברותות</a:t>
            </a:r>
            <a:r>
              <a:rPr lang="he-IL" sz="800" dirty="0">
                <a:solidFill>
                  <a:srgbClr val="5E4D36"/>
                </a:solidFill>
                <a:latin typeface="Levenim MT" panose="02010502060101010101" pitchFamily="2" charset="-79"/>
                <a:cs typeface="Levenim MT" panose="02010502060101010101" pitchFamily="2" charset="-79"/>
              </a:rPr>
              <a:t>, ולאחר כל דף להתאסף לאסיף של התובנות.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אפשר לעשות את כל השיעור במליאה. לשיקול מעביר השיעור.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פתיחה:</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אנחנו מציעים לפתוח את השיעור בשמיעת השיר ואם אפשר אף בראיה של הקליף </a:t>
            </a:r>
            <a:r>
              <a:rPr lang="he-IL" sz="800" dirty="0" err="1">
                <a:solidFill>
                  <a:srgbClr val="5E4D36"/>
                </a:solidFill>
                <a:latin typeface="Levenim MT" panose="02010502060101010101" pitchFamily="2" charset="-79"/>
                <a:cs typeface="Levenim MT" panose="02010502060101010101" pitchFamily="2" charset="-79"/>
              </a:rPr>
              <a:t>ביוטיוב</a:t>
            </a:r>
            <a:r>
              <a:rPr lang="he-IL" sz="800" dirty="0">
                <a:solidFill>
                  <a:srgbClr val="5E4D36"/>
                </a:solidFill>
                <a:latin typeface="Levenim MT" panose="02010502060101010101" pitchFamily="2" charset="-79"/>
                <a:cs typeface="Levenim MT" panose="02010502060101010101" pitchFamily="2" charset="-79"/>
              </a:rPr>
              <a:t>. אפשר לשמוע את הגרסה המקורית שנמצא כהיפר קישור בתמונה המצורפת, ואפשר לשמוע ולראות </a:t>
            </a:r>
            <a:r>
              <a:rPr lang="he-IL" sz="800" dirty="0" err="1">
                <a:solidFill>
                  <a:srgbClr val="5E4D36"/>
                </a:solidFill>
                <a:latin typeface="Levenim MT" panose="02010502060101010101" pitchFamily="2" charset="-79"/>
                <a:cs typeface="Levenim MT" panose="02010502060101010101" pitchFamily="2" charset="-79"/>
              </a:rPr>
              <a:t>ביוטיוב</a:t>
            </a:r>
            <a:r>
              <a:rPr lang="he-IL" sz="800" dirty="0">
                <a:solidFill>
                  <a:srgbClr val="5E4D36"/>
                </a:solidFill>
                <a:latin typeface="Levenim MT" panose="02010502060101010101" pitchFamily="2" charset="-79"/>
                <a:cs typeface="Levenim MT" panose="02010502060101010101" pitchFamily="2" charset="-79"/>
              </a:rPr>
              <a:t> </a:t>
            </a:r>
            <a:r>
              <a:rPr lang="he-IL" sz="800" dirty="0">
                <a:solidFill>
                  <a:srgbClr val="5E4D36"/>
                </a:solidFill>
                <a:latin typeface="Levenim MT" panose="02010502060101010101" pitchFamily="2" charset="-79"/>
                <a:cs typeface="Levenim MT" panose="02010502060101010101" pitchFamily="2" charset="-79"/>
                <a:hlinkClick r:id="rId2"/>
              </a:rPr>
              <a:t>את הביצוע שנעשה בטקס המשואות ביום העצמאות תשע"ו </a:t>
            </a:r>
            <a:r>
              <a:rPr lang="he-IL" sz="800" dirty="0">
                <a:solidFill>
                  <a:srgbClr val="5E4D36"/>
                </a:solidFill>
                <a:latin typeface="Levenim MT" panose="02010502060101010101" pitchFamily="2" charset="-79"/>
                <a:cs typeface="Levenim MT" panose="02010502060101010101" pitchFamily="2" charset="-79"/>
              </a:rPr>
              <a:t>– מרשים! לבחירת המנחה.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מתוך השיר אנחנו מליצים דרך השאלות המנחות לפתוח את הדיון על אומץ אזרחי:</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 מה </a:t>
            </a:r>
            <a:r>
              <a:rPr lang="he-IL" sz="800" dirty="0">
                <a:solidFill>
                  <a:srgbClr val="5E4D36"/>
                </a:solidFill>
                <a:latin typeface="Levenim MT" panose="02010502060101010101" pitchFamily="2" charset="-79"/>
                <a:cs typeface="Levenim MT" panose="02010502060101010101" pitchFamily="2" charset="-79"/>
              </a:rPr>
              <a:t>מחברי השיר מצהירים שהם יעשו כדי ש"יהיה בסדר"?</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 האם </a:t>
            </a:r>
            <a:r>
              <a:rPr lang="he-IL" sz="800" dirty="0">
                <a:solidFill>
                  <a:srgbClr val="5E4D36"/>
                </a:solidFill>
                <a:latin typeface="Levenim MT" panose="02010502060101010101" pitchFamily="2" charset="-79"/>
                <a:cs typeface="Levenim MT" panose="02010502060101010101" pitchFamily="2" charset="-79"/>
              </a:rPr>
              <a:t>אמירת "קפה שחור חזק" נשמעת לכם אמינה? מדוע?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כאן אנו מביאים הצעה לניתוח השיר.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חברי להקת קפה שחור חזק הם חבר'ה מהעדה האתיופית. בשנים האחרונות אנחנו עדים למחאה של בני העדה כלפי היחס המפלה ולפעמים הגזעני בו הם נתקלים בחלק מהחברה הישראלית. המחאה אף הגיע לנקודת רתיחה של הפגנות אלימות. זוהי לא הפעם הראשונה בה בישראל עדה מוחה על יחס מפלה וגזעני.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בשיר היה בסדר המחברים מביעים מצד אחד צעקה וכאב על מצב לא פשוט: 'כולם מדברים בסתר' 'מי שמדבר בלי קשר' 'לא קונה לא קונה אלף חיוכים' 'לא טובע בתככים' 'נחשים שמנסים למשוך' בחוטים' 'אני בא מלמטה' 'ושכל המניאקים ימשיכו לדבר' 'אני אתיופי </a:t>
            </a:r>
            <a:r>
              <a:rPr lang="he-IL" sz="800" dirty="0" err="1">
                <a:solidFill>
                  <a:srgbClr val="5E4D36"/>
                </a:solidFill>
                <a:latin typeface="Levenim MT" panose="02010502060101010101" pitchFamily="2" charset="-79"/>
                <a:cs typeface="Levenim MT" panose="02010502060101010101" pitchFamily="2" charset="-79"/>
              </a:rPr>
              <a:t>רסמי</a:t>
            </a:r>
            <a:r>
              <a:rPr lang="he-IL" sz="800" dirty="0">
                <a:solidFill>
                  <a:srgbClr val="5E4D36"/>
                </a:solidFill>
                <a:latin typeface="Levenim MT" panose="02010502060101010101" pitchFamily="2" charset="-79"/>
                <a:cs typeface="Levenim MT" panose="02010502060101010101" pitchFamily="2" charset="-79"/>
              </a:rPr>
              <a:t> ' 'במלחמות הם עסוקים' 'לתת לא רצו' – כל אלו הם ביטויים או רמזים לקושי העצום של בין העדה להיות חלק שווה בחברה הישראלית.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אבל אם נשים לב האמירות הללו הן ברמז, הן לא מפורשות, והן גם לא מרכז השיר. המרכז נמצא במקום אחר, האמירה בשיר היא: 'אני יודע שהכול יהיה בסדר' 'אני יודע שהכול יהיה סבבה' 'זה לא מעניין אותי / מה הולך איתם מה קורה אצלם' 'מתעסק בעצמי ובעיקר' 'דוגל באהבת חינם אהבת תן לייק' 'אבא לי תמיד אמר אסור לוותר'.</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שלא נטעה אין כאן שיר חלבי של התרפסות או השלמה. המחברים בהחלט בכיוון של עשיה ושינוי: 'ניתן בראש בע"ה בלי נדר' 'ניתן </a:t>
            </a:r>
            <a:r>
              <a:rPr lang="he-IL" sz="800" dirty="0" err="1">
                <a:solidFill>
                  <a:srgbClr val="5E4D36"/>
                </a:solidFill>
                <a:latin typeface="Levenim MT" panose="02010502060101010101" pitchFamily="2" charset="-79"/>
                <a:cs typeface="Levenim MT" panose="02010502060101010101" pitchFamily="2" charset="-79"/>
              </a:rPr>
              <a:t>ת'לב</a:t>
            </a:r>
            <a:r>
              <a:rPr lang="he-IL" sz="800" dirty="0">
                <a:solidFill>
                  <a:srgbClr val="5E4D36"/>
                </a:solidFill>
                <a:latin typeface="Levenim MT" panose="02010502060101010101" pitchFamily="2" charset="-79"/>
                <a:cs typeface="Levenim MT" panose="02010502060101010101" pitchFamily="2" charset="-79"/>
              </a:rPr>
              <a:t> והנשמה' 'לא נוותר רק נרים </a:t>
            </a:r>
            <a:r>
              <a:rPr lang="he-IL" sz="800" dirty="0" err="1">
                <a:solidFill>
                  <a:srgbClr val="5E4D36"/>
                </a:solidFill>
                <a:latin typeface="Levenim MT" panose="02010502060101010101" pitchFamily="2" charset="-79"/>
                <a:cs typeface="Levenim MT" panose="02010502060101010101" pitchFamily="2" charset="-79"/>
              </a:rPr>
              <a:t>ת'ראש</a:t>
            </a:r>
            <a:r>
              <a:rPr lang="he-IL" sz="800" dirty="0">
                <a:solidFill>
                  <a:srgbClr val="5E4D36"/>
                </a:solidFill>
                <a:latin typeface="Levenim MT" panose="02010502060101010101" pitchFamily="2" charset="-79"/>
                <a:cs typeface="Levenim MT" panose="02010502060101010101" pitchFamily="2" charset="-79"/>
              </a:rPr>
              <a:t> למעלה' 'חושב מחוץ אל הקופסא וגם מעבר' 'מרימים </a:t>
            </a:r>
            <a:r>
              <a:rPr lang="he-IL" sz="800" dirty="0" err="1">
                <a:solidFill>
                  <a:srgbClr val="5E4D36"/>
                </a:solidFill>
                <a:latin typeface="Levenim MT" panose="02010502060101010101" pitchFamily="2" charset="-79"/>
                <a:cs typeface="Levenim MT" panose="02010502060101010101" pitchFamily="2" charset="-79"/>
              </a:rPr>
              <a:t>ת'ראש</a:t>
            </a:r>
            <a:r>
              <a:rPr lang="he-IL" sz="800" dirty="0">
                <a:solidFill>
                  <a:srgbClr val="5E4D36"/>
                </a:solidFill>
                <a:latin typeface="Levenim MT" panose="02010502060101010101" pitchFamily="2" charset="-79"/>
                <a:cs typeface="Levenim MT" panose="02010502060101010101" pitchFamily="2" charset="-79"/>
              </a:rPr>
              <a:t> צופים למרחק' 'שנים שאני כאן דוחף חזק נלחם לבד / את כל המכשולים אני עובר אחד אחד' 'תראו שעוד אכבוש את העולם' 'לתת לא רצו אז לקחתי'</a:t>
            </a:r>
          </a:p>
          <a:p>
            <a:pPr marL="0" indent="0" algn="just">
              <a:buNone/>
            </a:pPr>
            <a:endParaRPr lang="he-IL" sz="800" dirty="0">
              <a:solidFill>
                <a:srgbClr val="5E4D36"/>
              </a:solidFill>
              <a:latin typeface="Levenim MT" panose="02010502060101010101" pitchFamily="2" charset="-79"/>
              <a:cs typeface="Levenim MT" panose="02010502060101010101" pitchFamily="2" charset="-79"/>
            </a:endParaRPr>
          </a:p>
          <a:p>
            <a:pPr marL="0" indent="0" algn="just">
              <a:buNone/>
            </a:pPr>
            <a:r>
              <a:rPr lang="he-IL" sz="800" dirty="0">
                <a:solidFill>
                  <a:srgbClr val="5E4D36"/>
                </a:solidFill>
                <a:latin typeface="Levenim MT" panose="02010502060101010101" pitchFamily="2" charset="-79"/>
                <a:cs typeface="Levenim MT" panose="02010502060101010101" pitchFamily="2" charset="-79"/>
              </a:rPr>
              <a:t>חלק א'</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א. תנועת </a:t>
            </a:r>
            <a:r>
              <a:rPr lang="he-IL" sz="800" dirty="0">
                <a:solidFill>
                  <a:srgbClr val="5E4D36"/>
                </a:solidFill>
                <a:latin typeface="Levenim MT" panose="02010502060101010101" pitchFamily="2" charset="-79"/>
                <a:cs typeface="Levenim MT" panose="02010502060101010101" pitchFamily="2" charset="-79"/>
              </a:rPr>
              <a:t>הנפש 'לך </a:t>
            </a:r>
            <a:r>
              <a:rPr lang="he-IL" sz="800" dirty="0" err="1">
                <a:solidFill>
                  <a:srgbClr val="5E4D36"/>
                </a:solidFill>
                <a:latin typeface="Levenim MT" panose="02010502060101010101" pitchFamily="2" charset="-79"/>
                <a:cs typeface="Levenim MT" panose="02010502060101010101" pitchFamily="2" charset="-79"/>
              </a:rPr>
              <a:t>לך</a:t>
            </a:r>
            <a:r>
              <a:rPr lang="he-IL" sz="800" dirty="0">
                <a:solidFill>
                  <a:srgbClr val="5E4D36"/>
                </a:solidFill>
                <a:latin typeface="Levenim MT" panose="02010502060101010101" pitchFamily="2" charset="-79"/>
                <a:cs typeface="Levenim MT" panose="02010502060101010101" pitchFamily="2" charset="-79"/>
              </a:rPr>
              <a:t>'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אנו ממליצים לקרוא את הפסוק הראשון בפרשת </a:t>
            </a:r>
            <a:r>
              <a:rPr lang="he-IL" sz="800" dirty="0" smtClean="0">
                <a:solidFill>
                  <a:srgbClr val="5E4D36"/>
                </a:solidFill>
                <a:latin typeface="Levenim MT" panose="02010502060101010101" pitchFamily="2" charset="-79"/>
                <a:cs typeface="Levenim MT" panose="02010502060101010101" pitchFamily="2" charset="-79"/>
              </a:rPr>
              <a:t>'לך </a:t>
            </a:r>
            <a:r>
              <a:rPr lang="he-IL" sz="800" dirty="0" err="1" smtClean="0">
                <a:solidFill>
                  <a:srgbClr val="5E4D36"/>
                </a:solidFill>
                <a:latin typeface="Levenim MT" panose="02010502060101010101" pitchFamily="2" charset="-79"/>
                <a:cs typeface="Levenim MT" panose="02010502060101010101" pitchFamily="2" charset="-79"/>
              </a:rPr>
              <a:t>לך</a:t>
            </a:r>
            <a:r>
              <a:rPr lang="he-IL" sz="800" dirty="0" smtClean="0">
                <a:solidFill>
                  <a:srgbClr val="5E4D36"/>
                </a:solidFill>
                <a:latin typeface="Levenim MT" panose="02010502060101010101" pitchFamily="2" charset="-79"/>
                <a:cs typeface="Levenim MT" panose="02010502060101010101" pitchFamily="2" charset="-79"/>
              </a:rPr>
              <a:t>' </a:t>
            </a:r>
            <a:r>
              <a:rPr lang="he-IL" sz="800" dirty="0">
                <a:solidFill>
                  <a:srgbClr val="5E4D36"/>
                </a:solidFill>
                <a:latin typeface="Levenim MT" panose="02010502060101010101" pitchFamily="2" charset="-79"/>
                <a:cs typeface="Levenim MT" panose="02010502060101010101" pitchFamily="2" charset="-79"/>
              </a:rPr>
              <a:t>ולשאול – מה הסיפור כפשוטו? א-</a:t>
            </a:r>
            <a:r>
              <a:rPr lang="he-IL" sz="800" dirty="0" err="1">
                <a:solidFill>
                  <a:srgbClr val="5E4D36"/>
                </a:solidFill>
                <a:latin typeface="Levenim MT" panose="02010502060101010101" pitchFamily="2" charset="-79"/>
                <a:cs typeface="Levenim MT" panose="02010502060101010101" pitchFamily="2" charset="-79"/>
              </a:rPr>
              <a:t>לוהים</a:t>
            </a:r>
            <a:r>
              <a:rPr lang="he-IL" sz="800" dirty="0">
                <a:solidFill>
                  <a:srgbClr val="5E4D36"/>
                </a:solidFill>
                <a:latin typeface="Levenim MT" panose="02010502060101010101" pitchFamily="2" charset="-79"/>
                <a:cs typeface="Levenim MT" panose="02010502060101010101" pitchFamily="2" charset="-79"/>
              </a:rPr>
              <a:t> מצווה את אברהם ללכת לארץ המובטחת.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לאחר מכן </a:t>
            </a:r>
            <a:r>
              <a:rPr lang="he-IL" sz="800" dirty="0" smtClean="0">
                <a:solidFill>
                  <a:srgbClr val="5E4D36"/>
                </a:solidFill>
                <a:latin typeface="Levenim MT" panose="02010502060101010101" pitchFamily="2" charset="-79"/>
                <a:cs typeface="Levenim MT" panose="02010502060101010101" pitchFamily="2" charset="-79"/>
              </a:rPr>
              <a:t>קראו </a:t>
            </a:r>
            <a:r>
              <a:rPr lang="he-IL" sz="800" dirty="0">
                <a:solidFill>
                  <a:srgbClr val="5E4D36"/>
                </a:solidFill>
                <a:latin typeface="Levenim MT" panose="02010502060101010101" pitchFamily="2" charset="-79"/>
                <a:cs typeface="Levenim MT" panose="02010502060101010101" pitchFamily="2" charset="-79"/>
              </a:rPr>
              <a:t>את המדרש של רבי יצחק, ונתחו אותו דרך השאלות המנחות:</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 נסו </a:t>
            </a:r>
            <a:r>
              <a:rPr lang="he-IL" sz="800" dirty="0">
                <a:solidFill>
                  <a:srgbClr val="5E4D36"/>
                </a:solidFill>
                <a:latin typeface="Levenim MT" panose="02010502060101010101" pitchFamily="2" charset="-79"/>
                <a:cs typeface="Levenim MT" panose="02010502060101010101" pitchFamily="2" charset="-79"/>
              </a:rPr>
              <a:t>להבין את </a:t>
            </a:r>
            <a:r>
              <a:rPr lang="he-IL" sz="800" dirty="0" err="1">
                <a:solidFill>
                  <a:srgbClr val="5E4D36"/>
                </a:solidFill>
                <a:latin typeface="Levenim MT" panose="02010502060101010101" pitchFamily="2" charset="-79"/>
                <a:cs typeface="Levenim MT" panose="02010502060101010101" pitchFamily="2" charset="-79"/>
              </a:rPr>
              <a:t>הראליה</a:t>
            </a:r>
            <a:r>
              <a:rPr lang="he-IL" sz="800" dirty="0">
                <a:solidFill>
                  <a:srgbClr val="5E4D36"/>
                </a:solidFill>
                <a:latin typeface="Levenim MT" panose="02010502060101010101" pitchFamily="2" charset="-79"/>
                <a:cs typeface="Levenim MT" panose="02010502060101010101" pitchFamily="2" charset="-79"/>
              </a:rPr>
              <a:t> של המשל כסיפור בפני עצמו. במילים אחרות מה הסיפור שרבי יצחק מספר?</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 מה </a:t>
            </a:r>
            <a:r>
              <a:rPr lang="he-IL" sz="800" dirty="0">
                <a:solidFill>
                  <a:srgbClr val="5E4D36"/>
                </a:solidFill>
                <a:latin typeface="Levenim MT" panose="02010502060101010101" pitchFamily="2" charset="-79"/>
                <a:cs typeface="Levenim MT" panose="02010502060101010101" pitchFamily="2" charset="-79"/>
              </a:rPr>
              <a:t>להבנתכם הקשר בין הפסוק 'לך לך...' לבין הסיפור שרבי צחק מביא במדרש כמשל, מהו הנמשל?</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שוב אנו מביאים הצעה להבנת הדברים.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מדרש שדורש את האמירה 'לך </a:t>
            </a:r>
            <a:r>
              <a:rPr lang="he-IL" sz="800" dirty="0" err="1">
                <a:solidFill>
                  <a:srgbClr val="5E4D36"/>
                </a:solidFill>
                <a:latin typeface="Levenim MT" panose="02010502060101010101" pitchFamily="2" charset="-79"/>
                <a:cs typeface="Levenim MT" panose="02010502060101010101" pitchFamily="2" charset="-79"/>
              </a:rPr>
              <a:t>לך</a:t>
            </a:r>
            <a:r>
              <a:rPr lang="he-IL" sz="800" dirty="0">
                <a:solidFill>
                  <a:srgbClr val="5E4D36"/>
                </a:solidFill>
                <a:latin typeface="Levenim MT" panose="02010502060101010101" pitchFamily="2" charset="-79"/>
                <a:cs typeface="Levenim MT" panose="02010502060101010101" pitchFamily="2" charset="-79"/>
              </a:rPr>
              <a:t>' כהדהוד של הליכה מתמדת לקראת משהו. את המדרש הזה קראו דורות רבים כגילוי של אברהם את רעיון הא-ל הבורא. הבירה היא העולם, ומשמעות ה'דולקת' היא שהאור דולק בה. אולי הסדר הטוב. מי ברא את הבירה? והתשובה היא הא-ל. זוהי הבשורה של אברהם </a:t>
            </a:r>
            <a:r>
              <a:rPr lang="he-IL" sz="800" dirty="0" err="1" smtClean="0">
                <a:solidFill>
                  <a:srgbClr val="5E4D36"/>
                </a:solidFill>
                <a:latin typeface="Levenim MT" panose="02010502060101010101" pitchFamily="2" charset="-79"/>
                <a:cs typeface="Levenim MT" panose="02010502060101010101" pitchFamily="2" charset="-79"/>
              </a:rPr>
              <a:t>איתה</a:t>
            </a:r>
            <a:r>
              <a:rPr lang="he-IL" sz="800" dirty="0" smtClean="0">
                <a:solidFill>
                  <a:srgbClr val="5E4D36"/>
                </a:solidFill>
                <a:latin typeface="Levenim MT" panose="02010502060101010101" pitchFamily="2" charset="-79"/>
                <a:cs typeface="Levenim MT" panose="02010502060101010101" pitchFamily="2" charset="-79"/>
              </a:rPr>
              <a:t> </a:t>
            </a:r>
            <a:r>
              <a:rPr lang="he-IL" sz="800" dirty="0">
                <a:solidFill>
                  <a:srgbClr val="5E4D36"/>
                </a:solidFill>
                <a:latin typeface="Levenim MT" panose="02010502060101010101" pitchFamily="2" charset="-79"/>
                <a:cs typeface="Levenim MT" panose="02010502060101010101" pitchFamily="2" charset="-79"/>
              </a:rPr>
              <a:t>הוא הולך. אך לפרשנות זו הקשר בין הפסוק למדרש הוא קלוש</a:t>
            </a:r>
            <a:r>
              <a:rPr lang="he-IL" sz="800" dirty="0" smtClean="0">
                <a:solidFill>
                  <a:srgbClr val="5E4D36"/>
                </a:solidFill>
                <a:latin typeface="Levenim MT" panose="02010502060101010101" pitchFamily="2" charset="-79"/>
                <a:cs typeface="Levenim MT" panose="02010502060101010101" pitchFamily="2" charset="-79"/>
              </a:rPr>
              <a:t>.</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ב. האדם </a:t>
            </a:r>
            <a:r>
              <a:rPr lang="he-IL" sz="800" dirty="0">
                <a:solidFill>
                  <a:srgbClr val="5E4D36"/>
                </a:solidFill>
                <a:latin typeface="Levenim MT" panose="02010502060101010101" pitchFamily="2" charset="-79"/>
                <a:cs typeface="Levenim MT" panose="02010502060101010101" pitchFamily="2" charset="-79"/>
              </a:rPr>
              <a:t>הדליק את הבירה, אברהם מבקש לכבות את האש</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במקור הזה ישנה קריאה מפתיעה של המדרש. </a:t>
            </a:r>
            <a:r>
              <a:rPr lang="he-IL" sz="800" dirty="0" smtClean="0">
                <a:solidFill>
                  <a:srgbClr val="5E4D36"/>
                </a:solidFill>
                <a:latin typeface="Levenim MT" panose="02010502060101010101" pitchFamily="2" charset="-79"/>
                <a:cs typeface="Levenim MT" panose="02010502060101010101" pitchFamily="2" charset="-79"/>
              </a:rPr>
              <a:t>קראו </a:t>
            </a:r>
            <a:r>
              <a:rPr lang="he-IL" sz="800" dirty="0">
                <a:solidFill>
                  <a:srgbClr val="5E4D36"/>
                </a:solidFill>
                <a:latin typeface="Levenim MT" panose="02010502060101010101" pitchFamily="2" charset="-79"/>
                <a:cs typeface="Levenim MT" panose="02010502060101010101" pitchFamily="2" charset="-79"/>
              </a:rPr>
              <a:t>את דברי הרב זקס ונסו לעמוד על דעתו בעזרת השאלות המנחות:</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 כיצד </a:t>
            </a:r>
            <a:r>
              <a:rPr lang="he-IL" sz="800" dirty="0">
                <a:solidFill>
                  <a:srgbClr val="5E4D36"/>
                </a:solidFill>
                <a:latin typeface="Levenim MT" panose="02010502060101010101" pitchFamily="2" charset="-79"/>
                <a:cs typeface="Levenim MT" panose="02010502060101010101" pitchFamily="2" charset="-79"/>
              </a:rPr>
              <a:t>מבין הרב זקס את המשל, </a:t>
            </a:r>
            <a:r>
              <a:rPr lang="he-IL" sz="800" dirty="0" err="1">
                <a:solidFill>
                  <a:srgbClr val="5E4D36"/>
                </a:solidFill>
                <a:latin typeface="Levenim MT" panose="02010502060101010101" pitchFamily="2" charset="-79"/>
                <a:cs typeface="Levenim MT" panose="02010502060101010101" pitchFamily="2" charset="-79"/>
              </a:rPr>
              <a:t>הראליה</a:t>
            </a:r>
            <a:r>
              <a:rPr lang="he-IL" sz="800" dirty="0">
                <a:solidFill>
                  <a:srgbClr val="5E4D36"/>
                </a:solidFill>
                <a:latin typeface="Levenim MT" panose="02010502060101010101" pitchFamily="2" charset="-79"/>
                <a:cs typeface="Levenim MT" panose="02010502060101010101" pitchFamily="2" charset="-79"/>
              </a:rPr>
              <a:t> של המשל? כיצד מבין את הנמשל? מה לדעתו הקשר בין הפסוק 'לך לך...' לנמשל.</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 כיצד </a:t>
            </a:r>
            <a:r>
              <a:rPr lang="he-IL" sz="800" dirty="0">
                <a:solidFill>
                  <a:srgbClr val="5E4D36"/>
                </a:solidFill>
                <a:latin typeface="Levenim MT" panose="02010502060101010101" pitchFamily="2" charset="-79"/>
                <a:cs typeface="Levenim MT" panose="02010502060101010101" pitchFamily="2" charset="-79"/>
              </a:rPr>
              <a:t>דבריו של הרב זקס יכולים להסביר את שורשי רעיון תיקון העולם/אומץ אזרחי היהודי?</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 נסו </a:t>
            </a:r>
            <a:r>
              <a:rPr lang="he-IL" sz="800" dirty="0">
                <a:solidFill>
                  <a:srgbClr val="5E4D36"/>
                </a:solidFill>
                <a:latin typeface="Levenim MT" panose="02010502060101010101" pitchFamily="2" charset="-79"/>
                <a:cs typeface="Levenim MT" panose="02010502060101010101" pitchFamily="2" charset="-79"/>
              </a:rPr>
              <a:t>לחלץ מהדברים של הרב זקס את התכונות הדרושות לאומץ אזרחי?</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ההצעה שלנו להבנת דבריו של הרב זקס:</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הרב זקס מציע פרשנות חדשה. הבירה היא העולם.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משמעות ה'דולקת' היא שהבירה נשרפת. העולם נשרף ע"י הרוע. </a:t>
            </a:r>
          </a:p>
          <a:p>
            <a:pPr marL="0" indent="0" algn="just">
              <a:buNone/>
            </a:pPr>
            <a:endParaRPr lang="he-IL" sz="8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73965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 לימוד א'</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800" dirty="0">
                <a:solidFill>
                  <a:srgbClr val="5E4D36"/>
                </a:solidFill>
                <a:latin typeface="Levenim MT" panose="02010502060101010101" pitchFamily="2" charset="-79"/>
                <a:cs typeface="Levenim MT" panose="02010502060101010101" pitchFamily="2" charset="-79"/>
              </a:rPr>
              <a:t>על כך שואל ההלך אברהם – וכי אין אדון לבירה? כלומר כיצד הא-ל מאפשר את העוול, את בעירת העולם אותו הוא ברא? על כך התשובה היא – אני בעל העולם. אבל נתתי לאדם בחירה – 'לך </a:t>
            </a:r>
            <a:r>
              <a:rPr lang="he-IL" sz="800" dirty="0" err="1">
                <a:solidFill>
                  <a:srgbClr val="5E4D36"/>
                </a:solidFill>
                <a:latin typeface="Levenim MT" panose="02010502060101010101" pitchFamily="2" charset="-79"/>
                <a:cs typeface="Levenim MT" panose="02010502060101010101" pitchFamily="2" charset="-79"/>
              </a:rPr>
              <a:t>לך</a:t>
            </a:r>
            <a:r>
              <a:rPr lang="he-IL" sz="800" dirty="0">
                <a:solidFill>
                  <a:srgbClr val="5E4D36"/>
                </a:solidFill>
                <a:latin typeface="Levenim MT" panose="02010502060101010101" pitchFamily="2" charset="-79"/>
                <a:cs typeface="Levenim MT" panose="02010502060101010101" pitchFamily="2" charset="-79"/>
              </a:rPr>
              <a:t>' וכבה אתה את האש. מכאן שהתשתית של המסורת היהודית היא אותו רעיון של 'תיקון עולם'. זהו משמעות ה'לך לך'. להיות תמיד במקום שמסתכל על הבעירה ואומר אני הולך לכבות אותה. זהו התשתית של האומץ האזרחי.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לגבי התכונות הדרושות לאומץ חברתי ובאות לידי ביטוי בדבר הרב זקס: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במסע תמידי, אינם מרוצים מהסטטוס קוו</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למודעות עצמית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חופש</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מה עוד דרוש כדי להיות אמיץ חברתית?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להיות </a:t>
            </a:r>
            <a:r>
              <a:rPr lang="he-IL" sz="800" dirty="0" err="1">
                <a:solidFill>
                  <a:srgbClr val="5E4D36"/>
                </a:solidFill>
                <a:latin typeface="Levenim MT" panose="02010502060101010101" pitchFamily="2" charset="-79"/>
                <a:cs typeface="Levenim MT" panose="02010502060101010101" pitchFamily="2" charset="-79"/>
              </a:rPr>
              <a:t>אמיתי</a:t>
            </a:r>
            <a:r>
              <a:rPr lang="he-IL" sz="800" dirty="0">
                <a:solidFill>
                  <a:srgbClr val="5E4D36"/>
                </a:solidFill>
                <a:latin typeface="Levenim MT" panose="02010502060101010101" pitchFamily="2" charset="-79"/>
                <a:cs typeface="Levenim MT" panose="02010502060101010101" pitchFamily="2" charset="-79"/>
              </a:rPr>
              <a:t>,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להיות אקטיבי ולא להצטער על מה שלא עשית,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לא להיות 'על-בערך',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ללכת על האוטנטיות והאמת שלך לגמרי,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לא לוותר,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לדעת להתגבר על קשיים,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	לא לפחד ממה יגידו.</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תכונות אלו ועד אחרות שאפשר למנות. בגדול, מידות טובות רבות דרושות לאומץ חברתי.</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ג. מדוע </a:t>
            </a:r>
            <a:r>
              <a:rPr lang="he-IL" sz="800" dirty="0">
                <a:solidFill>
                  <a:srgbClr val="5E4D36"/>
                </a:solidFill>
                <a:latin typeface="Levenim MT" panose="02010502060101010101" pitchFamily="2" charset="-79"/>
                <a:cs typeface="Levenim MT" panose="02010502060101010101" pitchFamily="2" charset="-79"/>
              </a:rPr>
              <a:t>דווקא ילד הוא זה שצעק המלך הוא עירום?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אגדת </a:t>
            </a:r>
            <a:r>
              <a:rPr lang="he-IL" sz="800" dirty="0" smtClean="0">
                <a:solidFill>
                  <a:srgbClr val="5E4D36"/>
                </a:solidFill>
                <a:latin typeface="Levenim MT" panose="02010502060101010101" pitchFamily="2" charset="-79"/>
                <a:cs typeface="Levenim MT" panose="02010502060101010101" pitchFamily="2" charset="-79"/>
              </a:rPr>
              <a:t>בגדיי </a:t>
            </a:r>
            <a:r>
              <a:rPr lang="he-IL" sz="800" dirty="0">
                <a:solidFill>
                  <a:srgbClr val="5E4D36"/>
                </a:solidFill>
                <a:latin typeface="Levenim MT" panose="02010502060101010101" pitchFamily="2" charset="-79"/>
                <a:cs typeface="Levenim MT" panose="02010502060101010101" pitchFamily="2" charset="-79"/>
              </a:rPr>
              <a:t>המלך החדשים ידועה לרוב בני התרבות. ודאו שכולם </a:t>
            </a:r>
            <a:r>
              <a:rPr lang="he-IL" sz="800" dirty="0" smtClean="0">
                <a:solidFill>
                  <a:srgbClr val="5E4D36"/>
                </a:solidFill>
                <a:latin typeface="Levenim MT" panose="02010502060101010101" pitchFamily="2" charset="-79"/>
                <a:cs typeface="Levenim MT" panose="02010502060101010101" pitchFamily="2" charset="-79"/>
              </a:rPr>
              <a:t>מכירים </a:t>
            </a:r>
            <a:r>
              <a:rPr lang="he-IL" sz="800" dirty="0">
                <a:solidFill>
                  <a:srgbClr val="5E4D36"/>
                </a:solidFill>
                <a:latin typeface="Levenim MT" panose="02010502060101010101" pitchFamily="2" charset="-79"/>
                <a:cs typeface="Levenim MT" panose="02010502060101010101" pitchFamily="2" charset="-79"/>
              </a:rPr>
              <a:t>את האגדה, ואם לא השלימו את הפער לפני קריאת הקטע של חבורת הכותבים. במידה ואינכם מכירים: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הסיפור מספר על מלך אשר היה עסוק אך ורק בבגדיו. כאשר שמע על שני חייטים המסוגלים לתפור בגד מיוחד, אשר לעיני אנשים </a:t>
            </a:r>
            <a:r>
              <a:rPr lang="he-IL" sz="800" dirty="0" smtClean="0">
                <a:solidFill>
                  <a:srgbClr val="5E4D36"/>
                </a:solidFill>
                <a:latin typeface="Levenim MT" panose="02010502060101010101" pitchFamily="2" charset="-79"/>
                <a:cs typeface="Levenim MT" panose="02010502060101010101" pitchFamily="2" charset="-79"/>
              </a:rPr>
              <a:t>טיפשים </a:t>
            </a:r>
            <a:r>
              <a:rPr lang="he-IL" sz="800" dirty="0">
                <a:solidFill>
                  <a:srgbClr val="5E4D36"/>
                </a:solidFill>
                <a:latin typeface="Levenim MT" panose="02010502060101010101" pitchFamily="2" charset="-79"/>
                <a:cs typeface="Levenim MT" panose="02010502060101010101" pitchFamily="2" charset="-79"/>
              </a:rPr>
              <a:t>ובעלי מעמד נחות יהיה בלתי נראה, ציווה עליהם לתפור לו בגד כזה בתקציב בלתי מוגבל.</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לאחר שבועות רבים של "עמל" החייטים וציפייה מצד המלך והממלכה כולה, היה הבגד מוכן. המלך כינס את העם כולו כדי שיחזו בו בתפארת בגדו החדש, וכאשר עלה על הבמה והציג את בגדו המיוחד, הפגינו כולם התפעלות כדי שלא ייחשבו חלילה לטיפשים או כבעלי מעמד נמוך. רק ילד אחד צעק "המלך הוא עירום!"</a:t>
            </a:r>
          </a:p>
          <a:p>
            <a:pPr marL="0" indent="0" algn="just">
              <a:buNone/>
            </a:pPr>
            <a:endParaRPr lang="he-IL" sz="800" dirty="0" smtClean="0">
              <a:solidFill>
                <a:srgbClr val="5E4D36"/>
              </a:solidFill>
              <a:latin typeface="Levenim MT" panose="02010502060101010101" pitchFamily="2" charset="-79"/>
              <a:cs typeface="Levenim MT" panose="02010502060101010101" pitchFamily="2" charset="-79"/>
            </a:endParaRP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קראו </a:t>
            </a:r>
            <a:r>
              <a:rPr lang="he-IL" sz="800" dirty="0">
                <a:solidFill>
                  <a:srgbClr val="5E4D36"/>
                </a:solidFill>
                <a:latin typeface="Levenim MT" panose="02010502060101010101" pitchFamily="2" charset="-79"/>
                <a:cs typeface="Levenim MT" panose="02010502060101010101" pitchFamily="2" charset="-79"/>
              </a:rPr>
              <a:t>את הקטע של חבורת הכותבים:</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 מה </a:t>
            </a:r>
            <a:r>
              <a:rPr lang="he-IL" sz="800" dirty="0">
                <a:solidFill>
                  <a:srgbClr val="5E4D36"/>
                </a:solidFill>
                <a:latin typeface="Levenim MT" panose="02010502060101010101" pitchFamily="2" charset="-79"/>
                <a:cs typeface="Levenim MT" panose="02010502060101010101" pitchFamily="2" charset="-79"/>
              </a:rPr>
              <a:t>להבנתכם המשמעות שאנחנו יכולים לקחת מכך שבאגדה הילד הוא זה שצועק 'המלך ערום'?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סה"כ הקטע מדבר בעד עצמו. בקטע זה אנחנו מבקשים להסב את תשומת הלב לסכנה שלפעמים אומץ אזרחי ומחאה יכולים לנבוע ממניעים לא טובים. במקרים כאלה הנזק יכול לעלות על התועלת. ולכן מי שמתכוונן להיות בתנועת נפש של תיקון, של אומץ, חשוב שינקה את עצמו מאותם מניעים שיגרמו למחאה ולניסיון לשנות לחזור בבומרנג ולגרום לנזק יותר מאשר לתועלת.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אפשר ורצוי להביא דוגמאות מהחיים למצבים כאלה בהם האומץ מגיע ממקום לא טוב וגורם לנזק.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כמו כן חשוב להדגיש שכשהמחאה, מגיעה ממקום נקי היא תהיה מדויקת יותר מבחינה ציבורית.</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כאן </a:t>
            </a:r>
            <a:r>
              <a:rPr lang="he-IL" sz="800" dirty="0">
                <a:solidFill>
                  <a:srgbClr val="5E4D36"/>
                </a:solidFill>
                <a:latin typeface="Levenim MT" panose="02010502060101010101" pitchFamily="2" charset="-79"/>
                <a:cs typeface="Levenim MT" panose="02010502060101010101" pitchFamily="2" charset="-79"/>
              </a:rPr>
              <a:t>אפשר לפתח דיון על השומר החדש ומה אצלנו אכן מסמל את הזהירות הזו</a:t>
            </a:r>
            <a:r>
              <a:rPr lang="he-IL" sz="800" dirty="0" smtClean="0">
                <a:solidFill>
                  <a:srgbClr val="5E4D36"/>
                </a:solidFill>
                <a:latin typeface="Levenim MT" panose="02010502060101010101" pitchFamily="2" charset="-79"/>
                <a:cs typeface="Levenim MT" panose="02010502060101010101" pitchFamily="2" charset="-79"/>
              </a:rPr>
              <a:t>.</a:t>
            </a:r>
          </a:p>
          <a:p>
            <a:pPr marL="0" indent="0" algn="just">
              <a:buNone/>
            </a:pPr>
            <a:endParaRPr lang="he-IL" sz="8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470664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 לימוד ב'</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lnSpcReduction="1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800" b="1" u="sng" dirty="0">
                <a:solidFill>
                  <a:srgbClr val="5E4D36"/>
                </a:solidFill>
                <a:latin typeface="Levenim MT" panose="02010502060101010101" pitchFamily="2" charset="-79"/>
                <a:cs typeface="Levenim MT" panose="02010502060101010101" pitchFamily="2" charset="-79"/>
              </a:rPr>
              <a:t>חלק ב'</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כאמור, בדף זה אנו עוסקים בגבולות האומץ. כיצד משתמשים בו ולא נשרפים ממנו?</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א. לא </a:t>
            </a:r>
            <a:r>
              <a:rPr lang="he-IL" sz="800" dirty="0" err="1">
                <a:solidFill>
                  <a:srgbClr val="5E4D36"/>
                </a:solidFill>
                <a:latin typeface="Levenim MT" panose="02010502060101010101" pitchFamily="2" charset="-79"/>
                <a:cs typeface="Levenim MT" panose="02010502060101010101" pitchFamily="2" charset="-79"/>
              </a:rPr>
              <a:t>תערוץ</a:t>
            </a:r>
            <a:endParaRPr lang="he-IL" sz="800" dirty="0">
              <a:solidFill>
                <a:srgbClr val="5E4D36"/>
              </a:solidFill>
              <a:latin typeface="Levenim MT" panose="02010502060101010101" pitchFamily="2" charset="-79"/>
              <a:cs typeface="Levenim MT" panose="02010502060101010101" pitchFamily="2" charset="-79"/>
            </a:endParaRPr>
          </a:p>
          <a:p>
            <a:pPr marL="0" indent="0" algn="just">
              <a:buNone/>
            </a:pPr>
            <a:r>
              <a:rPr lang="he-IL" sz="800" dirty="0">
                <a:solidFill>
                  <a:srgbClr val="5E4D36"/>
                </a:solidFill>
                <a:latin typeface="Levenim MT" panose="02010502060101010101" pitchFamily="2" charset="-79"/>
                <a:cs typeface="Levenim MT" panose="02010502060101010101" pitchFamily="2" charset="-79"/>
              </a:rPr>
              <a:t>ראשית הדיון נעשה דרך המקור מספר יהושוע א' ומחבורת הכותבים על פרק זה. </a:t>
            </a:r>
            <a:r>
              <a:rPr lang="he-IL" sz="800" dirty="0" smtClean="0">
                <a:solidFill>
                  <a:srgbClr val="5E4D36"/>
                </a:solidFill>
                <a:latin typeface="Levenim MT" panose="02010502060101010101" pitchFamily="2" charset="-79"/>
                <a:cs typeface="Levenim MT" panose="02010502060101010101" pitchFamily="2" charset="-79"/>
              </a:rPr>
              <a:t>קראו </a:t>
            </a:r>
            <a:r>
              <a:rPr lang="he-IL" sz="800" dirty="0">
                <a:solidFill>
                  <a:srgbClr val="5E4D36"/>
                </a:solidFill>
                <a:latin typeface="Levenim MT" panose="02010502060101010101" pitchFamily="2" charset="-79"/>
                <a:cs typeface="Levenim MT" panose="02010502060101010101" pitchFamily="2" charset="-79"/>
              </a:rPr>
              <a:t>את הדברים ודונו בהם לאור השאלות המנחות: </a:t>
            </a:r>
          </a:p>
          <a:p>
            <a:pPr algn="just"/>
            <a:r>
              <a:rPr lang="he-IL" sz="800" dirty="0">
                <a:solidFill>
                  <a:srgbClr val="5E4D36"/>
                </a:solidFill>
                <a:latin typeface="Levenim MT" panose="02010502060101010101" pitchFamily="2" charset="-79"/>
                <a:cs typeface="Levenim MT" panose="02010502060101010101" pitchFamily="2" charset="-79"/>
              </a:rPr>
              <a:t>מדוע יהושוע היה זקוק לעידוד של הא-ל להיות אמיץ?</a:t>
            </a:r>
          </a:p>
          <a:p>
            <a:pPr algn="just"/>
            <a:r>
              <a:rPr lang="he-IL" sz="800" dirty="0">
                <a:solidFill>
                  <a:srgbClr val="5E4D36"/>
                </a:solidFill>
                <a:latin typeface="Levenim MT" panose="02010502060101010101" pitchFamily="2" charset="-79"/>
                <a:cs typeface="Levenim MT" panose="02010502060101010101" pitchFamily="2" charset="-79"/>
              </a:rPr>
              <a:t>מדוע להבנתכם הוא מוזהר בצד החיזוק והאומץ מעריצות? מה הקשר האפשרי בין אומץ לעריצות?</a:t>
            </a:r>
          </a:p>
          <a:p>
            <a:pPr algn="just"/>
            <a:r>
              <a:rPr lang="he-IL" sz="800" dirty="0">
                <a:solidFill>
                  <a:srgbClr val="5E4D36"/>
                </a:solidFill>
                <a:latin typeface="Levenim MT" panose="02010502060101010101" pitchFamily="2" charset="-79"/>
                <a:cs typeface="Levenim MT" panose="02010502060101010101" pitchFamily="2" charset="-79"/>
              </a:rPr>
              <a:t>תנו דוגמאות מאומץ אזרחי בעולם שלנו שיש בו סכנת עריצות. מה דעתכם על כך?</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ההצעה שלנו לפרשנות הדברים: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בדברי החיזוק </a:t>
            </a:r>
            <a:r>
              <a:rPr lang="he-IL" sz="800" dirty="0" err="1">
                <a:solidFill>
                  <a:srgbClr val="5E4D36"/>
                </a:solidFill>
                <a:latin typeface="Levenim MT" panose="02010502060101010101" pitchFamily="2" charset="-79"/>
                <a:cs typeface="Levenim MT" panose="02010502060101010101" pitchFamily="2" charset="-79"/>
              </a:rPr>
              <a:t>והצווי</a:t>
            </a:r>
            <a:r>
              <a:rPr lang="he-IL" sz="800" dirty="0">
                <a:solidFill>
                  <a:srgbClr val="5E4D36"/>
                </a:solidFill>
                <a:latin typeface="Levenim MT" panose="02010502060101010101" pitchFamily="2" charset="-79"/>
                <a:cs typeface="Levenim MT" panose="02010502060101010101" pitchFamily="2" charset="-79"/>
              </a:rPr>
              <a:t> של ה' אל יהושוע לפני הכניסה לארץ וכיבושה. ה' מחזק את יהושוע ובדבריו מופיע שלוש פעמים השימוש בשורש </a:t>
            </a:r>
            <a:r>
              <a:rPr lang="he-IL" sz="800" dirty="0" err="1">
                <a:solidFill>
                  <a:srgbClr val="5E4D36"/>
                </a:solidFill>
                <a:latin typeface="Levenim MT" panose="02010502060101010101" pitchFamily="2" charset="-79"/>
                <a:cs typeface="Levenim MT" panose="02010502060101010101" pitchFamily="2" charset="-79"/>
              </a:rPr>
              <a:t>א.מ.צ</a:t>
            </a:r>
            <a:r>
              <a:rPr lang="he-IL" sz="800" dirty="0">
                <a:solidFill>
                  <a:srgbClr val="5E4D36"/>
                </a:solidFill>
                <a:latin typeface="Levenim MT" panose="02010502060101010101" pitchFamily="2" charset="-79"/>
                <a:cs typeface="Levenim MT" panose="02010502060101010101" pitchFamily="2" charset="-79"/>
              </a:rPr>
              <a:t>. בדף זה אנו מתמקדים בפעם השלישית בו האומץ מוזכר בהקשר של לא לפחד [אל תחת] מהמשימה ומקשיים צפויים. אלא תאמץ מול המשימה. ומאידך אל </a:t>
            </a:r>
            <a:r>
              <a:rPr lang="he-IL" sz="800" dirty="0" err="1">
                <a:solidFill>
                  <a:srgbClr val="5E4D36"/>
                </a:solidFill>
                <a:latin typeface="Levenim MT" panose="02010502060101010101" pitchFamily="2" charset="-79"/>
                <a:cs typeface="Levenim MT" panose="02010502060101010101" pitchFamily="2" charset="-79"/>
              </a:rPr>
              <a:t>תערוץ</a:t>
            </a:r>
            <a:r>
              <a:rPr lang="he-IL" sz="800" dirty="0">
                <a:solidFill>
                  <a:srgbClr val="5E4D36"/>
                </a:solidFill>
                <a:latin typeface="Levenim MT" panose="02010502060101010101" pitchFamily="2" charset="-79"/>
                <a:cs typeface="Levenim MT" panose="02010502060101010101" pitchFamily="2" charset="-79"/>
              </a:rPr>
              <a:t>. כלומר לפעמים האומץ עלול לגרום לנו לשכוח את המטרות שלשמן יצאנו לדרך ולמשימה. אנו עלולים להתבלבל ולהפוך את המטרות על פיהן. אם אנו מבקשים להגן על הצדק ועל אנשים ורעיונות מוסריים, בקלות רבה אנחנו יכולים לגלוש למצבים בהם נפגע באנשים רבים כדי להשיג את המטרות שלנו. אותן מטרות שלכתחילה באו לעשות טוב מוסרי לאדם, בסוף יכולות להביא לעריצות ולפגיעה באנשים על הדרך. מה שמזכיר (כדוגמה פחות מסוכנת אבל חשובה) את המקרים בהם מערכות חינוך למשל גם אם לא אומרות את זה מרגישות שהמכשול העיקרי שלהם הוא התלמיד. וכך למשל בקומוניזם שהתיימר לעשות מהפכה למען שוויון וצדק לבני האדם. ולבסוף מצא עצמו פוגע אנושות בעשרות מיליוני בני אדם בשם אותו צדק.</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בנוסף ניתן לומר שהעריצות והפחד מגיעים מאותו מקום, מקום של חוסר ביטחון וחוסר דיוק, ואז האומץ הוא בעצם פראות.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על כן שאנו מדברים על אומץ אזרחי אנחנו חייבים לדייק את המקום שלו. אם באנו למנוע פשיעה חקלאית בנגב ובגליל, אנחנו לא נמצא את עצמינו בעמדה גזענית של שנאת ערבים באשר הם. מצד שני לא נפחד אל מול גורמים עוינים, ונחפש את הדרך החוקית והמאוזנת למנוע את הפשיעה החקלאית ואת נטישת הקרקעות.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שימו לב שהתמונה שלמאיר אריאל היא היפר קישור לראיון </a:t>
            </a:r>
            <a:r>
              <a:rPr lang="he-IL" sz="800" dirty="0" err="1">
                <a:solidFill>
                  <a:srgbClr val="5E4D36"/>
                </a:solidFill>
                <a:latin typeface="Levenim MT" panose="02010502060101010101" pitchFamily="2" charset="-79"/>
                <a:cs typeface="Levenim MT" panose="02010502060101010101" pitchFamily="2" charset="-79"/>
              </a:rPr>
              <a:t>איתו</a:t>
            </a:r>
            <a:r>
              <a:rPr lang="he-IL" sz="800" dirty="0">
                <a:solidFill>
                  <a:srgbClr val="5E4D36"/>
                </a:solidFill>
                <a:latin typeface="Levenim MT" panose="02010502060101010101" pitchFamily="2" charset="-79"/>
                <a:cs typeface="Levenim MT" panose="02010502060101010101" pitchFamily="2" charset="-79"/>
              </a:rPr>
              <a:t> בו הוא מדבר על עריצות ועל אומץ, רעיון שהוא קצת מראה לרעיון שאנחנו העלנו כאן. לדבריו אנחנו חיים בעולם של עריצות המחשבה ע"י כלי </a:t>
            </a:r>
            <a:r>
              <a:rPr lang="he-IL" sz="800" dirty="0" err="1">
                <a:solidFill>
                  <a:srgbClr val="5E4D36"/>
                </a:solidFill>
                <a:latin typeface="Levenim MT" panose="02010502060101010101" pitchFamily="2" charset="-79"/>
                <a:cs typeface="Levenim MT" panose="02010502060101010101" pitchFamily="2" charset="-79"/>
              </a:rPr>
              <a:t>התיקשורת</a:t>
            </a:r>
            <a:r>
              <a:rPr lang="he-IL" sz="800" dirty="0">
                <a:solidFill>
                  <a:srgbClr val="5E4D36"/>
                </a:solidFill>
                <a:latin typeface="Levenim MT" panose="02010502060101010101" pitchFamily="2" charset="-79"/>
                <a:cs typeface="Levenim MT" panose="02010502060101010101" pitchFamily="2" charset="-79"/>
              </a:rPr>
              <a:t>. אומץ במקרה זה לדעתו זה להתגבר על העריצות הזו ע"י ביקורת כלי </a:t>
            </a:r>
            <a:r>
              <a:rPr lang="he-IL" sz="800" dirty="0" err="1">
                <a:solidFill>
                  <a:srgbClr val="5E4D36"/>
                </a:solidFill>
                <a:latin typeface="Levenim MT" panose="02010502060101010101" pitchFamily="2" charset="-79"/>
                <a:cs typeface="Levenim MT" panose="02010502060101010101" pitchFamily="2" charset="-79"/>
              </a:rPr>
              <a:t>התיקשורת</a:t>
            </a:r>
            <a:r>
              <a:rPr lang="he-IL" sz="800" dirty="0">
                <a:solidFill>
                  <a:srgbClr val="5E4D36"/>
                </a:solidFill>
                <a:latin typeface="Levenim MT" panose="02010502060101010101" pitchFamily="2" charset="-79"/>
                <a:cs typeface="Levenim MT" panose="02010502060101010101" pitchFamily="2" charset="-79"/>
              </a:rPr>
              <a:t> ומחשבה עצמאית.</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ראו את השימוש בראיון עם מאיר אריאל כאפשרות מעניינת להרחבה. </a:t>
            </a:r>
          </a:p>
          <a:p>
            <a:pPr marL="0" indent="0" algn="just">
              <a:buNone/>
            </a:pPr>
            <a:endParaRPr lang="he-IL" sz="800" dirty="0" smtClean="0">
              <a:solidFill>
                <a:srgbClr val="5E4D36"/>
              </a:solidFill>
              <a:latin typeface="Levenim MT" panose="02010502060101010101" pitchFamily="2" charset="-79"/>
              <a:cs typeface="Levenim MT" panose="02010502060101010101" pitchFamily="2" charset="-79"/>
            </a:endParaRPr>
          </a:p>
          <a:p>
            <a:pPr marL="0" indent="0" algn="just">
              <a:buNone/>
            </a:pPr>
            <a:endParaRPr lang="he-IL" sz="800" dirty="0">
              <a:solidFill>
                <a:srgbClr val="5E4D36"/>
              </a:solidFill>
              <a:latin typeface="Levenim MT" panose="02010502060101010101" pitchFamily="2" charset="-79"/>
              <a:cs typeface="Levenim MT" panose="02010502060101010101" pitchFamily="2" charset="-79"/>
            </a:endParaRPr>
          </a:p>
          <a:p>
            <a:pPr marL="0" indent="0" algn="just">
              <a:buNone/>
            </a:pPr>
            <a:endParaRPr lang="he-IL" sz="800" dirty="0" smtClean="0">
              <a:solidFill>
                <a:srgbClr val="5E4D36"/>
              </a:solidFill>
              <a:latin typeface="Levenim MT" panose="02010502060101010101" pitchFamily="2" charset="-79"/>
              <a:cs typeface="Levenim MT" panose="02010502060101010101" pitchFamily="2" charset="-79"/>
            </a:endParaRPr>
          </a:p>
          <a:p>
            <a:pPr marL="0" indent="0" algn="just">
              <a:buNone/>
            </a:pPr>
            <a:endParaRPr lang="he-IL" sz="800" dirty="0">
              <a:solidFill>
                <a:srgbClr val="5E4D36"/>
              </a:solidFill>
              <a:latin typeface="Levenim MT" panose="02010502060101010101" pitchFamily="2" charset="-79"/>
              <a:cs typeface="Levenim MT" panose="02010502060101010101" pitchFamily="2" charset="-79"/>
            </a:endParaRP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ב. הכרה </a:t>
            </a:r>
            <a:r>
              <a:rPr lang="he-IL" sz="800" dirty="0">
                <a:solidFill>
                  <a:srgbClr val="5E4D36"/>
                </a:solidFill>
                <a:latin typeface="Levenim MT" panose="02010502060101010101" pitchFamily="2" charset="-79"/>
                <a:cs typeface="Levenim MT" panose="02010502060101010101" pitchFamily="2" charset="-79"/>
              </a:rPr>
              <a:t>בשלטון</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קראו את הסצנה המובאת משמואל א' ודונו בה ע"פ השאלות המנחות:</a:t>
            </a:r>
          </a:p>
          <a:p>
            <a:pPr algn="just"/>
            <a:r>
              <a:rPr lang="he-IL" sz="800" dirty="0">
                <a:solidFill>
                  <a:srgbClr val="5E4D36"/>
                </a:solidFill>
                <a:latin typeface="Levenim MT" panose="02010502060101010101" pitchFamily="2" charset="-79"/>
                <a:cs typeface="Levenim MT" panose="02010502060101010101" pitchFamily="2" charset="-79"/>
              </a:rPr>
              <a:t>נסו להגן על עמדתם של אנשי דוד, האם יש היגיון בדרישתם להרוג את שאול בנסיבות הסיפור?</a:t>
            </a:r>
          </a:p>
          <a:p>
            <a:pPr algn="just"/>
            <a:r>
              <a:rPr lang="he-IL" sz="800" dirty="0">
                <a:solidFill>
                  <a:srgbClr val="5E4D36"/>
                </a:solidFill>
                <a:latin typeface="Levenim MT" panose="02010502060101010101" pitchFamily="2" charset="-79"/>
                <a:cs typeface="Levenim MT" panose="02010502060101010101" pitchFamily="2" charset="-79"/>
              </a:rPr>
              <a:t>מה עמדתו של דוד? ומהי עמדתכם?</a:t>
            </a:r>
          </a:p>
          <a:p>
            <a:pPr algn="just"/>
            <a:r>
              <a:rPr lang="he-IL" sz="800" dirty="0">
                <a:solidFill>
                  <a:srgbClr val="5E4D36"/>
                </a:solidFill>
                <a:latin typeface="Levenim MT" panose="02010502060101010101" pitchFamily="2" charset="-79"/>
                <a:cs typeface="Levenim MT" panose="02010502060101010101" pitchFamily="2" charset="-79"/>
              </a:rPr>
              <a:t>נסו להביא דוגמאות אקטואליות לסיטואציה דומה והביעו את דעתכם.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הפרשנות שאנחנו מציעים:</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בקטע נפלא זה מסיפורי דוד בספר שמואל, אנחנו ממתנים את הדיון ורואים כיצד נהג דוד בתקופה בה שאול היה המלך הלגיטימי, ומצד שני פעל כמי שקרא תגר על שלטונו של שאול.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לפי פשט הדברים נראה שדוד לא העז לפגוע בשאול כמלך, ועל כן ליבו מכה אותו בהרגשה האותנטית ביותר, על כך שפגיעה במלך מכהן זהו גבול שאין לחצותו.</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גם לפי הפרשנויות הסוברות שדוד "התנהג" כנאמן, ובפועל פעל כנגד שאול – פורמאלית בחוכמתו הוא הבין שעליו לשמור על מסגרת  החוק והלגיטימיות של שאול. שאם לא כן, כשהוא יהיה מלך, מישהו יעשה לו את אותו מעשה של פגיעה במעמד ובלגיטימיות המלך. לכן דוד אולי בוכה בכי כנה, ואולי משחק אותה כמי שמייצר על פגיעה במלך החוקי. אנשיו של דוד, היו פחות מתוחכמים ולא הבינו את המורכבות שבעמדתו של דוד.</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דונו בהבנה שעולה מהקטע לאור דוגמאות אקטואליות מהשומר ומהחיים. </a:t>
            </a:r>
          </a:p>
          <a:p>
            <a:pPr marL="0" indent="0" algn="just">
              <a:buNone/>
            </a:pPr>
            <a:r>
              <a:rPr lang="he-IL" sz="800" dirty="0" smtClean="0">
                <a:solidFill>
                  <a:srgbClr val="5E4D36"/>
                </a:solidFill>
                <a:latin typeface="Levenim MT" panose="02010502060101010101" pitchFamily="2" charset="-79"/>
                <a:cs typeface="Levenim MT" panose="02010502060101010101" pitchFamily="2" charset="-79"/>
              </a:rPr>
              <a:t>ג. הגבולות </a:t>
            </a:r>
            <a:r>
              <a:rPr lang="he-IL" sz="800" dirty="0">
                <a:solidFill>
                  <a:srgbClr val="5E4D36"/>
                </a:solidFill>
                <a:latin typeface="Levenim MT" panose="02010502060101010101" pitchFamily="2" charset="-79"/>
                <a:cs typeface="Levenim MT" panose="02010502060101010101" pitchFamily="2" charset="-79"/>
              </a:rPr>
              <a:t>במשחק הדמוקרטי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מכאן אנו עוברים לדון במציאות חיינו במדינה היהודית הדמוקרטית. </a:t>
            </a:r>
            <a:r>
              <a:rPr lang="he-IL" sz="800" dirty="0" smtClean="0">
                <a:solidFill>
                  <a:srgbClr val="5E4D36"/>
                </a:solidFill>
                <a:latin typeface="Levenim MT" panose="02010502060101010101" pitchFamily="2" charset="-79"/>
                <a:cs typeface="Levenim MT" panose="02010502060101010101" pitchFamily="2" charset="-79"/>
              </a:rPr>
              <a:t>קראו </a:t>
            </a:r>
            <a:r>
              <a:rPr lang="he-IL" sz="800" dirty="0">
                <a:solidFill>
                  <a:srgbClr val="5E4D36"/>
                </a:solidFill>
                <a:latin typeface="Levenim MT" panose="02010502060101010101" pitchFamily="2" charset="-79"/>
                <a:cs typeface="Levenim MT" panose="02010502060101010101" pitchFamily="2" charset="-79"/>
              </a:rPr>
              <a:t>את הקטע ודונו בו לאור השאלות המנחות:</a:t>
            </a:r>
          </a:p>
          <a:p>
            <a:pPr algn="just"/>
            <a:r>
              <a:rPr lang="he-IL" sz="800" dirty="0">
                <a:solidFill>
                  <a:srgbClr val="5E4D36"/>
                </a:solidFill>
                <a:latin typeface="Levenim MT" panose="02010502060101010101" pitchFamily="2" charset="-79"/>
                <a:cs typeface="Levenim MT" panose="02010502060101010101" pitchFamily="2" charset="-79"/>
              </a:rPr>
              <a:t>מדוע שמירת החוק במדינה דמוקרטית הם הגבולות של האומץ החברתי? </a:t>
            </a:r>
          </a:p>
          <a:p>
            <a:pPr algn="just"/>
            <a:r>
              <a:rPr lang="he-IL" sz="800" dirty="0">
                <a:solidFill>
                  <a:srgbClr val="5E4D36"/>
                </a:solidFill>
                <a:latin typeface="Levenim MT" panose="02010502060101010101" pitchFamily="2" charset="-79"/>
                <a:cs typeface="Levenim MT" panose="02010502060101010101" pitchFamily="2" charset="-79"/>
              </a:rPr>
              <a:t>מה ניתן לעשות בתוך המשחק הדמוקרטי במקום שבכ"ז אני רוצה להשפיע והחוק לא מאפשר לי?</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ידידיה שטרן במשל על מדינת ישראל כרכבת הנוסעת על שני הפסים – הדמוקרטי והיהודי וכמורכבת מקרונות שונים, מנסה להמשיל לנו את המורכבות של החיים שלנו כאן. שטרן טוען כי סרבנות בצבא מימין או משמאל, תפרק את הרכבת ותוריד אותנו מהפסים. אבל לא רק סרבנות. כל מי שמאמין בדרכו אמונה מלאה ויוקדת, ובאומץ אזרחי יחליט להכריח את כולנו ללכת בדרכו בלי להתחשב בקרונות הרבים ובלי להתחשב במסילה הדמוקרטית והיהודית, יהרוס את הקיום שלנו. לכן לאומץ יש גבול. האמיץ חייב גם בענווה להבין שהאמת מורכבת ושעליו לסבור או אולי אפילו להכיל אמיתות אחרות, דעות אחרות, ונציגים ומיוצגים של אוכלוסיות אחרות. לאומץ יש גבולות עד היכן אפשר למתוח את החברה בכוח. והגבולות הם ההסכמה על מהותה של מדינת ישראל כיהודית ודמוקרטית, וההסכמה על חוקי המשחק הדמוקרטי ועל שלטון החוק. </a:t>
            </a:r>
          </a:p>
          <a:p>
            <a:pPr marL="0" indent="0" algn="just">
              <a:buNone/>
            </a:pPr>
            <a:r>
              <a:rPr lang="he-IL" sz="800" dirty="0">
                <a:solidFill>
                  <a:srgbClr val="5E4D36"/>
                </a:solidFill>
                <a:latin typeface="Levenim MT" panose="02010502060101010101" pitchFamily="2" charset="-79"/>
                <a:cs typeface="Levenim MT" panose="02010502060101010101" pitchFamily="2" charset="-79"/>
              </a:rPr>
              <a:t>אין זה אומר שאני לא יכול לפעול כדי לשכנע את הציבור בצדקת דרכי. כך עשו למשל אנשי השמאל שהצליחו לשכנע ציבור מספיק גדול להכיר באשף, ולנסות לכונן מדינה פלסטינאית. רעיונות שעד לשנות התשעים היה קונצנזוס כמעט מוחלט נגדם.</a:t>
            </a:r>
          </a:p>
          <a:p>
            <a:pPr marL="0" indent="0" algn="just">
              <a:buFont typeface="Arial" panose="020B0604020202020204" pitchFamily="34" charset="0"/>
              <a:buNone/>
            </a:pPr>
            <a:endParaRPr lang="he-IL" sz="813" dirty="0"/>
          </a:p>
        </p:txBody>
      </p:sp>
    </p:spTree>
    <p:extLst>
      <p:ext uri="{BB962C8B-B14F-4D97-AF65-F5344CB8AC3E}">
        <p14:creationId xmlns:p14="http://schemas.microsoft.com/office/powerpoint/2010/main" val="1470664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6470</TotalTime>
  <Words>3961</Words>
  <Application>Microsoft Office PowerPoint</Application>
  <PresentationFormat>A4 Paper (210x297 mm)</PresentationFormat>
  <Paragraphs>256</Paragraphs>
  <Slides>6</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6</vt:i4>
      </vt:variant>
    </vt:vector>
  </HeadingPairs>
  <TitlesOfParts>
    <vt:vector size="7" baseType="lpstr">
      <vt:lpstr>1_ערכת נושא Office</vt:lpstr>
      <vt:lpstr>אומץ אזרחי– אשכול ערכים – שיעור מספר  - 30 – פתיחה</vt:lpstr>
      <vt:lpstr>אומץ אזרחי– אשכול ערכים – שיעור מספר  - 30 – לימוד א' – המנוע 'תיקון עולם'</vt:lpstr>
      <vt:lpstr>אומץ אזרחי– אשכול ערכים – שיעור מספר  - 30 – לימוד ב' – גבולות </vt:lpstr>
      <vt:lpstr>הנחיות למעביר השיעור פתיחה ולימוד א'</vt:lpstr>
      <vt:lpstr>הנחיות למעביר השיעור לימוד א'</vt:lpstr>
      <vt:lpstr>הנחיות למעביר השיעור לימוד ב'</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User</cp:lastModifiedBy>
  <cp:revision>119</cp:revision>
  <cp:lastPrinted>2016-01-02T09:56:53Z</cp:lastPrinted>
  <dcterms:created xsi:type="dcterms:W3CDTF">2016-01-01T12:13:36Z</dcterms:created>
  <dcterms:modified xsi:type="dcterms:W3CDTF">2016-06-15T18:31:54Z</dcterms:modified>
</cp:coreProperties>
</file>