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 id="264" r:id="rId4"/>
    <p:sldId id="266" r:id="rId5"/>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4D36"/>
    <a:srgbClr val="C9C0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varScale="1">
        <p:scale>
          <a:sx n="75" d="100"/>
          <a:sy n="75" d="100"/>
        </p:scale>
        <p:origin x="1506" y="60"/>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a:stretch>
            <a:fillRect/>
          </a:stretch>
        </p:blipFill>
        <p:spPr>
          <a:xfrm>
            <a:off x="438150" y="194040"/>
            <a:ext cx="1533526" cy="697057"/>
          </a:xfrm>
          <a:prstGeom prst="rect">
            <a:avLst/>
          </a:prstGeom>
        </p:spPr>
      </p:pic>
    </p:spTree>
    <p:extLst>
      <p:ext uri="{BB962C8B-B14F-4D97-AF65-F5344CB8AC3E}">
        <p14:creationId xmlns:p14="http://schemas.microsoft.com/office/powerpoint/2010/main"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ערבות הדדית – אשכול ערכים ציוניים – חלק א' - אחריות לוקחים</a:t>
            </a:r>
            <a:endParaRPr lang="he-IL" dirty="0"/>
          </a:p>
        </p:txBody>
      </p:sp>
      <p:pic>
        <p:nvPicPr>
          <p:cNvPr id="2" name="מציין מיקום של תמונה 1"/>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t="3227" b="3227"/>
          <a:stretch>
            <a:fillRect/>
          </a:stretch>
        </p:blipFill>
        <p:spPr>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2" name="מלבן 11"/>
          <p:cNvSpPr/>
          <p:nvPr/>
        </p:nvSpPr>
        <p:spPr>
          <a:xfrm>
            <a:off x="6682740" y="876300"/>
            <a:ext cx="2796540" cy="260604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nSpc>
                <a:spcPts val="1000"/>
              </a:lnSpc>
            </a:pPr>
            <a:r>
              <a:rPr lang="he-IL" sz="900" dirty="0" smtClean="0">
                <a:solidFill>
                  <a:schemeClr val="bg1"/>
                </a:solidFill>
                <a:latin typeface="Levenim MT" panose="02010502060101010101" pitchFamily="2" charset="-79"/>
                <a:cs typeface="Levenim MT" panose="02010502060101010101" pitchFamily="2" charset="-79"/>
              </a:rPr>
              <a:t>בשיעור הקודם מצאנו, שערבות הדדית נכונה צריכה לנבוע מיסוד האחריות בנפש האדם.</a:t>
            </a:r>
          </a:p>
          <a:p>
            <a:pPr>
              <a:lnSpc>
                <a:spcPts val="1000"/>
              </a:lnSpc>
            </a:pPr>
            <a:endParaRPr lang="he-IL" sz="900" dirty="0" smtClean="0">
              <a:solidFill>
                <a:schemeClr val="bg1"/>
              </a:solidFill>
              <a:latin typeface="Levenim MT" panose="02010502060101010101" pitchFamily="2" charset="-79"/>
              <a:cs typeface="Levenim MT" panose="02010502060101010101" pitchFamily="2" charset="-79"/>
            </a:endParaRPr>
          </a:p>
          <a:p>
            <a:pPr>
              <a:lnSpc>
                <a:spcPts val="1000"/>
              </a:lnSpc>
            </a:pPr>
            <a:r>
              <a:rPr lang="he-IL" sz="900" dirty="0" smtClean="0">
                <a:solidFill>
                  <a:schemeClr val="bg1"/>
                </a:solidFill>
                <a:latin typeface="Levenim MT" panose="02010502060101010101" pitchFamily="2" charset="-79"/>
                <a:cs typeface="Levenim MT" panose="02010502060101010101" pitchFamily="2" charset="-79"/>
              </a:rPr>
              <a:t>בשיעור זה נעסוק בהלך הנפש של האדם שמחפש אחריות. </a:t>
            </a:r>
          </a:p>
          <a:p>
            <a:pPr>
              <a:lnSpc>
                <a:spcPts val="1000"/>
              </a:lnSpc>
            </a:pPr>
            <a:r>
              <a:rPr lang="he-IL" sz="900" dirty="0" smtClean="0">
                <a:solidFill>
                  <a:schemeClr val="bg1"/>
                </a:solidFill>
                <a:latin typeface="Levenim MT" panose="02010502060101010101" pitchFamily="2" charset="-79"/>
                <a:cs typeface="Levenim MT" panose="02010502060101010101" pitchFamily="2" charset="-79"/>
              </a:rPr>
              <a:t>מהיכן מתחילה האחריות?</a:t>
            </a:r>
          </a:p>
          <a:p>
            <a:pPr>
              <a:lnSpc>
                <a:spcPts val="1000"/>
              </a:lnSpc>
            </a:pPr>
            <a:r>
              <a:rPr lang="he-IL" sz="900" dirty="0" smtClean="0">
                <a:solidFill>
                  <a:schemeClr val="bg1"/>
                </a:solidFill>
                <a:latin typeface="Levenim MT" panose="02010502060101010101" pitchFamily="2" charset="-79"/>
                <a:cs typeface="Levenim MT" panose="02010502060101010101" pitchFamily="2" charset="-79"/>
              </a:rPr>
              <a:t>"היכן" היא נמצאת, ומה זה אומר בעצם "לקחת אותה"?</a:t>
            </a:r>
          </a:p>
          <a:p>
            <a:pPr>
              <a:lnSpc>
                <a:spcPts val="1000"/>
              </a:lnSpc>
            </a:pPr>
            <a:r>
              <a:rPr lang="he-IL" sz="900" dirty="0" smtClean="0">
                <a:solidFill>
                  <a:schemeClr val="bg1"/>
                </a:solidFill>
                <a:latin typeface="Levenim MT" panose="02010502060101010101" pitchFamily="2" charset="-79"/>
                <a:cs typeface="Levenim MT" panose="02010502060101010101" pitchFamily="2" charset="-79"/>
              </a:rPr>
              <a:t>ובסוף, נשאל כיצד מצליחים לקחת אחריות מתוך ענווה ולא מתוך גאווה, או במילים פשוטות יותר, מתי אני באמת לוקח אחריות ולא סתם "דוחף את האף" למקום שאינו באמת שלי?</a:t>
            </a:r>
          </a:p>
          <a:p>
            <a:pPr>
              <a:lnSpc>
                <a:spcPts val="1000"/>
              </a:lnSpc>
            </a:pPr>
            <a:endParaRPr lang="he-IL" sz="900" dirty="0" smtClean="0">
              <a:solidFill>
                <a:schemeClr val="bg1"/>
              </a:solidFill>
              <a:latin typeface="Levenim MT" panose="02010502060101010101" pitchFamily="2" charset="-79"/>
              <a:cs typeface="Levenim MT" panose="02010502060101010101" pitchFamily="2" charset="-79"/>
            </a:endParaRPr>
          </a:p>
          <a:p>
            <a:pPr>
              <a:lnSpc>
                <a:spcPts val="1000"/>
              </a:lnSpc>
            </a:pPr>
            <a:r>
              <a:rPr lang="he-IL" sz="900" dirty="0" smtClean="0">
                <a:solidFill>
                  <a:schemeClr val="bg1"/>
                </a:solidFill>
                <a:latin typeface="Levenim MT" panose="02010502060101010101" pitchFamily="2" charset="-79"/>
                <a:cs typeface="Levenim MT" panose="02010502060101010101" pitchFamily="2" charset="-79"/>
              </a:rPr>
              <a:t>על שאלות אלו ננסה לעמוד  בשיעור זה. </a:t>
            </a:r>
            <a:endParaRPr lang="he-IL" sz="900" dirty="0">
              <a:solidFill>
                <a:schemeClr val="bg1"/>
              </a:solidFill>
              <a:latin typeface="Levenim MT" panose="02010502060101010101" pitchFamily="2" charset="-79"/>
              <a:cs typeface="Levenim MT" panose="02010502060101010101" pitchFamily="2" charset="-79"/>
            </a:endParaRPr>
          </a:p>
        </p:txBody>
      </p:sp>
      <p:sp>
        <p:nvSpPr>
          <p:cNvPr id="13" name="מלבן 12"/>
          <p:cNvSpPr/>
          <p:nvPr/>
        </p:nvSpPr>
        <p:spPr>
          <a:xfrm>
            <a:off x="6682740" y="3597096"/>
            <a:ext cx="2796540" cy="2342150"/>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900" b="1" dirty="0" smtClean="0">
                <a:solidFill>
                  <a:srgbClr val="5E4D36"/>
                </a:solidFill>
                <a:latin typeface="Levenim MT" panose="02010502060101010101" pitchFamily="2" charset="-79"/>
                <a:cs typeface="Levenim MT" panose="02010502060101010101" pitchFamily="2" charset="-79"/>
              </a:rPr>
              <a:t>א</a:t>
            </a:r>
            <a:r>
              <a:rPr lang="he-IL" sz="900" b="1" dirty="0">
                <a:solidFill>
                  <a:srgbClr val="5E4D36"/>
                </a:solidFill>
                <a:latin typeface="Levenim MT" panose="02010502060101010101" pitchFamily="2" charset="-79"/>
                <a:cs typeface="Levenim MT" panose="02010502060101010101" pitchFamily="2" charset="-79"/>
              </a:rPr>
              <a:t>. </a:t>
            </a:r>
            <a:r>
              <a:rPr lang="he-IL" sz="900" b="1" dirty="0" smtClean="0">
                <a:solidFill>
                  <a:srgbClr val="5E4D36"/>
                </a:solidFill>
                <a:latin typeface="Levenim MT" panose="02010502060101010101" pitchFamily="2" charset="-79"/>
                <a:cs typeface="Levenim MT" panose="02010502060101010101" pitchFamily="2" charset="-79"/>
              </a:rPr>
              <a:t>אחריות לאחר– מן הרגע שהוא מסתכל בי</a:t>
            </a:r>
            <a:endParaRPr lang="he-IL" sz="900" b="1"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900" dirty="0" smtClean="0">
                <a:solidFill>
                  <a:srgbClr val="5E4D36"/>
                </a:solidFill>
                <a:latin typeface="Levenim MT" panose="02010502060101010101" pitchFamily="2" charset="-79"/>
                <a:cs typeface="Levenim MT" panose="02010502060101010101" pitchFamily="2" charset="-79"/>
              </a:rPr>
              <a:t>מדוע "מן הרגע שהאחר מסתכל בי, אני אחראי כלפיו"? האם אתם מכירים תחושה זו מהחיים?</a:t>
            </a:r>
          </a:p>
          <a:p>
            <a:pPr marL="171450" indent="-171450">
              <a:lnSpc>
                <a:spcPts val="1000"/>
              </a:lnSpc>
              <a:buFont typeface="Arial" panose="020B0604020202020204" pitchFamily="34" charset="0"/>
              <a:buChar char="•"/>
            </a:pPr>
            <a:r>
              <a:rPr lang="he-IL" sz="900" dirty="0" smtClean="0">
                <a:solidFill>
                  <a:srgbClr val="5E4D36"/>
                </a:solidFill>
                <a:latin typeface="Levenim MT" panose="02010502060101010101" pitchFamily="2" charset="-79"/>
                <a:cs typeface="Levenim MT" panose="02010502060101010101" pitchFamily="2" charset="-79"/>
              </a:rPr>
              <a:t>מהו בעצם מצב הביניים המתואר בקטע, שמצד אחד אני אחראי, גם בלי ליטול כלפי האחר אחריות כלשהי?</a:t>
            </a:r>
          </a:p>
          <a:p>
            <a:pPr marL="171450" indent="-171450">
              <a:lnSpc>
                <a:spcPts val="1000"/>
              </a:lnSpc>
              <a:buFont typeface="Arial" panose="020B0604020202020204" pitchFamily="34" charset="0"/>
              <a:buChar char="•"/>
            </a:pPr>
            <a:endParaRPr lang="he-IL" sz="900" dirty="0">
              <a:solidFill>
                <a:srgbClr val="5E4D36"/>
              </a:solidFill>
              <a:latin typeface="Levenim MT" panose="02010502060101010101" pitchFamily="2" charset="-79"/>
              <a:cs typeface="Levenim MT" panose="02010502060101010101" pitchFamily="2" charset="-79"/>
            </a:endParaRPr>
          </a:p>
          <a:p>
            <a:pPr>
              <a:lnSpc>
                <a:spcPts val="1000"/>
              </a:lnSpc>
            </a:pPr>
            <a:r>
              <a:rPr lang="he-IL" sz="900" b="1" dirty="0" smtClean="0">
                <a:solidFill>
                  <a:srgbClr val="5E4D36"/>
                </a:solidFill>
                <a:latin typeface="Levenim MT" panose="02010502060101010101" pitchFamily="2" charset="-79"/>
                <a:cs typeface="Levenim MT" panose="02010502060101010101" pitchFamily="2" charset="-79"/>
              </a:rPr>
              <a:t>ב</a:t>
            </a:r>
            <a:r>
              <a:rPr lang="he-IL" sz="900" b="1" dirty="0">
                <a:solidFill>
                  <a:srgbClr val="5E4D36"/>
                </a:solidFill>
                <a:latin typeface="Levenim MT" panose="02010502060101010101" pitchFamily="2" charset="-79"/>
                <a:cs typeface="Levenim MT" panose="02010502060101010101" pitchFamily="2" charset="-79"/>
              </a:rPr>
              <a:t>. </a:t>
            </a:r>
            <a:r>
              <a:rPr lang="he-IL" sz="900" b="1" dirty="0" smtClean="0">
                <a:solidFill>
                  <a:srgbClr val="5E4D36"/>
                </a:solidFill>
                <a:latin typeface="Levenim MT" panose="02010502060101010101" pitchFamily="2" charset="-79"/>
                <a:cs typeface="Levenim MT" panose="02010502060101010101" pitchFamily="2" charset="-79"/>
              </a:rPr>
              <a:t>אחריות צריך לקחת</a:t>
            </a:r>
            <a:endParaRPr lang="he-IL" sz="900" b="1"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900" dirty="0" err="1" smtClean="0">
                <a:solidFill>
                  <a:srgbClr val="5E4D36"/>
                </a:solidFill>
                <a:latin typeface="Levenim MT" panose="02010502060101010101" pitchFamily="2" charset="-79"/>
                <a:cs typeface="Levenim MT" panose="02010502060101010101" pitchFamily="2" charset="-79"/>
              </a:rPr>
              <a:t>בתכל'ס</a:t>
            </a:r>
            <a:r>
              <a:rPr lang="he-IL" sz="900" dirty="0" smtClean="0">
                <a:solidFill>
                  <a:srgbClr val="5E4D36"/>
                </a:solidFill>
                <a:latin typeface="Levenim MT" panose="02010502060101010101" pitchFamily="2" charset="-79"/>
                <a:cs typeface="Levenim MT" panose="02010502060101010101" pitchFamily="2" charset="-79"/>
              </a:rPr>
              <a:t> פעמים רבות אנחנו לא לוקחים אחריות – מה מונע זאת מאתנו ע"פ הרב </a:t>
            </a:r>
            <a:r>
              <a:rPr lang="he-IL" sz="900" dirty="0" err="1" smtClean="0">
                <a:solidFill>
                  <a:srgbClr val="5E4D36"/>
                </a:solidFill>
                <a:latin typeface="Levenim MT" panose="02010502060101010101" pitchFamily="2" charset="-79"/>
                <a:cs typeface="Levenim MT" panose="02010502060101010101" pitchFamily="2" charset="-79"/>
              </a:rPr>
              <a:t>שטיינזלץ</a:t>
            </a:r>
            <a:r>
              <a:rPr lang="he-IL" sz="900" dirty="0" smtClean="0">
                <a:solidFill>
                  <a:srgbClr val="5E4D36"/>
                </a:solidFill>
                <a:latin typeface="Levenim MT" panose="02010502060101010101" pitchFamily="2" charset="-79"/>
                <a:cs typeface="Levenim MT" panose="02010502060101010101" pitchFamily="2" charset="-79"/>
              </a:rPr>
              <a:t>?</a:t>
            </a:r>
          </a:p>
          <a:p>
            <a:pPr marL="171450" indent="-171450">
              <a:lnSpc>
                <a:spcPts val="1000"/>
              </a:lnSpc>
              <a:buFont typeface="Arial" panose="020B0604020202020204" pitchFamily="34" charset="0"/>
              <a:buChar char="•"/>
            </a:pPr>
            <a:r>
              <a:rPr lang="he-IL" sz="900" dirty="0" smtClean="0">
                <a:solidFill>
                  <a:srgbClr val="5E4D36"/>
                </a:solidFill>
                <a:latin typeface="Levenim MT" panose="02010502060101010101" pitchFamily="2" charset="-79"/>
                <a:cs typeface="Levenim MT" panose="02010502060101010101" pitchFamily="2" charset="-79"/>
              </a:rPr>
              <a:t>איזו משמעות מקבל הביטוי "שומר אחי" בקטע?</a:t>
            </a:r>
            <a:endParaRPr lang="he-IL" sz="9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900" b="1"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900" b="1" dirty="0" smtClean="0">
                <a:solidFill>
                  <a:srgbClr val="5E4D36"/>
                </a:solidFill>
                <a:latin typeface="Levenim MT" panose="02010502060101010101" pitchFamily="2" charset="-79"/>
                <a:cs typeface="Levenim MT" panose="02010502060101010101" pitchFamily="2" charset="-79"/>
              </a:rPr>
              <a:t>ג</a:t>
            </a:r>
            <a:r>
              <a:rPr lang="he-IL" sz="900" b="1" dirty="0">
                <a:solidFill>
                  <a:srgbClr val="5E4D36"/>
                </a:solidFill>
                <a:latin typeface="Levenim MT" panose="02010502060101010101" pitchFamily="2" charset="-79"/>
                <a:cs typeface="Levenim MT" panose="02010502060101010101" pitchFamily="2" charset="-79"/>
              </a:rPr>
              <a:t>. מתי זה לא העסק </a:t>
            </a:r>
            <a:r>
              <a:rPr lang="he-IL" sz="900" b="1" dirty="0" smtClean="0">
                <a:solidFill>
                  <a:srgbClr val="5E4D36"/>
                </a:solidFill>
                <a:latin typeface="Levenim MT" panose="02010502060101010101" pitchFamily="2" charset="-79"/>
                <a:cs typeface="Levenim MT" panose="02010502060101010101" pitchFamily="2" charset="-79"/>
              </a:rPr>
              <a:t>שלי?</a:t>
            </a:r>
          </a:p>
          <a:p>
            <a:pPr marL="171450" indent="-171450">
              <a:lnSpc>
                <a:spcPts val="1000"/>
              </a:lnSpc>
              <a:buFont typeface="Arial" panose="020B0604020202020204" pitchFamily="34" charset="0"/>
              <a:buChar char="•"/>
            </a:pPr>
            <a:r>
              <a:rPr lang="he-IL" sz="900" dirty="0" smtClean="0">
                <a:solidFill>
                  <a:srgbClr val="5E4D36"/>
                </a:solidFill>
                <a:latin typeface="Levenim MT" panose="02010502060101010101" pitchFamily="2" charset="-79"/>
                <a:cs typeface="Levenim MT" panose="02010502060101010101" pitchFamily="2" charset="-79"/>
              </a:rPr>
              <a:t>כיצד מצליחים לממש בחיים את העיקרון השני של ניסיון הימנעות משפיטה של האחר?</a:t>
            </a:r>
            <a:endParaRPr lang="he-IL" sz="900" dirty="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smtClean="0">
                <a:solidFill>
                  <a:srgbClr val="5E4D36"/>
                </a:solidFill>
                <a:latin typeface="Levenim MT" panose="02010502060101010101" pitchFamily="2" charset="-79"/>
                <a:cs typeface="Levenim MT" panose="02010502060101010101" pitchFamily="2" charset="-79"/>
              </a:rPr>
              <a:t>אחריות לאחר – מן הרגע שהוא מסתכל בי </a:t>
            </a:r>
          </a:p>
          <a:p>
            <a:pPr>
              <a:lnSpc>
                <a:spcPts val="1000"/>
              </a:lnSpc>
            </a:pPr>
            <a:r>
              <a:rPr lang="he-IL" sz="700" dirty="0" smtClean="0">
                <a:solidFill>
                  <a:srgbClr val="5E4D36"/>
                </a:solidFill>
                <a:latin typeface="Levenim MT" panose="02010502060101010101" pitchFamily="2" charset="-79"/>
                <a:cs typeface="Levenim MT" panose="02010502060101010101" pitchFamily="2" charset="-79"/>
              </a:rPr>
              <a:t>אני </a:t>
            </a:r>
            <a:r>
              <a:rPr lang="he-IL" sz="700" dirty="0">
                <a:solidFill>
                  <a:srgbClr val="5E4D36"/>
                </a:solidFill>
                <a:latin typeface="Levenim MT" panose="02010502060101010101" pitchFamily="2" charset="-79"/>
                <a:cs typeface="Levenim MT" panose="02010502060101010101" pitchFamily="2" charset="-79"/>
              </a:rPr>
              <a:t>תופס את האחריות כ</a:t>
            </a:r>
            <a:r>
              <a:rPr lang="he-IL" sz="700" b="1" dirty="0">
                <a:solidFill>
                  <a:srgbClr val="5E4D36"/>
                </a:solidFill>
                <a:latin typeface="Levenim MT" panose="02010502060101010101" pitchFamily="2" charset="-79"/>
                <a:cs typeface="Levenim MT" panose="02010502060101010101" pitchFamily="2" charset="-79"/>
              </a:rPr>
              <a:t>אחריות כלפי האחר</a:t>
            </a:r>
            <a:r>
              <a:rPr lang="he-IL" sz="700" dirty="0">
                <a:solidFill>
                  <a:srgbClr val="5E4D36"/>
                </a:solidFill>
                <a:latin typeface="Levenim MT" panose="02010502060101010101" pitchFamily="2" charset="-79"/>
                <a:cs typeface="Levenim MT" panose="02010502060101010101" pitchFamily="2" charset="-79"/>
              </a:rPr>
              <a:t>,</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הווה אומר, אחריות כלפי מה שאינו שלי, או </a:t>
            </a:r>
            <a:r>
              <a:rPr lang="he-IL" sz="700" dirty="0" smtClean="0">
                <a:solidFill>
                  <a:srgbClr val="5E4D36"/>
                </a:solidFill>
                <a:latin typeface="Levenim MT" panose="02010502060101010101" pitchFamily="2" charset="-79"/>
                <a:cs typeface="Levenim MT" panose="02010502060101010101" pitchFamily="2" charset="-79"/>
              </a:rPr>
              <a:t>אפילו אינו </a:t>
            </a:r>
            <a:r>
              <a:rPr lang="he-IL" sz="700" dirty="0">
                <a:solidFill>
                  <a:srgbClr val="5E4D36"/>
                </a:solidFill>
                <a:latin typeface="Levenim MT" panose="02010502060101010101" pitchFamily="2" charset="-79"/>
                <a:cs typeface="Levenim MT" panose="02010502060101010101" pitchFamily="2" charset="-79"/>
              </a:rPr>
              <a:t>נוגע לי; </a:t>
            </a: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dirty="0" smtClean="0">
                <a:solidFill>
                  <a:srgbClr val="5E4D36"/>
                </a:solidFill>
                <a:latin typeface="Levenim MT" panose="02010502060101010101" pitchFamily="2" charset="-79"/>
                <a:cs typeface="Levenim MT" panose="02010502060101010101" pitchFamily="2" charset="-79"/>
              </a:rPr>
              <a:t>או </a:t>
            </a:r>
            <a:r>
              <a:rPr lang="he-IL" sz="700" dirty="0">
                <a:solidFill>
                  <a:srgbClr val="5E4D36"/>
                </a:solidFill>
                <a:latin typeface="Levenim MT" panose="02010502060101010101" pitchFamily="2" charset="-79"/>
                <a:cs typeface="Levenim MT" panose="02010502060101010101" pitchFamily="2" charset="-79"/>
              </a:rPr>
              <a:t>שמא כלפי מה שאכן נוגע לי, היינו</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מה שניצב לנגדי כפנים...</a:t>
            </a:r>
          </a:p>
          <a:p>
            <a:pPr>
              <a:lnSpc>
                <a:spcPts val="1000"/>
              </a:lnSpc>
            </a:pPr>
            <a:endParaRPr lang="he-IL" sz="700" b="1"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smtClean="0">
                <a:solidFill>
                  <a:srgbClr val="5E4D36"/>
                </a:solidFill>
                <a:latin typeface="Levenim MT" panose="02010502060101010101" pitchFamily="2" charset="-79"/>
                <a:cs typeface="Levenim MT" panose="02010502060101010101" pitchFamily="2" charset="-79"/>
              </a:rPr>
              <a:t>מן </a:t>
            </a:r>
            <a:r>
              <a:rPr lang="he-IL" sz="700" b="1" dirty="0">
                <a:solidFill>
                  <a:srgbClr val="5E4D36"/>
                </a:solidFill>
                <a:latin typeface="Levenim MT" panose="02010502060101010101" pitchFamily="2" charset="-79"/>
                <a:cs typeface="Levenim MT" panose="02010502060101010101" pitchFamily="2" charset="-79"/>
              </a:rPr>
              <a:t>הרגע שהאחר מסתכל בי, אני אחראי כלפיו</a:t>
            </a:r>
            <a:r>
              <a:rPr lang="he-IL" sz="700" dirty="0">
                <a:solidFill>
                  <a:srgbClr val="5E4D36"/>
                </a:solidFill>
                <a:latin typeface="Levenim MT" panose="02010502060101010101" pitchFamily="2" charset="-79"/>
                <a:cs typeface="Levenim MT" panose="02010502060101010101" pitchFamily="2" charset="-79"/>
              </a:rPr>
              <a:t> </a:t>
            </a:r>
            <a:r>
              <a:rPr lang="he-IL" sz="700" dirty="0" smtClean="0">
                <a:solidFill>
                  <a:srgbClr val="5E4D36"/>
                </a:solidFill>
                <a:latin typeface="Levenim MT" panose="02010502060101010101" pitchFamily="2" charset="-79"/>
                <a:cs typeface="Levenim MT" panose="02010502060101010101" pitchFamily="2" charset="-79"/>
              </a:rPr>
              <a:t>אף מבלי </a:t>
            </a:r>
            <a:r>
              <a:rPr lang="he-IL" sz="700" dirty="0">
                <a:solidFill>
                  <a:srgbClr val="5E4D36"/>
                </a:solidFill>
                <a:latin typeface="Levenim MT" panose="02010502060101010101" pitchFamily="2" charset="-79"/>
                <a:cs typeface="Levenim MT" panose="02010502060101010101" pitchFamily="2" charset="-79"/>
              </a:rPr>
              <a:t>ליטול כלפיו כל אחריות שהיא; </a:t>
            </a:r>
            <a:endParaRPr lang="he-IL" sz="700"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dirty="0" smtClean="0">
                <a:solidFill>
                  <a:srgbClr val="5E4D36"/>
                </a:solidFill>
                <a:latin typeface="Levenim MT" panose="02010502060101010101" pitchFamily="2" charset="-79"/>
                <a:cs typeface="Levenim MT" panose="02010502060101010101" pitchFamily="2" charset="-79"/>
              </a:rPr>
              <a:t>אחריותו מוטלת </a:t>
            </a:r>
            <a:r>
              <a:rPr lang="he-IL" sz="700" dirty="0">
                <a:solidFill>
                  <a:srgbClr val="5E4D36"/>
                </a:solidFill>
                <a:latin typeface="Levenim MT" panose="02010502060101010101" pitchFamily="2" charset="-79"/>
                <a:cs typeface="Levenim MT" panose="02010502060101010101" pitchFamily="2" charset="-79"/>
              </a:rPr>
              <a:t>עלי...</a:t>
            </a:r>
          </a:p>
          <a:p>
            <a:pPr>
              <a:lnSpc>
                <a:spcPts val="1000"/>
              </a:lnSpc>
            </a:pPr>
            <a:endParaRPr lang="he-IL" sz="700" b="1"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smtClean="0">
                <a:solidFill>
                  <a:srgbClr val="5E4D36"/>
                </a:solidFill>
                <a:latin typeface="Levenim MT" panose="02010502060101010101" pitchFamily="2" charset="-79"/>
                <a:cs typeface="Levenim MT" panose="02010502060101010101" pitchFamily="2" charset="-79"/>
              </a:rPr>
              <a:t>הקשר </a:t>
            </a:r>
            <a:r>
              <a:rPr lang="he-IL" sz="700" b="1" dirty="0">
                <a:solidFill>
                  <a:srgbClr val="5E4D36"/>
                </a:solidFill>
                <a:latin typeface="Levenim MT" panose="02010502060101010101" pitchFamily="2" charset="-79"/>
                <a:cs typeface="Levenim MT" panose="02010502060101010101" pitchFamily="2" charset="-79"/>
              </a:rPr>
              <a:t>עם האחר שזור אך ורק בתור אחריות, </a:t>
            </a:r>
            <a:r>
              <a:rPr lang="he-IL" sz="700" dirty="0" smtClean="0">
                <a:solidFill>
                  <a:srgbClr val="5E4D36"/>
                </a:solidFill>
                <a:latin typeface="Levenim MT" panose="02010502060101010101" pitchFamily="2" charset="-79"/>
                <a:cs typeface="Levenim MT" panose="02010502060101010101" pitchFamily="2" charset="-79"/>
              </a:rPr>
              <a:t>בין אם </a:t>
            </a:r>
            <a:r>
              <a:rPr lang="he-IL" sz="700" dirty="0">
                <a:solidFill>
                  <a:srgbClr val="5E4D36"/>
                </a:solidFill>
                <a:latin typeface="Levenim MT" panose="02010502060101010101" pitchFamily="2" charset="-79"/>
                <a:cs typeface="Levenim MT" panose="02010502060101010101" pitchFamily="2" charset="-79"/>
              </a:rPr>
              <a:t>אתה מקבל או דוחה אותה, בין אם אתה יודע </a:t>
            </a:r>
            <a:r>
              <a:rPr lang="he-IL" sz="700" dirty="0" smtClean="0">
                <a:solidFill>
                  <a:srgbClr val="5E4D36"/>
                </a:solidFill>
                <a:latin typeface="Levenim MT" panose="02010502060101010101" pitchFamily="2" charset="-79"/>
                <a:cs typeface="Levenim MT" panose="02010502060101010101" pitchFamily="2" charset="-79"/>
              </a:rPr>
              <a:t>או אינך </a:t>
            </a:r>
            <a:r>
              <a:rPr lang="he-IL" sz="700" dirty="0">
                <a:solidFill>
                  <a:srgbClr val="5E4D36"/>
                </a:solidFill>
                <a:latin typeface="Levenim MT" panose="02010502060101010101" pitchFamily="2" charset="-79"/>
                <a:cs typeface="Levenim MT" panose="02010502060101010101" pitchFamily="2" charset="-79"/>
              </a:rPr>
              <a:t>יודע איך ליטול אותה ובין אם אתה </a:t>
            </a:r>
            <a:r>
              <a:rPr lang="he-IL" sz="700" dirty="0" smtClean="0">
                <a:solidFill>
                  <a:srgbClr val="5E4D36"/>
                </a:solidFill>
                <a:latin typeface="Levenim MT" panose="02010502060101010101" pitchFamily="2" charset="-79"/>
                <a:cs typeface="Levenim MT" panose="02010502060101010101" pitchFamily="2" charset="-79"/>
              </a:rPr>
              <a:t>מסוגל לעשות </a:t>
            </a:r>
            <a:r>
              <a:rPr lang="he-IL" sz="700" dirty="0">
                <a:solidFill>
                  <a:srgbClr val="5E4D36"/>
                </a:solidFill>
                <a:latin typeface="Levenim MT" panose="02010502060101010101" pitchFamily="2" charset="-79"/>
                <a:cs typeface="Levenim MT" panose="02010502060101010101" pitchFamily="2" charset="-79"/>
              </a:rPr>
              <a:t>משהו קונקרטי למען האחר אם לאו.</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לומר: </a:t>
            </a:r>
            <a:r>
              <a:rPr lang="he-IL" sz="700" dirty="0" smtClean="0">
                <a:solidFill>
                  <a:srgbClr val="5E4D36"/>
                </a:solidFill>
                <a:latin typeface="Levenim MT" panose="02010502060101010101" pitchFamily="2" charset="-79"/>
                <a:cs typeface="Levenim MT" panose="02010502060101010101" pitchFamily="2" charset="-79"/>
              </a:rPr>
              <a:t>"הנני". </a:t>
            </a:r>
          </a:p>
          <a:p>
            <a:pPr>
              <a:lnSpc>
                <a:spcPts val="1000"/>
              </a:lnSpc>
            </a:pPr>
            <a:r>
              <a:rPr lang="he-IL" sz="700" dirty="0" smtClean="0">
                <a:solidFill>
                  <a:srgbClr val="5E4D36"/>
                </a:solidFill>
                <a:latin typeface="Levenim MT" panose="02010502060101010101" pitchFamily="2" charset="-79"/>
                <a:cs typeface="Levenim MT" panose="02010502060101010101" pitchFamily="2" charset="-79"/>
              </a:rPr>
              <a:t>לעשות </a:t>
            </a:r>
            <a:r>
              <a:rPr lang="he-IL" sz="700" dirty="0">
                <a:solidFill>
                  <a:srgbClr val="5E4D36"/>
                </a:solidFill>
                <a:latin typeface="Levenim MT" panose="02010502060101010101" pitchFamily="2" charset="-79"/>
                <a:cs typeface="Levenim MT" panose="02010502060101010101" pitchFamily="2" charset="-79"/>
              </a:rPr>
              <a:t>משהו למען האחר. לתת. </a:t>
            </a:r>
            <a:r>
              <a:rPr lang="he-IL" sz="700" dirty="0" smtClean="0">
                <a:solidFill>
                  <a:srgbClr val="5E4D36"/>
                </a:solidFill>
                <a:latin typeface="Levenim MT" panose="02010502060101010101" pitchFamily="2" charset="-79"/>
                <a:cs typeface="Levenim MT" panose="02010502060101010101" pitchFamily="2" charset="-79"/>
              </a:rPr>
              <a:t>להיות "</a:t>
            </a:r>
            <a:r>
              <a:rPr lang="he-IL" sz="700" dirty="0">
                <a:solidFill>
                  <a:srgbClr val="5E4D36"/>
                </a:solidFill>
                <a:latin typeface="Levenim MT" panose="02010502060101010101" pitchFamily="2" charset="-79"/>
                <a:cs typeface="Levenim MT" panose="02010502060101010101" pitchFamily="2" charset="-79"/>
              </a:rPr>
              <a:t>רוח אנוש"...</a:t>
            </a:r>
          </a:p>
          <a:p>
            <a:pPr>
              <a:lnSpc>
                <a:spcPts val="1000"/>
              </a:lnSpc>
            </a:pPr>
            <a:r>
              <a:rPr lang="he-IL" sz="700" dirty="0">
                <a:solidFill>
                  <a:srgbClr val="5E4D36"/>
                </a:solidFill>
                <a:latin typeface="Levenim MT" panose="02010502060101010101" pitchFamily="2" charset="-79"/>
                <a:cs typeface="Levenim MT" panose="02010502060101010101" pitchFamily="2" charset="-79"/>
              </a:rPr>
              <a:t>האחריות היא מה שמוטל אך ורק עלי, ובאופן </a:t>
            </a:r>
            <a:r>
              <a:rPr lang="he-IL" sz="700" dirty="0" smtClean="0">
                <a:solidFill>
                  <a:srgbClr val="5E4D36"/>
                </a:solidFill>
                <a:latin typeface="Levenim MT" panose="02010502060101010101" pitchFamily="2" charset="-79"/>
                <a:cs typeface="Levenim MT" panose="02010502060101010101" pitchFamily="2" charset="-79"/>
              </a:rPr>
              <a:t>אנושי אינני </a:t>
            </a:r>
            <a:r>
              <a:rPr lang="he-IL" sz="700" dirty="0">
                <a:solidFill>
                  <a:srgbClr val="5E4D36"/>
                </a:solidFill>
                <a:latin typeface="Levenim MT" panose="02010502060101010101" pitchFamily="2" charset="-79"/>
                <a:cs typeface="Levenim MT" panose="02010502060101010101" pitchFamily="2" charset="-79"/>
              </a:rPr>
              <a:t>יכול לסרב לה</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עמנואל </a:t>
            </a:r>
            <a:r>
              <a:rPr lang="he-IL" sz="600" dirty="0" err="1">
                <a:solidFill>
                  <a:srgbClr val="5E4D36"/>
                </a:solidFill>
                <a:latin typeface="Levenim MT" panose="02010502060101010101" pitchFamily="2" charset="-79"/>
                <a:cs typeface="Levenim MT" panose="02010502060101010101" pitchFamily="2" charset="-79"/>
              </a:rPr>
              <a:t>לווינס</a:t>
            </a:r>
            <a:r>
              <a:rPr lang="he-IL" sz="600" dirty="0">
                <a:solidFill>
                  <a:srgbClr val="5E4D36"/>
                </a:solidFill>
                <a:latin typeface="Levenim MT" panose="02010502060101010101" pitchFamily="2" charset="-79"/>
                <a:cs typeface="Levenim MT" panose="02010502060101010101" pitchFamily="2" charset="-79"/>
              </a:rPr>
              <a:t>, "אתיקה והאינסופי", הוצאת מאגנס</a:t>
            </a: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2002</a:t>
            </a:r>
            <a:endParaRPr lang="he-IL" sz="6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ג. </a:t>
            </a:r>
            <a:r>
              <a:rPr lang="he-IL" sz="950" b="1" dirty="0" smtClean="0">
                <a:solidFill>
                  <a:srgbClr val="5E4D36"/>
                </a:solidFill>
                <a:latin typeface="Levenim MT" panose="02010502060101010101" pitchFamily="2" charset="-79"/>
                <a:cs typeface="Levenim MT" panose="02010502060101010101" pitchFamily="2" charset="-79"/>
              </a:rPr>
              <a:t>מתי זה לא העסק שלי?</a:t>
            </a:r>
            <a:endParaRPr lang="he-IL" sz="850" b="1"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חייבים להודות שהמצב ה", </a:t>
            </a:r>
            <a:r>
              <a:rPr lang="he-IL" sz="700" dirty="0" err="1" smtClean="0">
                <a:solidFill>
                  <a:srgbClr val="5E4D36"/>
                </a:solidFill>
                <a:latin typeface="Levenim MT" panose="02010502060101010101" pitchFamily="2" charset="-79"/>
                <a:cs typeface="Levenim MT" panose="02010502060101010101" pitchFamily="2" charset="-79"/>
              </a:rPr>
              <a:t>ג'לטמני</a:t>
            </a:r>
            <a:r>
              <a:rPr lang="he-IL" sz="700" dirty="0" smtClean="0">
                <a:solidFill>
                  <a:srgbClr val="5E4D36"/>
                </a:solidFill>
                <a:latin typeface="Levenim MT" panose="02010502060101010101" pitchFamily="2" charset="-79"/>
                <a:cs typeface="Levenim MT" panose="02010502060101010101" pitchFamily="2" charset="-79"/>
              </a:rPr>
              <a:t>" של התעלמות מהאחר נוצר על רקע שני מצבים.</a:t>
            </a:r>
          </a:p>
          <a:p>
            <a:pPr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הראשון</a:t>
            </a:r>
            <a:r>
              <a:rPr lang="he-IL" sz="700" dirty="0" smtClean="0">
                <a:solidFill>
                  <a:srgbClr val="5E4D36"/>
                </a:solidFill>
                <a:latin typeface="Levenim MT" panose="02010502060101010101" pitchFamily="2" charset="-79"/>
                <a:cs typeface="Levenim MT" panose="02010502060101010101" pitchFamily="2" charset="-79"/>
              </a:rPr>
              <a:t> מורכב ממצבים בהם אנשים 'דחפו את האף שלהם' יותר מדי ובמקומות לא ראויים. יש מצבים בהם עזרתי לא רצויה. לפעמים עזרה יכולה להיות בסופו של דבר סוג של כפייה, ואף נזק, כמו האימפריאליזם האירופי שסבר שהוא גואל את המזרח מנכשלות, וייצר תופעה שנקראת קולוניאליזם – שליטה וכפייה על עמים שלמים.</a:t>
            </a:r>
          </a:p>
          <a:p>
            <a:pPr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השני</a:t>
            </a:r>
            <a:r>
              <a:rPr lang="he-IL" sz="700" dirty="0" smtClean="0">
                <a:solidFill>
                  <a:srgbClr val="5E4D36"/>
                </a:solidFill>
                <a:latin typeface="Levenim MT" panose="02010502060101010101" pitchFamily="2" charset="-79"/>
                <a:cs typeface="Levenim MT" panose="02010502060101010101" pitchFamily="2" charset="-79"/>
              </a:rPr>
              <a:t> מורכב ממצבים בהם אנשים פחדו להתערב, בגלל סיבות שונות (כמו חוסר אמונה ביכולת שלי לעזור, או חשש מהמפגש עם מצוקות ותהומות האחר על כל מה שמשתמע מכך).</a:t>
            </a:r>
          </a:p>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כאשר אדם "אוזר אומץ" ומחליט קודם כל להכיר באחריות שקיימת אי שם (כדברי </a:t>
            </a:r>
            <a:r>
              <a:rPr lang="he-IL" sz="700" dirty="0" err="1" smtClean="0">
                <a:solidFill>
                  <a:srgbClr val="5E4D36"/>
                </a:solidFill>
                <a:latin typeface="Levenim MT" panose="02010502060101010101" pitchFamily="2" charset="-79"/>
                <a:cs typeface="Levenim MT" panose="02010502060101010101" pitchFamily="2" charset="-79"/>
              </a:rPr>
              <a:t>לוינס</a:t>
            </a:r>
            <a:r>
              <a:rPr lang="he-IL" sz="700" dirty="0" smtClean="0">
                <a:solidFill>
                  <a:srgbClr val="5E4D36"/>
                </a:solidFill>
                <a:latin typeface="Levenim MT" panose="02010502060101010101" pitchFamily="2" charset="-79"/>
                <a:cs typeface="Levenim MT" panose="02010502060101010101" pitchFamily="2" charset="-79"/>
              </a:rPr>
              <a:t>), ואף מחליט לקחת אותה עליו ולהתערב בחיים, עדיין עומדת השאלה החשובה "כיצד אני לוקח אחריות שבאמת עוזרת לאחר ולא מזיקה לו?</a:t>
            </a:r>
          </a:p>
          <a:p>
            <a:pPr algn="just">
              <a:lnSpc>
                <a:spcPts val="1000"/>
              </a:lnSpc>
            </a:pPr>
            <a:endParaRPr lang="he-IL" sz="700"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אפשר להציע שני עקרונות, האחד מעשי והשני ממידות נפש האדם.</a:t>
            </a:r>
          </a:p>
          <a:p>
            <a:pPr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העיקרון המעשי</a:t>
            </a:r>
            <a:r>
              <a:rPr lang="he-IL" sz="700" dirty="0">
                <a:solidFill>
                  <a:srgbClr val="5E4D36"/>
                </a:solidFill>
                <a:latin typeface="Levenim MT" panose="02010502060101010101" pitchFamily="2" charset="-79"/>
                <a:cs typeface="Levenim MT" panose="02010502060101010101" pitchFamily="2" charset="-79"/>
              </a:rPr>
              <a:t> </a:t>
            </a:r>
            <a:r>
              <a:rPr lang="he-IL" sz="700" dirty="0" smtClean="0">
                <a:solidFill>
                  <a:srgbClr val="5E4D36"/>
                </a:solidFill>
                <a:latin typeface="Levenim MT" panose="02010502060101010101" pitchFamily="2" charset="-79"/>
                <a:cs typeface="Levenim MT" panose="02010502060101010101" pitchFamily="2" charset="-79"/>
              </a:rPr>
              <a:t>– </a:t>
            </a: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להשתדל לשאול, לבקש רשות לפני שנכנסים. אם האדם צריך עזרה לרוב הוא </a:t>
            </a:r>
            <a:r>
              <a:rPr lang="he-IL" sz="700" dirty="0" err="1" smtClean="0">
                <a:solidFill>
                  <a:srgbClr val="5E4D36"/>
                </a:solidFill>
                <a:latin typeface="Levenim MT" panose="02010502060101010101" pitchFamily="2" charset="-79"/>
                <a:cs typeface="Levenim MT" panose="02010502060101010101" pitchFamily="2" charset="-79"/>
              </a:rPr>
              <a:t>יתן</a:t>
            </a:r>
            <a:r>
              <a:rPr lang="he-IL" sz="700" dirty="0" smtClean="0">
                <a:solidFill>
                  <a:srgbClr val="5E4D36"/>
                </a:solidFill>
                <a:latin typeface="Levenim MT" panose="02010502060101010101" pitchFamily="2" charset="-79"/>
                <a:cs typeface="Levenim MT" panose="02010502060101010101" pitchFamily="2" charset="-79"/>
              </a:rPr>
              <a:t> רשות, ולפעמים אפילו יבקש אותה.  </a:t>
            </a:r>
          </a:p>
          <a:p>
            <a:pPr algn="just">
              <a:lnSpc>
                <a:spcPts val="1000"/>
              </a:lnSpc>
            </a:pPr>
            <a:r>
              <a:rPr lang="he-IL" sz="700" b="1" dirty="0" smtClean="0">
                <a:solidFill>
                  <a:srgbClr val="5E4D36"/>
                </a:solidFill>
                <a:latin typeface="Levenim MT" panose="02010502060101010101" pitchFamily="2" charset="-79"/>
                <a:cs typeface="Levenim MT" panose="02010502060101010101" pitchFamily="2" charset="-79"/>
              </a:rPr>
              <a:t>העיקרון שבמידות הנפש </a:t>
            </a:r>
            <a:r>
              <a:rPr lang="he-IL" sz="700" dirty="0" smtClean="0">
                <a:solidFill>
                  <a:srgbClr val="5E4D36"/>
                </a:solidFill>
                <a:latin typeface="Levenim MT" panose="02010502060101010101" pitchFamily="2" charset="-79"/>
                <a:cs typeface="Levenim MT" panose="02010502060101010101" pitchFamily="2" charset="-79"/>
              </a:rPr>
              <a:t>– </a:t>
            </a: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יסוד רעיון האיסור לרכל, בנוי מהרעיון של השאיפה  להימנעות משפיטה של האחר. אם יש לי סרגל מדידה בכיס, </a:t>
            </a:r>
            <a:r>
              <a:rPr lang="he-IL" sz="700" dirty="0" err="1" smtClean="0">
                <a:solidFill>
                  <a:srgbClr val="5E4D36"/>
                </a:solidFill>
                <a:latin typeface="Levenim MT" panose="02010502060101010101" pitchFamily="2" charset="-79"/>
                <a:cs typeface="Levenim MT" panose="02010502060101010101" pitchFamily="2" charset="-79"/>
              </a:rPr>
              <a:t>ואיתו</a:t>
            </a:r>
            <a:r>
              <a:rPr lang="he-IL" sz="700" dirty="0" smtClean="0">
                <a:solidFill>
                  <a:srgbClr val="5E4D36"/>
                </a:solidFill>
                <a:latin typeface="Levenim MT" panose="02010502060101010101" pitchFamily="2" charset="-79"/>
                <a:cs typeface="Levenim MT" panose="02010502060101010101" pitchFamily="2" charset="-79"/>
              </a:rPr>
              <a:t> אני מודד את כל האנושות שמסביבי, בין אם אבטא זאת בגלוי ברכילות, ובין אם רק אשדר את זה בהתנהגותי, אני הולך רכיל. לכן הביטוי 'הולך רכיל'. לא רק השימוש בדיבור הוא רכילות, לפעמים גם עקימת אף היא רכילות. כאשר הייסוד הוא עצם קיום סרגל השפיטה המוחלט אצלי בכיס. </a:t>
            </a: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כשאני בא לעזור לאחר עלי להשתדל מאוד לבוא בלי שפיטה, מתוך ניסיון לקבלה גמורה של האחר כמו שהוא, מנקודת מבט של חמלה עמוקה (מתוך תובנה שכולנו לא שלמים) ומתוך ערבות הדדית. רק מתנועת נפש כזו יש אפשרות שהעזרה תהיה בגבולות הנכון והמדויק, ולא תחרוג ל'דחיפת אף' לא רצויה ואף מזיקה. </a:t>
            </a: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חבורת הכותבים – השומר החדש</a:t>
            </a:r>
            <a:endParaRPr lang="he-IL" sz="600" dirty="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אחריות צריך לקחת</a:t>
            </a:r>
            <a:endParaRPr lang="he-IL" sz="950" b="1" dirty="0">
              <a:solidFill>
                <a:srgbClr val="5E4D36"/>
              </a:solidFill>
              <a:latin typeface="Levenim MT" panose="02010502060101010101" pitchFamily="2" charset="-79"/>
              <a:cs typeface="Levenim MT" panose="02010502060101010101" pitchFamily="2" charset="-79"/>
            </a:endParaRPr>
          </a:p>
          <a:p>
            <a:r>
              <a:rPr lang="he-IL" sz="750" dirty="0">
                <a:solidFill>
                  <a:srgbClr val="5E4D36"/>
                </a:solidFill>
                <a:latin typeface="Levenim MT" panose="02010502060101010101" pitchFamily="2" charset="-79"/>
                <a:cs typeface="Levenim MT" panose="02010502060101010101" pitchFamily="2" charset="-79"/>
              </a:rPr>
              <a:t>לפעמים אצלי הנר בוער ואצל אחר הוא לא.</a:t>
            </a:r>
          </a:p>
          <a:p>
            <a:r>
              <a:rPr lang="he-IL" sz="750" dirty="0">
                <a:solidFill>
                  <a:srgbClr val="5E4D36"/>
                </a:solidFill>
                <a:latin typeface="Levenim MT" panose="02010502060101010101" pitchFamily="2" charset="-79"/>
                <a:cs typeface="Levenim MT" panose="02010502060101010101" pitchFamily="2" charset="-79"/>
              </a:rPr>
              <a:t>למה הוא לא בוער אצל החבר שלי?</a:t>
            </a:r>
          </a:p>
          <a:p>
            <a:r>
              <a:rPr lang="he-IL" sz="750" dirty="0">
                <a:solidFill>
                  <a:srgbClr val="5E4D36"/>
                </a:solidFill>
                <a:latin typeface="Levenim MT" panose="02010502060101010101" pitchFamily="2" charset="-79"/>
                <a:cs typeface="Levenim MT" panose="02010502060101010101" pitchFamily="2" charset="-79"/>
              </a:rPr>
              <a:t>יכול להיות שיש לו מצבי רוח. </a:t>
            </a:r>
            <a:r>
              <a:rPr lang="he-IL" sz="750" b="1" dirty="0">
                <a:solidFill>
                  <a:srgbClr val="5E4D36"/>
                </a:solidFill>
                <a:latin typeface="Levenim MT" panose="02010502060101010101" pitchFamily="2" charset="-79"/>
                <a:cs typeface="Levenim MT" panose="02010502060101010101" pitchFamily="2" charset="-79"/>
              </a:rPr>
              <a:t>יכול להיות שהוא בכלל לא יודע שהוא פנס ושיש לו נר, והוא בטוח שכל החיים שלו הם סוג של אפילה וחשיכה</a:t>
            </a:r>
            <a:r>
              <a:rPr lang="he-IL" sz="750" dirty="0">
                <a:solidFill>
                  <a:srgbClr val="5E4D36"/>
                </a:solidFill>
                <a:latin typeface="Levenim MT" panose="02010502060101010101" pitchFamily="2" charset="-79"/>
                <a:cs typeface="Levenim MT" panose="02010502060101010101" pitchFamily="2" charset="-79"/>
              </a:rPr>
              <a:t>. במובן מסוים, </a:t>
            </a:r>
            <a:r>
              <a:rPr lang="he-IL" sz="750" b="1" dirty="0">
                <a:solidFill>
                  <a:srgbClr val="5E4D36"/>
                </a:solidFill>
                <a:latin typeface="Levenim MT" panose="02010502060101010101" pitchFamily="2" charset="-79"/>
                <a:cs typeface="Levenim MT" panose="02010502060101010101" pitchFamily="2" charset="-79"/>
              </a:rPr>
              <a:t>לא תמיד הנר יודע שהוא נר</a:t>
            </a:r>
            <a:r>
              <a:rPr lang="he-IL" sz="750" dirty="0">
                <a:solidFill>
                  <a:srgbClr val="5E4D36"/>
                </a:solidFill>
                <a:latin typeface="Levenim MT" panose="02010502060101010101" pitchFamily="2" charset="-79"/>
                <a:cs typeface="Levenim MT" panose="02010502060101010101" pitchFamily="2" charset="-79"/>
              </a:rPr>
              <a:t>.</a:t>
            </a:r>
          </a:p>
          <a:p>
            <a:r>
              <a:rPr lang="he-IL" sz="750" dirty="0">
                <a:solidFill>
                  <a:srgbClr val="5E4D36"/>
                </a:solidFill>
                <a:latin typeface="Levenim MT" panose="02010502060101010101" pitchFamily="2" charset="-79"/>
                <a:cs typeface="Levenim MT" panose="02010502060101010101" pitchFamily="2" charset="-79"/>
              </a:rPr>
              <a:t>הנר יודע שהוא נר רק כשמדליקים אותו.</a:t>
            </a:r>
          </a:p>
          <a:p>
            <a:r>
              <a:rPr lang="he-IL" sz="750" dirty="0">
                <a:solidFill>
                  <a:srgbClr val="5E4D36"/>
                </a:solidFill>
                <a:latin typeface="Levenim MT" panose="02010502060101010101" pitchFamily="2" charset="-79"/>
                <a:cs typeface="Levenim MT" panose="02010502060101010101" pitchFamily="2" charset="-79"/>
              </a:rPr>
              <a:t>אחד מהדברים שתמיד שווה לעשות, זה להקיש על מישהו. לשאול: "מישהו בבית?".</a:t>
            </a:r>
          </a:p>
          <a:p>
            <a:r>
              <a:rPr lang="he-IL" sz="750" dirty="0">
                <a:solidFill>
                  <a:srgbClr val="5E4D36"/>
                </a:solidFill>
                <a:latin typeface="Levenim MT" panose="02010502060101010101" pitchFamily="2" charset="-79"/>
                <a:cs typeface="Levenim MT" panose="02010502060101010101" pitchFamily="2" charset="-79"/>
              </a:rPr>
              <a:t>לפעמים אף אחד איננו בבית. לפעמים הבית לא נמצא.</a:t>
            </a:r>
          </a:p>
          <a:p>
            <a:r>
              <a:rPr lang="he-IL" sz="750" dirty="0">
                <a:solidFill>
                  <a:srgbClr val="5E4D36"/>
                </a:solidFill>
                <a:latin typeface="Levenim MT" panose="02010502060101010101" pitchFamily="2" charset="-79"/>
                <a:cs typeface="Levenim MT" panose="02010502060101010101" pitchFamily="2" charset="-79"/>
              </a:rPr>
              <a:t>מישהו יושב שמה וזה לא עובד. ואני חוזר ומקיש בשביל לשמוע איך הוא מרגיש.</a:t>
            </a:r>
          </a:p>
          <a:p>
            <a:r>
              <a:rPr lang="he-IL" sz="750" dirty="0">
                <a:solidFill>
                  <a:srgbClr val="5E4D36"/>
                </a:solidFill>
                <a:latin typeface="Levenim MT" panose="02010502060101010101" pitchFamily="2" charset="-79"/>
                <a:cs typeface="Levenim MT" panose="02010502060101010101" pitchFamily="2" charset="-79"/>
              </a:rPr>
              <a:t>זה נקרא חברים טובים. נוח להניח שמישהו לא צועק משום </a:t>
            </a:r>
            <a:r>
              <a:rPr lang="he-IL" sz="750" dirty="0" err="1">
                <a:solidFill>
                  <a:srgbClr val="5E4D36"/>
                </a:solidFill>
                <a:latin typeface="Levenim MT" panose="02010502060101010101" pitchFamily="2" charset="-79"/>
                <a:cs typeface="Levenim MT" panose="02010502060101010101" pitchFamily="2" charset="-79"/>
              </a:rPr>
              <a:t>שהכל</a:t>
            </a:r>
            <a:r>
              <a:rPr lang="he-IL" sz="750" dirty="0">
                <a:solidFill>
                  <a:srgbClr val="5E4D36"/>
                </a:solidFill>
                <a:latin typeface="Levenim MT" panose="02010502060101010101" pitchFamily="2" charset="-79"/>
                <a:cs typeface="Levenim MT" panose="02010502060101010101" pitchFamily="2" charset="-79"/>
              </a:rPr>
              <a:t> אצלו בסדר</a:t>
            </a:r>
            <a:r>
              <a:rPr lang="he-IL" sz="750" b="1" dirty="0">
                <a:solidFill>
                  <a:srgbClr val="5E4D36"/>
                </a:solidFill>
                <a:latin typeface="Levenim MT" panose="02010502060101010101" pitchFamily="2" charset="-79"/>
                <a:cs typeface="Levenim MT" panose="02010502060101010101" pitchFamily="2" charset="-79"/>
              </a:rPr>
              <a:t>. אך יש פעמים שמישהו לא צועק, משום שהוא חלוש מכדי לענות.</a:t>
            </a:r>
            <a:endParaRPr lang="he-IL" sz="750" dirty="0">
              <a:solidFill>
                <a:srgbClr val="5E4D36"/>
              </a:solidFill>
              <a:latin typeface="Levenim MT" panose="02010502060101010101" pitchFamily="2" charset="-79"/>
              <a:cs typeface="Levenim MT" panose="02010502060101010101" pitchFamily="2" charset="-79"/>
            </a:endParaRPr>
          </a:p>
          <a:p>
            <a:r>
              <a:rPr lang="he-IL" sz="750" dirty="0">
                <a:solidFill>
                  <a:srgbClr val="5E4D36"/>
                </a:solidFill>
                <a:latin typeface="Levenim MT" panose="02010502060101010101" pitchFamily="2" charset="-79"/>
                <a:cs typeface="Levenim MT" panose="02010502060101010101" pitchFamily="2" charset="-79"/>
              </a:rPr>
              <a:t>אני לא יודע אם אני יכול לעזור לו במצוקה שלו, אבל בזה שאני שואל אני כבר עוזר.</a:t>
            </a:r>
          </a:p>
          <a:p>
            <a:r>
              <a:rPr lang="he-IL" sz="750" dirty="0">
                <a:solidFill>
                  <a:srgbClr val="5E4D36"/>
                </a:solidFill>
                <a:latin typeface="Levenim MT" panose="02010502060101010101" pitchFamily="2" charset="-79"/>
                <a:cs typeface="Levenim MT" panose="02010502060101010101" pitchFamily="2" charset="-79"/>
              </a:rPr>
              <a:t>חלק גדול מהבעיה היא שהבן אדם יושב שמה ונמצא לבדו. הוא צריך לעשות את זה לבדו. ויש לו הרגשה </a:t>
            </a:r>
            <a:r>
              <a:rPr lang="he-IL" sz="750" dirty="0" err="1">
                <a:solidFill>
                  <a:srgbClr val="5E4D36"/>
                </a:solidFill>
                <a:latin typeface="Levenim MT" panose="02010502060101010101" pitchFamily="2" charset="-79"/>
                <a:cs typeface="Levenim MT" panose="02010502060101010101" pitchFamily="2" charset="-79"/>
              </a:rPr>
              <a:t>אמיתית</a:t>
            </a:r>
            <a:r>
              <a:rPr lang="he-IL" sz="750" dirty="0">
                <a:solidFill>
                  <a:srgbClr val="5E4D36"/>
                </a:solidFill>
                <a:latin typeface="Levenim MT" panose="02010502060101010101" pitchFamily="2" charset="-79"/>
                <a:cs typeface="Levenim MT" panose="02010502060101010101" pitchFamily="2" charset="-79"/>
              </a:rPr>
              <a:t> שבעצם לאף אחד לא אכפת.</a:t>
            </a:r>
          </a:p>
          <a:p>
            <a:r>
              <a:rPr lang="he-IL" sz="750" dirty="0">
                <a:solidFill>
                  <a:srgbClr val="5E4D36"/>
                </a:solidFill>
                <a:latin typeface="Levenim MT" panose="02010502060101010101" pitchFamily="2" charset="-79"/>
                <a:cs typeface="Levenim MT" panose="02010502060101010101" pitchFamily="2" charset="-79"/>
              </a:rPr>
              <a:t>אז מסתובב לו בן אדם, הוא לא מתלונן, הוא לא בוכה, הוא לא עושה עוויות, ויש לו משהו, ולאף אחד לא אכפת.</a:t>
            </a:r>
          </a:p>
          <a:p>
            <a:r>
              <a:rPr lang="he-IL" sz="750" dirty="0">
                <a:solidFill>
                  <a:srgbClr val="5E4D36"/>
                </a:solidFill>
                <a:latin typeface="Levenim MT" panose="02010502060101010101" pitchFamily="2" charset="-79"/>
                <a:cs typeface="Levenim MT" panose="02010502060101010101" pitchFamily="2" charset="-79"/>
              </a:rPr>
              <a:t>אני יכול להגיד "השומר אחי אנכי"? </a:t>
            </a:r>
            <a:r>
              <a:rPr lang="he-IL" sz="750" b="1" dirty="0">
                <a:solidFill>
                  <a:srgbClr val="5E4D36"/>
                </a:solidFill>
                <a:latin typeface="Levenim MT" panose="02010502060101010101" pitchFamily="2" charset="-79"/>
                <a:cs typeface="Levenim MT" panose="02010502060101010101" pitchFamily="2" charset="-79"/>
              </a:rPr>
              <a:t>על האמירה הזאת בלבד, קין קיבל את הגלות שלו.</a:t>
            </a:r>
            <a:endParaRPr lang="he-IL" sz="750" dirty="0">
              <a:solidFill>
                <a:srgbClr val="5E4D36"/>
              </a:solidFill>
              <a:latin typeface="Levenim MT" panose="02010502060101010101" pitchFamily="2" charset="-79"/>
              <a:cs typeface="Levenim MT" panose="02010502060101010101" pitchFamily="2" charset="-79"/>
            </a:endParaRPr>
          </a:p>
          <a:p>
            <a:r>
              <a:rPr lang="he-IL" sz="750" dirty="0">
                <a:solidFill>
                  <a:srgbClr val="5E4D36"/>
                </a:solidFill>
                <a:latin typeface="Levenim MT" panose="02010502060101010101" pitchFamily="2" charset="-79"/>
                <a:cs typeface="Levenim MT" panose="02010502060101010101" pitchFamily="2" charset="-79"/>
              </a:rPr>
              <a:t>על האמירה הזאת בלבד.</a:t>
            </a:r>
          </a:p>
          <a:p>
            <a:r>
              <a:rPr lang="he-IL" sz="750" dirty="0">
                <a:solidFill>
                  <a:srgbClr val="5E4D36"/>
                </a:solidFill>
                <a:latin typeface="Levenim MT" panose="02010502060101010101" pitchFamily="2" charset="-79"/>
                <a:cs typeface="Levenim MT" panose="02010502060101010101" pitchFamily="2" charset="-79"/>
              </a:rPr>
              <a:t>מה זאת אומרת? מי ישמור את אחי? מי ישמור את כל אלה, אם לא אתה?</a:t>
            </a:r>
          </a:p>
          <a:p>
            <a:r>
              <a:rPr lang="he-IL" sz="750" dirty="0">
                <a:solidFill>
                  <a:srgbClr val="5E4D36"/>
                </a:solidFill>
                <a:latin typeface="Levenim MT" panose="02010502060101010101" pitchFamily="2" charset="-79"/>
                <a:cs typeface="Levenim MT" panose="02010502060101010101" pitchFamily="2" charset="-79"/>
              </a:rPr>
              <a:t>ודאי שהשומר אחי אנכי! אני יודע שזה נקרא מעשה "יאכנע", שמכניסה את האף שלה לסיר של אחרים, והיא יודעת מה מתבשל אצל השני. אבל האם עדיף להיות ג'נטלמן אנגלי שלא שואל את האחר אם הוא חי או מת מפני שזו לא שאלה מנומסת?</a:t>
            </a:r>
          </a:p>
          <a:p>
            <a:r>
              <a:rPr lang="he-IL" sz="750" dirty="0">
                <a:solidFill>
                  <a:srgbClr val="5E4D36"/>
                </a:solidFill>
                <a:latin typeface="Levenim MT" panose="02010502060101010101" pitchFamily="2" charset="-79"/>
                <a:cs typeface="Levenim MT" panose="02010502060101010101" pitchFamily="2" charset="-79"/>
              </a:rPr>
              <a:t>זה מה שכתוב במסכת אבות "שלי </a:t>
            </a:r>
            <a:r>
              <a:rPr lang="he-IL" sz="750" dirty="0" err="1">
                <a:solidFill>
                  <a:srgbClr val="5E4D36"/>
                </a:solidFill>
                <a:latin typeface="Levenim MT" panose="02010502060101010101" pitchFamily="2" charset="-79"/>
                <a:cs typeface="Levenim MT" panose="02010502060101010101" pitchFamily="2" charset="-79"/>
              </a:rPr>
              <a:t>שלי</a:t>
            </a:r>
            <a:r>
              <a:rPr lang="he-IL" sz="750" dirty="0">
                <a:solidFill>
                  <a:srgbClr val="5E4D36"/>
                </a:solidFill>
                <a:latin typeface="Levenim MT" panose="02010502060101010101" pitchFamily="2" charset="-79"/>
                <a:cs typeface="Levenim MT" panose="02010502060101010101" pitchFamily="2" charset="-79"/>
              </a:rPr>
              <a:t> ושלך שלך". יש מחלוקת מן הקצה אל הקצה: יש מי שאומר שזו מידה בינונית ויש אומרים שזו מידת סדום. מה עשו בסדום? אני יושב אצלי, אתה יושב אצלך. אתה יכול למות ברעב – רק אל תפריע לי. לא רק שלא אתרום לך כספים, אלא שאני לא צריך בכלל לדעת מה </a:t>
            </a:r>
            <a:r>
              <a:rPr lang="he-IL" sz="750" dirty="0" err="1">
                <a:solidFill>
                  <a:srgbClr val="5E4D36"/>
                </a:solidFill>
                <a:latin typeface="Levenim MT" panose="02010502060101010101" pitchFamily="2" charset="-79"/>
                <a:cs typeface="Levenim MT" panose="02010502060101010101" pitchFamily="2" charset="-79"/>
              </a:rPr>
              <a:t>איתך</a:t>
            </a:r>
            <a:r>
              <a:rPr lang="he-IL" sz="750" dirty="0">
                <a:solidFill>
                  <a:srgbClr val="5E4D36"/>
                </a:solidFill>
                <a:latin typeface="Levenim MT" panose="02010502060101010101" pitchFamily="2" charset="-79"/>
                <a:cs typeface="Levenim MT" panose="02010502060101010101" pitchFamily="2" charset="-79"/>
              </a:rPr>
              <a:t>. תמות בשקט. באופן מנומס.    </a:t>
            </a:r>
            <a:endParaRPr lang="he-IL" sz="750" dirty="0" smtClean="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הרב עדין אבן ישראל [</a:t>
            </a:r>
            <a:r>
              <a:rPr lang="he-IL" sz="600" dirty="0" err="1" smtClean="0">
                <a:solidFill>
                  <a:srgbClr val="5E4D36"/>
                </a:solidFill>
                <a:latin typeface="Levenim MT" panose="02010502060101010101" pitchFamily="2" charset="-79"/>
                <a:cs typeface="Levenim MT" panose="02010502060101010101" pitchFamily="2" charset="-79"/>
              </a:rPr>
              <a:t>שטיינזלץ</a:t>
            </a:r>
            <a:r>
              <a:rPr lang="he-IL" sz="600" dirty="0" smtClean="0">
                <a:solidFill>
                  <a:srgbClr val="5E4D36"/>
                </a:solidFill>
                <a:latin typeface="Levenim MT" panose="02010502060101010101" pitchFamily="2" charset="-79"/>
                <a:cs typeface="Levenim MT" panose="02010502060101010101" pitchFamily="2" charset="-79"/>
              </a:rPr>
              <a:t>] השומר אחי אנוכי. </a:t>
            </a: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גיליון </a:t>
            </a:r>
            <a:r>
              <a:rPr lang="he-IL" sz="600" dirty="0">
                <a:solidFill>
                  <a:srgbClr val="5E4D36"/>
                </a:solidFill>
                <a:latin typeface="Levenim MT" panose="02010502060101010101" pitchFamily="2" charset="-79"/>
                <a:cs typeface="Levenim MT" panose="02010502060101010101" pitchFamily="2" charset="-79"/>
              </a:rPr>
              <a:t>'קרוב אליך' אדר ב' תשע"ד</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ערבות הדדית – אשכול ערכים ציוניים – חלק ב' </a:t>
            </a:r>
            <a:r>
              <a:rPr lang="he-IL" dirty="0" smtClean="0"/>
              <a:t>– </a:t>
            </a:r>
            <a:r>
              <a:rPr lang="he-IL" smtClean="0"/>
              <a:t>מעגלי </a:t>
            </a:r>
            <a:r>
              <a:rPr lang="he-IL" smtClean="0"/>
              <a:t>אחריות </a:t>
            </a:r>
            <a:r>
              <a:rPr lang="he-IL" dirty="0" smtClean="0"/>
              <a:t>ומיקודה</a:t>
            </a:r>
            <a:endParaRPr lang="he-IL" dirty="0"/>
          </a:p>
        </p:txBody>
      </p:sp>
      <p:pic>
        <p:nvPicPr>
          <p:cNvPr id="2" name="מציין מיקום של תמונה 1"/>
          <p:cNvPicPr>
            <a:picLocks noGrp="1" noChangeAspect="1"/>
          </p:cNvPicPr>
          <p:nvPr>
            <p:ph type="pic" sz="quarter" idx="14"/>
          </p:nvPr>
        </p:nvPicPr>
        <p:blipFill>
          <a:blip r:embed="rId2">
            <a:extLst>
              <a:ext uri="{28A0092B-C50C-407E-A947-70E740481C1C}">
                <a14:useLocalDpi xmlns:a14="http://schemas.microsoft.com/office/drawing/2010/main" val="0"/>
              </a:ext>
            </a:extLst>
          </a:blip>
          <a:srcRect t="3550" b="3550"/>
          <a:stretch>
            <a:fillRect/>
          </a:stretch>
        </p:blipFill>
        <p:spPr/>
      </p:pic>
      <p:sp>
        <p:nvSpPr>
          <p:cNvPr id="12" name="מלבן 11"/>
          <p:cNvSpPr/>
          <p:nvPr/>
        </p:nvSpPr>
        <p:spPr>
          <a:xfrm>
            <a:off x="6682740" y="876300"/>
            <a:ext cx="2796540" cy="2606040"/>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anose="02010502060101010101" pitchFamily="2" charset="-79"/>
                <a:cs typeface="Levenim MT" panose="02010502060101010101" pitchFamily="2" charset="-79"/>
              </a:rPr>
              <a:t>רקע:</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עסקנו ביחס בין ערבות הדדית למימוש עצמי, ניסינו לעמוד על הנתינה והקבלה בערבות ההדדית, ביררנו כיצד המימוש העצמי מתגלה אצל האדם שמחפש ביטחון, לעומת אדם שמחפש אחריות. ניסינו להבין מהם גבולות הערבות ההדדית – מצד אחד המחויבות להיות שם ומצד שני איך לא נופלים למקום של התערבות לא רצויה בחיי האחר. </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בדף לימוד זה ננסה לראות אופנים שונים של ערבות הדדית בניסיון לדייק את הערבות למצב האופטימלי.</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השאלה שנשאל אחרי שאנחנו לוקחים אחריות – מהו המעשה הנכון? מהי הנתינה המדויק?  </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האם יש דרגות בנתינה? מהם העקרונות של הדירוג?</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האם יש צורת חיים תבניתית לחיים של ערבות? או שכל מסגרת יכולה לקלקל יותר מאשר לתקן?</a:t>
            </a:r>
          </a:p>
          <a:p>
            <a:pPr>
              <a:lnSpc>
                <a:spcPts val="1000"/>
              </a:lnSpc>
            </a:pPr>
            <a:r>
              <a:rPr lang="he-IL" sz="700" dirty="0" smtClean="0">
                <a:solidFill>
                  <a:schemeClr val="bg1"/>
                </a:solidFill>
                <a:latin typeface="Levenim MT" panose="02010502060101010101" pitchFamily="2" charset="-79"/>
                <a:cs typeface="Levenim MT" panose="02010502060101010101" pitchFamily="2" charset="-79"/>
              </a:rPr>
              <a:t>האם אפשר לנסח כלל אצבע לנתינה? </a:t>
            </a:r>
          </a:p>
        </p:txBody>
      </p:sp>
      <p:sp>
        <p:nvSpPr>
          <p:cNvPr id="13" name="מלבן 12"/>
          <p:cNvSpPr/>
          <p:nvPr/>
        </p:nvSpPr>
        <p:spPr>
          <a:xfrm>
            <a:off x="6682740" y="3597096"/>
            <a:ext cx="2796540" cy="1765480"/>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שאלות לעיון והעמקה: </a:t>
            </a:r>
            <a:endParaRPr lang="he-IL" sz="950" b="1" dirty="0" smtClean="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smtClean="0">
                <a:solidFill>
                  <a:srgbClr val="5E4D36"/>
                </a:solidFill>
                <a:latin typeface="Levenim MT" panose="02010502060101010101" pitchFamily="2" charset="-79"/>
                <a:cs typeface="Levenim MT" panose="02010502060101010101" pitchFamily="2" charset="-79"/>
              </a:rPr>
              <a:t>א</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כותרת</a:t>
            </a:r>
            <a:endParaRPr lang="he-IL" sz="700" b="1"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נסו לעמוד על העקרונות המנחים את החשיבה של הרמב"ם בבניית הדרגות של הצדקה? האם אפשר להגדיר שתים שלוש עקרונות? ביחס לנותן, ביחס למקבל וביחס </a:t>
            </a:r>
            <a:r>
              <a:rPr lang="he-IL" sz="700" dirty="0">
                <a:solidFill>
                  <a:srgbClr val="5E4D36"/>
                </a:solidFill>
                <a:latin typeface="Levenim MT" panose="02010502060101010101" pitchFamily="2" charset="-79"/>
                <a:cs typeface="Levenim MT" panose="02010502060101010101" pitchFamily="2" charset="-79"/>
              </a:rPr>
              <a:t>ל</a:t>
            </a:r>
            <a:r>
              <a:rPr lang="he-IL" sz="700" dirty="0" smtClean="0">
                <a:solidFill>
                  <a:srgbClr val="5E4D36"/>
                </a:solidFill>
                <a:latin typeface="Levenim MT" panose="02010502060101010101" pitchFamily="2" charset="-79"/>
                <a:cs typeface="Levenim MT" panose="02010502060101010101" pitchFamily="2" charset="-79"/>
              </a:rPr>
              <a:t>צורה. </a:t>
            </a: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smtClean="0">
                <a:solidFill>
                  <a:srgbClr val="5E4D36"/>
                </a:solidFill>
                <a:latin typeface="Levenim MT" panose="02010502060101010101" pitchFamily="2" charset="-79"/>
                <a:cs typeface="Levenim MT" panose="02010502060101010101" pitchFamily="2" charset="-79"/>
              </a:rPr>
              <a:t>ב</a:t>
            </a:r>
            <a:r>
              <a:rPr lang="he-IL" sz="700" b="1" dirty="0">
                <a:solidFill>
                  <a:srgbClr val="5E4D36"/>
                </a:solidFill>
                <a:latin typeface="Levenim MT" panose="02010502060101010101" pitchFamily="2" charset="-79"/>
                <a:cs typeface="Levenim MT" panose="02010502060101010101" pitchFamily="2" charset="-79"/>
              </a:rPr>
              <a:t>. </a:t>
            </a:r>
            <a:r>
              <a:rPr lang="he-IL" sz="700" b="1" dirty="0" smtClean="0">
                <a:solidFill>
                  <a:srgbClr val="5E4D36"/>
                </a:solidFill>
                <a:latin typeface="Levenim MT" panose="02010502060101010101" pitchFamily="2" charset="-79"/>
                <a:cs typeface="Levenim MT" panose="02010502060101010101" pitchFamily="2" charset="-79"/>
              </a:rPr>
              <a:t>כותרת</a:t>
            </a:r>
            <a:endParaRPr lang="he-IL" sz="700" b="1"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על איזה עיקרון ברזל מבקש גורדון להעמיד את החיים בערבות הדדית? במה הוא חולק על </a:t>
            </a:r>
            <a:r>
              <a:rPr lang="he-IL" sz="700" dirty="0" err="1" smtClean="0">
                <a:solidFill>
                  <a:srgbClr val="5E4D36"/>
                </a:solidFill>
                <a:latin typeface="Levenim MT" panose="02010502060101010101" pitchFamily="2" charset="-79"/>
                <a:cs typeface="Levenim MT" panose="02010502060101010101" pitchFamily="2" charset="-79"/>
              </a:rPr>
              <a:t>טרומפלדור</a:t>
            </a:r>
            <a:r>
              <a:rPr lang="he-IL" sz="700" dirty="0" smtClean="0">
                <a:solidFill>
                  <a:srgbClr val="5E4D36"/>
                </a:solidFill>
                <a:latin typeface="Levenim MT" panose="02010502060101010101" pitchFamily="2" charset="-79"/>
                <a:cs typeface="Levenim MT" panose="02010502060101010101" pitchFamily="2" charset="-79"/>
              </a:rPr>
              <a:t> ואחרים?</a:t>
            </a: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r>
              <a:rPr lang="he-IL" sz="700" b="1" dirty="0">
                <a:solidFill>
                  <a:srgbClr val="5E4D36"/>
                </a:solidFill>
                <a:latin typeface="Levenim MT" panose="02010502060101010101" pitchFamily="2" charset="-79"/>
                <a:cs typeface="Levenim MT" panose="02010502060101010101" pitchFamily="2" charset="-79"/>
              </a:rPr>
              <a:t>ג. </a:t>
            </a:r>
            <a:r>
              <a:rPr lang="he-IL" sz="700" b="1" dirty="0" smtClean="0">
                <a:solidFill>
                  <a:srgbClr val="5E4D36"/>
                </a:solidFill>
                <a:latin typeface="Levenim MT" panose="02010502060101010101" pitchFamily="2" charset="-79"/>
                <a:cs typeface="Levenim MT" panose="02010502060101010101" pitchFamily="2" charset="-79"/>
              </a:rPr>
              <a:t>כותרת</a:t>
            </a:r>
            <a:endParaRPr lang="he-IL" sz="700" b="1" dirty="0">
              <a:solidFill>
                <a:srgbClr val="5E4D36"/>
              </a:solidFill>
              <a:latin typeface="Levenim MT" panose="02010502060101010101" pitchFamily="2" charset="-79"/>
              <a:cs typeface="Levenim MT" panose="02010502060101010101" pitchFamily="2" charset="-79"/>
            </a:endParaRPr>
          </a:p>
          <a:p>
            <a:pPr marL="171450" indent="-171450">
              <a:lnSpc>
                <a:spcPts val="1000"/>
              </a:lnSpc>
              <a:buFont typeface="Arial" panose="020B0604020202020204" pitchFamily="34" charset="0"/>
              <a:buChar char="•"/>
            </a:pPr>
            <a:r>
              <a:rPr lang="he-IL" sz="700" dirty="0" smtClean="0">
                <a:solidFill>
                  <a:srgbClr val="5E4D36"/>
                </a:solidFill>
                <a:latin typeface="Levenim MT" panose="02010502060101010101" pitchFamily="2" charset="-79"/>
                <a:cs typeface="Levenim MT" panose="02010502060101010101" pitchFamily="2" charset="-79"/>
              </a:rPr>
              <a:t>הרב קוק מנסח עיקרון של התייחסות בתחום הערבות ההדדית. מהו הכלל? כיצד כלל זה מסתדר או סותר את דברי גורדון והמעלות של </a:t>
            </a:r>
            <a:r>
              <a:rPr lang="he-IL" sz="700" smtClean="0">
                <a:solidFill>
                  <a:srgbClr val="5E4D36"/>
                </a:solidFill>
                <a:latin typeface="Levenim MT" panose="02010502060101010101" pitchFamily="2" charset="-79"/>
                <a:cs typeface="Levenim MT" panose="02010502060101010101" pitchFamily="2" charset="-79"/>
              </a:rPr>
              <a:t>הרמב"ם?</a:t>
            </a:r>
            <a:endParaRPr lang="he-IL" sz="700" dirty="0" smtClean="0">
              <a:solidFill>
                <a:srgbClr val="5E4D36"/>
              </a:solidFill>
              <a:latin typeface="Levenim MT" panose="02010502060101010101" pitchFamily="2" charset="-79"/>
              <a:cs typeface="Levenim MT" panose="02010502060101010101" pitchFamily="2" charset="-79"/>
            </a:endParaRP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א. </a:t>
            </a:r>
            <a:r>
              <a:rPr lang="he-IL" sz="950" b="1" dirty="0" smtClean="0">
                <a:solidFill>
                  <a:srgbClr val="5E4D36"/>
                </a:solidFill>
                <a:latin typeface="Levenim MT" panose="02010502060101010101" pitchFamily="2" charset="-79"/>
                <a:cs typeface="Levenim MT" panose="02010502060101010101" pitchFamily="2" charset="-79"/>
              </a:rPr>
              <a:t>מעלות הצדקה – המעשה והמהות</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smtClean="0">
                <a:solidFill>
                  <a:srgbClr val="5E4D36"/>
                </a:solidFill>
                <a:latin typeface="Levenim MT" panose="02010502060101010101" pitchFamily="2" charset="-79"/>
                <a:cs typeface="Levenim MT" panose="02010502060101010101" pitchFamily="2" charset="-79"/>
              </a:rPr>
              <a:t>שמונה </a:t>
            </a:r>
            <a:r>
              <a:rPr lang="he-IL" sz="700" dirty="0">
                <a:solidFill>
                  <a:srgbClr val="5E4D36"/>
                </a:solidFill>
                <a:latin typeface="Levenim MT" panose="02010502060101010101" pitchFamily="2" charset="-79"/>
                <a:cs typeface="Levenim MT" panose="02010502060101010101" pitchFamily="2" charset="-79"/>
              </a:rPr>
              <a:t>מעלות יש בצדקה, זו למעלה מזו.</a:t>
            </a:r>
          </a:p>
          <a:p>
            <a:pPr algn="just">
              <a:lnSpc>
                <a:spcPts val="1000"/>
              </a:lnSpc>
            </a:pPr>
            <a:r>
              <a:rPr lang="he-IL" sz="700" b="1" dirty="0">
                <a:solidFill>
                  <a:srgbClr val="5E4D36"/>
                </a:solidFill>
                <a:latin typeface="Levenim MT" panose="02010502060101010101" pitchFamily="2" charset="-79"/>
                <a:cs typeface="Levenim MT" panose="02010502060101010101" pitchFamily="2" charset="-79"/>
              </a:rPr>
              <a:t>מעלה גדולה </a:t>
            </a:r>
            <a:r>
              <a:rPr lang="he-IL" sz="700" dirty="0">
                <a:solidFill>
                  <a:srgbClr val="5E4D36"/>
                </a:solidFill>
                <a:latin typeface="Levenim MT" panose="02010502060101010101" pitchFamily="2" charset="-79"/>
                <a:cs typeface="Levenim MT" panose="02010502060101010101" pitchFamily="2" charset="-79"/>
              </a:rPr>
              <a:t>שאין למעלה ממנה - זה המחזיק בידי ישראל שמך, ונותן לו מתנה או הלוואה, או עושה </a:t>
            </a:r>
            <a:r>
              <a:rPr lang="he-IL" sz="700" dirty="0" err="1">
                <a:solidFill>
                  <a:srgbClr val="5E4D36"/>
                </a:solidFill>
                <a:latin typeface="Levenim MT" panose="02010502060101010101" pitchFamily="2" charset="-79"/>
                <a:cs typeface="Levenim MT" panose="02010502060101010101" pitchFamily="2" charset="-79"/>
              </a:rPr>
              <a:t>עימו</a:t>
            </a:r>
            <a:r>
              <a:rPr lang="he-IL" sz="700" dirty="0">
                <a:solidFill>
                  <a:srgbClr val="5E4D36"/>
                </a:solidFill>
                <a:latin typeface="Levenim MT" panose="02010502060101010101" pitchFamily="2" charset="-79"/>
                <a:cs typeface="Levenim MT" panose="02010502060101010101" pitchFamily="2" charset="-79"/>
              </a:rPr>
              <a:t> שותפות, או ממציא לו מלאכה, כדי לחזק את ידו עד </a:t>
            </a:r>
            <a:r>
              <a:rPr lang="he-IL" sz="700" b="1" dirty="0">
                <a:solidFill>
                  <a:srgbClr val="5E4D36"/>
                </a:solidFill>
                <a:latin typeface="Levenim MT" panose="02010502060101010101" pitchFamily="2" charset="-79"/>
                <a:cs typeface="Levenim MT" panose="02010502060101010101" pitchFamily="2" charset="-79"/>
              </a:rPr>
              <a:t>שלא יצטרך לבריות </a:t>
            </a:r>
            <a:r>
              <a:rPr lang="he-IL" sz="700" dirty="0">
                <a:solidFill>
                  <a:srgbClr val="5E4D36"/>
                </a:solidFill>
                <a:latin typeface="Levenim MT" panose="02010502060101010101" pitchFamily="2" charset="-79"/>
                <a:cs typeface="Levenim MT" panose="02010502060101010101" pitchFamily="2" charset="-79"/>
              </a:rPr>
              <a:t>ולא </a:t>
            </a:r>
            <a:r>
              <a:rPr lang="he-IL" sz="700" dirty="0" err="1">
                <a:solidFill>
                  <a:srgbClr val="5E4D36"/>
                </a:solidFill>
                <a:latin typeface="Levenim MT" panose="02010502060101010101" pitchFamily="2" charset="-79"/>
                <a:cs typeface="Levenim MT" panose="02010502060101010101" pitchFamily="2" charset="-79"/>
              </a:rPr>
              <a:t>ישאול</a:t>
            </a:r>
            <a:r>
              <a:rPr lang="he-IL" sz="700" dirty="0">
                <a:solidFill>
                  <a:srgbClr val="5E4D36"/>
                </a:solidFill>
                <a:latin typeface="Levenim MT" panose="02010502060101010101" pitchFamily="2" charset="-79"/>
                <a:cs typeface="Levenim MT" panose="02010502060101010101" pitchFamily="2" charset="-79"/>
              </a:rPr>
              <a:t>; ועל זה נאמר "וְהֶחֱזַקְתָּ בּוֹ גֵּר וְתוֹשָׁב וָחַי עִמָּךְ" (ויקרא כה, לה), כלומר החזק בו שלא ייפול ויצטרך.</a:t>
            </a:r>
          </a:p>
          <a:p>
            <a:pPr algn="just">
              <a:lnSpc>
                <a:spcPts val="1000"/>
              </a:lnSpc>
            </a:pPr>
            <a:r>
              <a:rPr lang="he-IL" sz="700" b="1" dirty="0">
                <a:solidFill>
                  <a:srgbClr val="5E4D36"/>
                </a:solidFill>
                <a:latin typeface="Levenim MT" panose="02010502060101010101" pitchFamily="2" charset="-79"/>
                <a:cs typeface="Levenim MT" panose="02010502060101010101" pitchFamily="2" charset="-79"/>
              </a:rPr>
              <a:t>פחות מזה </a:t>
            </a:r>
            <a:r>
              <a:rPr lang="he-IL" sz="700" dirty="0">
                <a:solidFill>
                  <a:srgbClr val="5E4D36"/>
                </a:solidFill>
                <a:latin typeface="Levenim MT" panose="02010502060101010101" pitchFamily="2" charset="-79"/>
                <a:cs typeface="Levenim MT" panose="02010502060101010101" pitchFamily="2" charset="-79"/>
              </a:rPr>
              <a:t>- הנותן צדקה לעניים, </a:t>
            </a:r>
            <a:r>
              <a:rPr lang="he-IL" sz="700" b="1" dirty="0">
                <a:solidFill>
                  <a:srgbClr val="5E4D36"/>
                </a:solidFill>
                <a:latin typeface="Levenim MT" panose="02010502060101010101" pitchFamily="2" charset="-79"/>
                <a:cs typeface="Levenim MT" panose="02010502060101010101" pitchFamily="2" charset="-79"/>
              </a:rPr>
              <a:t>ולא ידע למי נתן, ולא ידע העני ממי לקח</a:t>
            </a:r>
            <a:r>
              <a:rPr lang="he-IL" sz="700" dirty="0">
                <a:solidFill>
                  <a:srgbClr val="5E4D36"/>
                </a:solidFill>
                <a:latin typeface="Levenim MT" panose="02010502060101010101" pitchFamily="2" charset="-79"/>
                <a:cs typeface="Levenim MT" panose="02010502060101010101" pitchFamily="2" charset="-79"/>
              </a:rPr>
              <a:t>, שהרי זו מצוה לשמה, כגון לשכת </a:t>
            </a:r>
            <a:r>
              <a:rPr lang="he-IL" sz="700" dirty="0" err="1">
                <a:solidFill>
                  <a:srgbClr val="5E4D36"/>
                </a:solidFill>
                <a:latin typeface="Levenim MT" panose="02010502060101010101" pitchFamily="2" charset="-79"/>
                <a:cs typeface="Levenim MT" panose="02010502060101010101" pitchFamily="2" charset="-79"/>
              </a:rPr>
              <a:t>חשיים</a:t>
            </a:r>
            <a:r>
              <a:rPr lang="he-IL" sz="700" dirty="0">
                <a:solidFill>
                  <a:srgbClr val="5E4D36"/>
                </a:solidFill>
                <a:latin typeface="Levenim MT" panose="02010502060101010101" pitchFamily="2" charset="-79"/>
                <a:cs typeface="Levenim MT" panose="02010502060101010101" pitchFamily="2" charset="-79"/>
              </a:rPr>
              <a:t> שהייתה במקדש, שהיו הצדיקים </a:t>
            </a:r>
            <a:r>
              <a:rPr lang="he-IL" sz="700" dirty="0" err="1">
                <a:solidFill>
                  <a:srgbClr val="5E4D36"/>
                </a:solidFill>
                <a:latin typeface="Levenim MT" panose="02010502060101010101" pitchFamily="2" charset="-79"/>
                <a:cs typeface="Levenim MT" panose="02010502060101010101" pitchFamily="2" charset="-79"/>
              </a:rPr>
              <a:t>נותנין</a:t>
            </a:r>
            <a:r>
              <a:rPr lang="he-IL" sz="700" dirty="0">
                <a:solidFill>
                  <a:srgbClr val="5E4D36"/>
                </a:solidFill>
                <a:latin typeface="Levenim MT" panose="02010502060101010101" pitchFamily="2" charset="-79"/>
                <a:cs typeface="Levenim MT" panose="02010502060101010101" pitchFamily="2" charset="-79"/>
              </a:rPr>
              <a:t> בה בחשאי והעניים בני טובים </a:t>
            </a:r>
            <a:r>
              <a:rPr lang="he-IL" sz="700" dirty="0" err="1">
                <a:solidFill>
                  <a:srgbClr val="5E4D36"/>
                </a:solidFill>
                <a:latin typeface="Levenim MT" panose="02010502060101010101" pitchFamily="2" charset="-79"/>
                <a:cs typeface="Levenim MT" panose="02010502060101010101" pitchFamily="2" charset="-79"/>
              </a:rPr>
              <a:t>מתפרנסין</a:t>
            </a:r>
            <a:r>
              <a:rPr lang="he-IL" sz="700" dirty="0">
                <a:solidFill>
                  <a:srgbClr val="5E4D36"/>
                </a:solidFill>
                <a:latin typeface="Levenim MT" panose="02010502060101010101" pitchFamily="2" charset="-79"/>
                <a:cs typeface="Levenim MT" panose="02010502060101010101" pitchFamily="2" charset="-79"/>
              </a:rPr>
              <a:t> ממנה בחשאי. וקרוב לזה - </a:t>
            </a:r>
            <a:r>
              <a:rPr lang="he-IL" sz="700" b="1" dirty="0">
                <a:solidFill>
                  <a:srgbClr val="5E4D36"/>
                </a:solidFill>
                <a:latin typeface="Levenim MT" panose="02010502060101010101" pitchFamily="2" charset="-79"/>
                <a:cs typeface="Levenim MT" panose="02010502060101010101" pitchFamily="2" charset="-79"/>
              </a:rPr>
              <a:t>הנותן לתוך קופה של צדקה</a:t>
            </a:r>
            <a:r>
              <a:rPr lang="he-IL" sz="700" dirty="0">
                <a:solidFill>
                  <a:srgbClr val="5E4D36"/>
                </a:solidFill>
                <a:latin typeface="Levenim MT" panose="02010502060101010101" pitchFamily="2" charset="-79"/>
                <a:cs typeface="Levenim MT" panose="02010502060101010101" pitchFamily="2" charset="-79"/>
              </a:rPr>
              <a:t>; ולא ייתן אדם לתוך קופה של צדקה, אלא אם כן יודע שהממונה נאמן וחכם ויודע לנהוג בה כשורה כחנניה בן </a:t>
            </a:r>
            <a:r>
              <a:rPr lang="he-IL" sz="700" dirty="0" err="1">
                <a:solidFill>
                  <a:srgbClr val="5E4D36"/>
                </a:solidFill>
                <a:latin typeface="Levenim MT" panose="02010502060101010101" pitchFamily="2" charset="-79"/>
                <a:cs typeface="Levenim MT" panose="02010502060101010101" pitchFamily="2" charset="-79"/>
              </a:rPr>
              <a:t>תרדיון</a:t>
            </a:r>
            <a:r>
              <a:rPr lang="he-IL" sz="700" dirty="0">
                <a:solidFill>
                  <a:srgbClr val="5E4D36"/>
                </a:solidFill>
                <a:latin typeface="Levenim MT" panose="02010502060101010101" pitchFamily="2" charset="-79"/>
                <a:cs typeface="Levenim MT" panose="02010502060101010101" pitchFamily="2" charset="-79"/>
              </a:rPr>
              <a:t>.</a:t>
            </a:r>
          </a:p>
          <a:p>
            <a:pPr algn="just">
              <a:lnSpc>
                <a:spcPts val="1000"/>
              </a:lnSpc>
            </a:pPr>
            <a:r>
              <a:rPr lang="he-IL" sz="700" b="1" dirty="0">
                <a:solidFill>
                  <a:srgbClr val="5E4D36"/>
                </a:solidFill>
                <a:latin typeface="Levenim MT" panose="02010502060101010101" pitchFamily="2" charset="-79"/>
                <a:cs typeface="Levenim MT" panose="02010502060101010101" pitchFamily="2" charset="-79"/>
              </a:rPr>
              <a:t>פחות מזה </a:t>
            </a:r>
            <a:r>
              <a:rPr lang="he-IL" sz="700" dirty="0">
                <a:solidFill>
                  <a:srgbClr val="5E4D36"/>
                </a:solidFill>
                <a:latin typeface="Levenim MT" panose="02010502060101010101" pitchFamily="2" charset="-79"/>
                <a:cs typeface="Levenim MT" panose="02010502060101010101" pitchFamily="2" charset="-79"/>
              </a:rPr>
              <a:t>- </a:t>
            </a:r>
            <a:r>
              <a:rPr lang="he-IL" sz="700" b="1" dirty="0">
                <a:solidFill>
                  <a:srgbClr val="5E4D36"/>
                </a:solidFill>
                <a:latin typeface="Levenim MT" panose="02010502060101010101" pitchFamily="2" charset="-79"/>
                <a:cs typeface="Levenim MT" panose="02010502060101010101" pitchFamily="2" charset="-79"/>
              </a:rPr>
              <a:t>שידע הנותן למי ייתן, ולא ידע העני ממי לקח,</a:t>
            </a:r>
            <a:r>
              <a:rPr lang="he-IL" sz="700" dirty="0">
                <a:solidFill>
                  <a:srgbClr val="5E4D36"/>
                </a:solidFill>
                <a:latin typeface="Levenim MT" panose="02010502060101010101" pitchFamily="2" charset="-79"/>
                <a:cs typeface="Levenim MT" panose="02010502060101010101" pitchFamily="2" charset="-79"/>
              </a:rPr>
              <a:t> כגון גדולי החכמים שהיו </a:t>
            </a:r>
            <a:r>
              <a:rPr lang="he-IL" sz="700" dirty="0" err="1">
                <a:solidFill>
                  <a:srgbClr val="5E4D36"/>
                </a:solidFill>
                <a:latin typeface="Levenim MT" panose="02010502060101010101" pitchFamily="2" charset="-79"/>
                <a:cs typeface="Levenim MT" panose="02010502060101010101" pitchFamily="2" charset="-79"/>
              </a:rPr>
              <a:t>הולכין</a:t>
            </a:r>
            <a:r>
              <a:rPr lang="he-IL" sz="700" dirty="0">
                <a:solidFill>
                  <a:srgbClr val="5E4D36"/>
                </a:solidFill>
                <a:latin typeface="Levenim MT" panose="02010502060101010101" pitchFamily="2" charset="-79"/>
                <a:cs typeface="Levenim MT" panose="02010502060101010101" pitchFamily="2" charset="-79"/>
              </a:rPr>
              <a:t> בסתר, </a:t>
            </a:r>
            <a:r>
              <a:rPr lang="he-IL" sz="700" dirty="0" err="1">
                <a:solidFill>
                  <a:srgbClr val="5E4D36"/>
                </a:solidFill>
                <a:latin typeface="Levenim MT" panose="02010502060101010101" pitchFamily="2" charset="-79"/>
                <a:cs typeface="Levenim MT" panose="02010502060101010101" pitchFamily="2" charset="-79"/>
              </a:rPr>
              <a:t>ומשליכין</a:t>
            </a:r>
            <a:r>
              <a:rPr lang="he-IL" sz="700" dirty="0">
                <a:solidFill>
                  <a:srgbClr val="5E4D36"/>
                </a:solidFill>
                <a:latin typeface="Levenim MT" panose="02010502060101010101" pitchFamily="2" charset="-79"/>
                <a:cs typeface="Levenim MT" panose="02010502060101010101" pitchFamily="2" charset="-79"/>
              </a:rPr>
              <a:t> המעות בפתחי העניים. וכזה ראוי לעשות, ומעלה טובה היא, אם אין </a:t>
            </a:r>
            <a:r>
              <a:rPr lang="he-IL" sz="700" dirty="0" err="1">
                <a:solidFill>
                  <a:srgbClr val="5E4D36"/>
                </a:solidFill>
                <a:latin typeface="Levenim MT" panose="02010502060101010101" pitchFamily="2" charset="-79"/>
                <a:cs typeface="Levenim MT" panose="02010502060101010101" pitchFamily="2" charset="-79"/>
              </a:rPr>
              <a:t>הממונין</a:t>
            </a:r>
            <a:r>
              <a:rPr lang="he-IL" sz="700" dirty="0">
                <a:solidFill>
                  <a:srgbClr val="5E4D36"/>
                </a:solidFill>
                <a:latin typeface="Levenim MT" panose="02010502060101010101" pitchFamily="2" charset="-79"/>
                <a:cs typeface="Levenim MT" panose="02010502060101010101" pitchFamily="2" charset="-79"/>
              </a:rPr>
              <a:t> בצדקה </a:t>
            </a:r>
            <a:r>
              <a:rPr lang="he-IL" sz="700" dirty="0" err="1">
                <a:solidFill>
                  <a:srgbClr val="5E4D36"/>
                </a:solidFill>
                <a:latin typeface="Levenim MT" panose="02010502060101010101" pitchFamily="2" charset="-79"/>
                <a:cs typeface="Levenim MT" panose="02010502060101010101" pitchFamily="2" charset="-79"/>
              </a:rPr>
              <a:t>נוהגין</a:t>
            </a:r>
            <a:r>
              <a:rPr lang="he-IL" sz="700" dirty="0">
                <a:solidFill>
                  <a:srgbClr val="5E4D36"/>
                </a:solidFill>
                <a:latin typeface="Levenim MT" panose="02010502060101010101" pitchFamily="2" charset="-79"/>
                <a:cs typeface="Levenim MT" panose="02010502060101010101" pitchFamily="2" charset="-79"/>
              </a:rPr>
              <a:t> כשורה.</a:t>
            </a:r>
          </a:p>
          <a:p>
            <a:pPr algn="just">
              <a:lnSpc>
                <a:spcPts val="1000"/>
              </a:lnSpc>
            </a:pPr>
            <a:r>
              <a:rPr lang="he-IL" sz="700" b="1" dirty="0">
                <a:solidFill>
                  <a:srgbClr val="5E4D36"/>
                </a:solidFill>
                <a:latin typeface="Levenim MT" panose="02010502060101010101" pitchFamily="2" charset="-79"/>
                <a:cs typeface="Levenim MT" panose="02010502060101010101" pitchFamily="2" charset="-79"/>
              </a:rPr>
              <a:t>פחות מזה </a:t>
            </a:r>
            <a:r>
              <a:rPr lang="he-IL" sz="700" dirty="0">
                <a:solidFill>
                  <a:srgbClr val="5E4D36"/>
                </a:solidFill>
                <a:latin typeface="Levenim MT" panose="02010502060101010101" pitchFamily="2" charset="-79"/>
                <a:cs typeface="Levenim MT" panose="02010502060101010101" pitchFamily="2" charset="-79"/>
              </a:rPr>
              <a:t>- </a:t>
            </a:r>
            <a:r>
              <a:rPr lang="he-IL" sz="700" b="1" dirty="0">
                <a:solidFill>
                  <a:srgbClr val="5E4D36"/>
                </a:solidFill>
                <a:latin typeface="Levenim MT" panose="02010502060101010101" pitchFamily="2" charset="-79"/>
                <a:cs typeface="Levenim MT" panose="02010502060101010101" pitchFamily="2" charset="-79"/>
              </a:rPr>
              <a:t>שידע העני ממי נטל, ולא ידע הנותן</a:t>
            </a:r>
            <a:r>
              <a:rPr lang="he-IL" sz="700" dirty="0">
                <a:solidFill>
                  <a:srgbClr val="5E4D36"/>
                </a:solidFill>
                <a:latin typeface="Levenim MT" panose="02010502060101010101" pitchFamily="2" charset="-79"/>
                <a:cs typeface="Levenim MT" panose="02010502060101010101" pitchFamily="2" charset="-79"/>
              </a:rPr>
              <a:t>, כגון גדולי החכמים שהיו </a:t>
            </a:r>
            <a:r>
              <a:rPr lang="he-IL" sz="700" dirty="0" err="1">
                <a:solidFill>
                  <a:srgbClr val="5E4D36"/>
                </a:solidFill>
                <a:latin typeface="Levenim MT" panose="02010502060101010101" pitchFamily="2" charset="-79"/>
                <a:cs typeface="Levenim MT" panose="02010502060101010101" pitchFamily="2" charset="-79"/>
              </a:rPr>
              <a:t>צוררין</a:t>
            </a:r>
            <a:r>
              <a:rPr lang="he-IL" sz="700" dirty="0">
                <a:solidFill>
                  <a:srgbClr val="5E4D36"/>
                </a:solidFill>
                <a:latin typeface="Levenim MT" panose="02010502060101010101" pitchFamily="2" charset="-79"/>
                <a:cs typeface="Levenim MT" panose="02010502060101010101" pitchFamily="2" charset="-79"/>
              </a:rPr>
              <a:t> המעות בסדיניהם </a:t>
            </a:r>
            <a:r>
              <a:rPr lang="he-IL" sz="700" dirty="0" err="1">
                <a:solidFill>
                  <a:srgbClr val="5E4D36"/>
                </a:solidFill>
                <a:latin typeface="Levenim MT" panose="02010502060101010101" pitchFamily="2" charset="-79"/>
                <a:cs typeface="Levenim MT" panose="02010502060101010101" pitchFamily="2" charset="-79"/>
              </a:rPr>
              <a:t>ומפשילין</a:t>
            </a:r>
            <a:r>
              <a:rPr lang="he-IL" sz="700" dirty="0">
                <a:solidFill>
                  <a:srgbClr val="5E4D36"/>
                </a:solidFill>
                <a:latin typeface="Levenim MT" panose="02010502060101010101" pitchFamily="2" charset="-79"/>
                <a:cs typeface="Levenim MT" panose="02010502060101010101" pitchFamily="2" charset="-79"/>
              </a:rPr>
              <a:t> לאחוריהם, ובאין העניים </a:t>
            </a:r>
            <a:r>
              <a:rPr lang="he-IL" sz="700" dirty="0" err="1">
                <a:solidFill>
                  <a:srgbClr val="5E4D36"/>
                </a:solidFill>
                <a:latin typeface="Levenim MT" panose="02010502060101010101" pitchFamily="2" charset="-79"/>
                <a:cs typeface="Levenim MT" panose="02010502060101010101" pitchFamily="2" charset="-79"/>
              </a:rPr>
              <a:t>ונוטלין</a:t>
            </a:r>
            <a:r>
              <a:rPr lang="he-IL" sz="700" dirty="0">
                <a:solidFill>
                  <a:srgbClr val="5E4D36"/>
                </a:solidFill>
                <a:latin typeface="Levenim MT" panose="02010502060101010101" pitchFamily="2" charset="-79"/>
                <a:cs typeface="Levenim MT" panose="02010502060101010101" pitchFamily="2" charset="-79"/>
              </a:rPr>
              <a:t>, כדי שלא יהיה להם בושה:</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פחות מזה - שייתן לעני בידו, קודם </a:t>
            </a:r>
            <a:r>
              <a:rPr lang="he-IL" sz="700" dirty="0" err="1">
                <a:solidFill>
                  <a:srgbClr val="5E4D36"/>
                </a:solidFill>
                <a:latin typeface="Levenim MT" panose="02010502060101010101" pitchFamily="2" charset="-79"/>
                <a:cs typeface="Levenim MT" panose="02010502060101010101" pitchFamily="2" charset="-79"/>
              </a:rPr>
              <a:t>שישאול</a:t>
            </a:r>
            <a:r>
              <a:rPr lang="he-IL" sz="700" dirty="0">
                <a:solidFill>
                  <a:srgbClr val="5E4D36"/>
                </a:solidFill>
                <a:latin typeface="Levenim MT" panose="02010502060101010101" pitchFamily="2" charset="-79"/>
                <a:cs typeface="Levenim MT" panose="02010502060101010101" pitchFamily="2" charset="-79"/>
              </a:rPr>
              <a:t>.</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פחות מזה - שייתן לו כראוי </a:t>
            </a:r>
            <a:r>
              <a:rPr lang="he-IL" sz="700" dirty="0" err="1">
                <a:solidFill>
                  <a:srgbClr val="5E4D36"/>
                </a:solidFill>
                <a:latin typeface="Levenim MT" panose="02010502060101010101" pitchFamily="2" charset="-79"/>
                <a:cs typeface="Levenim MT" panose="02010502060101010101" pitchFamily="2" charset="-79"/>
              </a:rPr>
              <a:t>ליתן</a:t>
            </a:r>
            <a:r>
              <a:rPr lang="he-IL" sz="700" dirty="0">
                <a:solidFill>
                  <a:srgbClr val="5E4D36"/>
                </a:solidFill>
                <a:latin typeface="Levenim MT" panose="02010502060101010101" pitchFamily="2" charset="-79"/>
                <a:cs typeface="Levenim MT" panose="02010502060101010101" pitchFamily="2" charset="-79"/>
              </a:rPr>
              <a:t> לו, אחר </a:t>
            </a:r>
            <a:r>
              <a:rPr lang="he-IL" sz="700" dirty="0" err="1">
                <a:solidFill>
                  <a:srgbClr val="5E4D36"/>
                </a:solidFill>
                <a:latin typeface="Levenim MT" panose="02010502060101010101" pitchFamily="2" charset="-79"/>
                <a:cs typeface="Levenim MT" panose="02010502060101010101" pitchFamily="2" charset="-79"/>
              </a:rPr>
              <a:t>שישאול</a:t>
            </a:r>
            <a:r>
              <a:rPr lang="he-IL" sz="700" dirty="0">
                <a:solidFill>
                  <a:srgbClr val="5E4D36"/>
                </a:solidFill>
                <a:latin typeface="Levenim MT" panose="02010502060101010101" pitchFamily="2" charset="-79"/>
                <a:cs typeface="Levenim MT" panose="02010502060101010101" pitchFamily="2" charset="-79"/>
              </a:rPr>
              <a:t>.</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פחות מזה - </a:t>
            </a:r>
            <a:r>
              <a:rPr lang="he-IL" sz="700" b="1" dirty="0">
                <a:solidFill>
                  <a:srgbClr val="5E4D36"/>
                </a:solidFill>
                <a:latin typeface="Levenim MT" panose="02010502060101010101" pitchFamily="2" charset="-79"/>
                <a:cs typeface="Levenim MT" panose="02010502060101010101" pitchFamily="2" charset="-79"/>
              </a:rPr>
              <a:t>שייתן לו פחות מן הראוי, בסבר פנים יפות.</a:t>
            </a:r>
          </a:p>
          <a:p>
            <a:pPr algn="just">
              <a:lnSpc>
                <a:spcPts val="1000"/>
              </a:lnSpc>
            </a:pPr>
            <a:r>
              <a:rPr lang="he-IL" sz="700" b="1" dirty="0">
                <a:solidFill>
                  <a:srgbClr val="5E4D36"/>
                </a:solidFill>
                <a:latin typeface="Levenim MT" panose="02010502060101010101" pitchFamily="2" charset="-79"/>
                <a:cs typeface="Levenim MT" panose="02010502060101010101" pitchFamily="2" charset="-79"/>
              </a:rPr>
              <a:t>פחות מזה - שייתן לו, בעצב. </a:t>
            </a:r>
            <a:r>
              <a:rPr lang="he-IL" sz="700" dirty="0">
                <a:solidFill>
                  <a:srgbClr val="5E4D36"/>
                </a:solidFill>
                <a:latin typeface="Levenim MT" panose="02010502060101010101" pitchFamily="2" charset="-79"/>
                <a:cs typeface="Levenim MT" panose="02010502060101010101" pitchFamily="2" charset="-79"/>
              </a:rPr>
              <a:t>[...]</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smtClean="0">
                <a:solidFill>
                  <a:srgbClr val="5E4D36"/>
                </a:solidFill>
                <a:latin typeface="Levenim MT" panose="02010502060101010101" pitchFamily="2" charset="-79"/>
                <a:cs typeface="Levenim MT" panose="02010502060101010101" pitchFamily="2" charset="-79"/>
              </a:rPr>
              <a:t>רמב"ם היד החזקה הלכות מתנות עניים פרק י'</a:t>
            </a: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a:solidFill>
                  <a:srgbClr val="5E4D36"/>
                </a:solidFill>
                <a:latin typeface="Levenim MT" panose="02010502060101010101" pitchFamily="2" charset="-79"/>
                <a:cs typeface="Levenim MT" panose="02010502060101010101" pitchFamily="2" charset="-79"/>
              </a:rPr>
              <a:t>ג. </a:t>
            </a:r>
            <a:r>
              <a:rPr lang="he-IL" sz="950" b="1" dirty="0" smtClean="0">
                <a:solidFill>
                  <a:srgbClr val="5E4D36"/>
                </a:solidFill>
                <a:latin typeface="Levenim MT" panose="02010502060101010101" pitchFamily="2" charset="-79"/>
                <a:cs typeface="Levenim MT" panose="02010502060101010101" pitchFamily="2" charset="-79"/>
              </a:rPr>
              <a:t>המכלל לפרט</a:t>
            </a:r>
            <a:endParaRPr lang="he-IL" sz="850" b="1" dirty="0" smtClean="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האדם צריך </a:t>
            </a:r>
            <a:r>
              <a:rPr lang="he-IL" sz="700" dirty="0" err="1">
                <a:solidFill>
                  <a:srgbClr val="5E4D36"/>
                </a:solidFill>
                <a:latin typeface="Levenim MT" panose="02010502060101010101" pitchFamily="2" charset="-79"/>
                <a:cs typeface="Levenim MT" panose="02010502060101010101" pitchFamily="2" charset="-79"/>
              </a:rPr>
              <a:t>להחלץ</a:t>
            </a:r>
            <a:r>
              <a:rPr lang="he-IL" sz="700" dirty="0">
                <a:solidFill>
                  <a:srgbClr val="5E4D36"/>
                </a:solidFill>
                <a:latin typeface="Levenim MT" panose="02010502060101010101" pitchFamily="2" charset="-79"/>
                <a:cs typeface="Levenim MT" panose="02010502060101010101" pitchFamily="2" charset="-79"/>
              </a:rPr>
              <a:t> תמיד ממסגרותיו הפרטיות, הממלאות את כל מהותו, עד שכל רעיונותיו סובבים תמיד רק על דבר גורלו הפרטי, שזהו מוריד את האדם לעומק הקטנות, ואין קץ </a:t>
            </a:r>
            <a:r>
              <a:rPr lang="he-IL" sz="700" dirty="0" err="1">
                <a:solidFill>
                  <a:srgbClr val="5E4D36"/>
                </a:solidFill>
                <a:latin typeface="Levenim MT" panose="02010502060101010101" pitchFamily="2" charset="-79"/>
                <a:cs typeface="Levenim MT" panose="02010502060101010101" pitchFamily="2" charset="-79"/>
              </a:rPr>
              <a:t>ליסורים</a:t>
            </a:r>
            <a:r>
              <a:rPr lang="he-IL" sz="700" dirty="0">
                <a:solidFill>
                  <a:srgbClr val="5E4D36"/>
                </a:solidFill>
                <a:latin typeface="Levenim MT" panose="02010502060101010101" pitchFamily="2" charset="-79"/>
                <a:cs typeface="Levenim MT" panose="02010502060101010101" pitchFamily="2" charset="-79"/>
              </a:rPr>
              <a:t> גשמיים ורוחניים, המסובבים מזה. אבל צריך שתהיה מחשבתו ורצונו, ויסוד רעיונותיו נתונים להכללות, לכללות </a:t>
            </a:r>
            <a:r>
              <a:rPr lang="he-IL" sz="700" dirty="0" err="1">
                <a:solidFill>
                  <a:srgbClr val="5E4D36"/>
                </a:solidFill>
                <a:latin typeface="Levenim MT" panose="02010502060101010101" pitchFamily="2" charset="-79"/>
                <a:cs typeface="Levenim MT" panose="02010502060101010101" pitchFamily="2" charset="-79"/>
              </a:rPr>
              <a:t>הכל</a:t>
            </a:r>
            <a:r>
              <a:rPr lang="he-IL" sz="700" dirty="0">
                <a:solidFill>
                  <a:srgbClr val="5E4D36"/>
                </a:solidFill>
                <a:latin typeface="Levenim MT" panose="02010502060101010101" pitchFamily="2" charset="-79"/>
                <a:cs typeface="Levenim MT" panose="02010502060101010101" pitchFamily="2" charset="-79"/>
              </a:rPr>
              <a:t>, לכללות העולם, לאדם, לכללות ישראל, לכל היקום. ומזה תתבסס אצלו גם הפרטיות שלו בצורה הראויה. </a:t>
            </a:r>
            <a:r>
              <a:rPr lang="he-IL" sz="700" b="1" dirty="0">
                <a:solidFill>
                  <a:srgbClr val="5E4D36"/>
                </a:solidFill>
                <a:latin typeface="Levenim MT" panose="02010502060101010101" pitchFamily="2" charset="-79"/>
                <a:cs typeface="Levenim MT" panose="02010502060101010101" pitchFamily="2" charset="-79"/>
              </a:rPr>
              <a:t>וכל מה שהתפיסה הכללית היא יותר חזקה אצלו ככה תגדל שמחתו</a:t>
            </a:r>
            <a:r>
              <a:rPr lang="he-IL" sz="700" dirty="0">
                <a:solidFill>
                  <a:srgbClr val="5E4D36"/>
                </a:solidFill>
                <a:latin typeface="Levenim MT" panose="02010502060101010101" pitchFamily="2" charset="-79"/>
                <a:cs typeface="Levenim MT" panose="02010502060101010101" pitchFamily="2" charset="-79"/>
              </a:rPr>
              <a:t>...</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הרב אברהם יצחק הכהן קוק, אורות הקודש ג', עמוד קמ"ז</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p:txBody>
      </p:sp>
      <p:pic>
        <p:nvPicPr>
          <p:cNvPr id="3" name="מציין מיקום של תמונה 2"/>
          <p:cNvPicPr>
            <a:picLocks noGrp="1" noChangeAspect="1"/>
          </p:cNvPicPr>
          <p:nvPr>
            <p:ph type="pic" sz="quarter" idx="15"/>
          </p:nvPr>
        </p:nvPicPr>
        <p:blipFill>
          <a:blip r:embed="rId3">
            <a:extLst>
              <a:ext uri="{28A0092B-C50C-407E-A947-70E740481C1C}">
                <a14:useLocalDpi xmlns:a14="http://schemas.microsoft.com/office/drawing/2010/main" val="0"/>
              </a:ext>
            </a:extLst>
          </a:blip>
          <a:srcRect t="17259" b="17259"/>
          <a:stretch>
            <a:fillRect/>
          </a:stretch>
        </p:blipFill>
        <p:spPr/>
      </p:pic>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r>
              <a:rPr lang="he-IL" sz="950" b="1" dirty="0" smtClean="0">
                <a:solidFill>
                  <a:srgbClr val="5E4D36"/>
                </a:solidFill>
                <a:latin typeface="Levenim MT" panose="02010502060101010101" pitchFamily="2" charset="-79"/>
                <a:cs typeface="Levenim MT" panose="02010502060101010101" pitchFamily="2" charset="-79"/>
              </a:rPr>
              <a:t>ב. האדם שמאחורי האידאולוגיות</a:t>
            </a:r>
            <a:endParaRPr lang="he-IL" sz="950" b="1" dirty="0">
              <a:solidFill>
                <a:srgbClr val="5E4D36"/>
              </a:solidFill>
              <a:latin typeface="Levenim MT" panose="02010502060101010101" pitchFamily="2" charset="-79"/>
              <a:cs typeface="Levenim MT" panose="02010502060101010101" pitchFamily="2" charset="-79"/>
            </a:endParaRP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דבריו של </a:t>
            </a:r>
            <a:r>
              <a:rPr lang="he-IL" sz="700" dirty="0" err="1">
                <a:solidFill>
                  <a:srgbClr val="5E4D36"/>
                </a:solidFill>
                <a:latin typeface="Levenim MT" panose="02010502060101010101" pitchFamily="2" charset="-79"/>
                <a:cs typeface="Levenim MT" panose="02010502060101010101" pitchFamily="2" charset="-79"/>
              </a:rPr>
              <a:t>טרומפלדור</a:t>
            </a:r>
            <a:r>
              <a:rPr lang="he-IL" sz="700" dirty="0">
                <a:solidFill>
                  <a:srgbClr val="5E4D36"/>
                </a:solidFill>
                <a:latin typeface="Levenim MT" panose="02010502060101010101" pitchFamily="2" charset="-79"/>
                <a:cs typeface="Levenim MT" panose="02010502060101010101" pitchFamily="2" charset="-79"/>
              </a:rPr>
              <a:t> על דבר הקבוצה, שהוא רואה בה חזות </a:t>
            </a:r>
            <a:r>
              <a:rPr lang="he-IL" sz="700" dirty="0" err="1">
                <a:solidFill>
                  <a:srgbClr val="5E4D36"/>
                </a:solidFill>
                <a:latin typeface="Levenim MT" panose="02010502060101010101" pitchFamily="2" charset="-79"/>
                <a:cs typeface="Levenim MT" panose="02010502060101010101" pitchFamily="2" charset="-79"/>
              </a:rPr>
              <a:t>הכל</a:t>
            </a:r>
            <a:r>
              <a:rPr lang="he-IL" sz="700" dirty="0">
                <a:solidFill>
                  <a:srgbClr val="5E4D36"/>
                </a:solidFill>
                <a:latin typeface="Levenim MT" panose="02010502060101010101" pitchFamily="2" charset="-79"/>
                <a:cs typeface="Levenim MT" panose="02010502060101010101" pitchFamily="2" charset="-79"/>
              </a:rPr>
              <a:t>, אינם, כמובן, לגמרי לפי רוחי. אני אינני מעמיד את מפעלנו הלאומי והאנושי על הצורה, איזו שתהיה. בעיני טובות כל הצורות: קבוצה, קבוצה גדולה, מושב עובדים, קואופרטיב, קומונה – </a:t>
            </a:r>
            <a:r>
              <a:rPr lang="he-IL" sz="700" b="1" dirty="0">
                <a:solidFill>
                  <a:srgbClr val="5E4D36"/>
                </a:solidFill>
                <a:latin typeface="Levenim MT" panose="02010502060101010101" pitchFamily="2" charset="-79"/>
                <a:cs typeface="Levenim MT" panose="02010502060101010101" pitchFamily="2" charset="-79"/>
              </a:rPr>
              <a:t>אם יהיה בהן תוכן אנושי</a:t>
            </a:r>
            <a:r>
              <a:rPr lang="he-IL" sz="700" dirty="0">
                <a:solidFill>
                  <a:srgbClr val="5E4D36"/>
                </a:solidFill>
                <a:latin typeface="Levenim MT" panose="02010502060101010101" pitchFamily="2" charset="-79"/>
                <a:cs typeface="Levenim MT" panose="02010502060101010101" pitchFamily="2" charset="-79"/>
              </a:rPr>
              <a:t>. ואם לא – אף אחת מהן לא תועיל. ואל יאמרו לי, כי בקבוצה או בקומונה יותר קל להשיג את התוכן האנושי. בכל אחת מהצורות האלה ישנם צדדים חיוביים ושליליים. ולפי שעה אנחנו רואים, כי בכל אחת מהן פועלים קודם כל הצדדים השליליים. יען מה? יען אשר מעמידים את </a:t>
            </a:r>
            <a:r>
              <a:rPr lang="he-IL" sz="700" dirty="0" err="1">
                <a:solidFill>
                  <a:srgbClr val="5E4D36"/>
                </a:solidFill>
                <a:latin typeface="Levenim MT" panose="02010502060101010101" pitchFamily="2" charset="-79"/>
                <a:cs typeface="Levenim MT" panose="02010502060101010101" pitchFamily="2" charset="-79"/>
              </a:rPr>
              <a:t>הכל</a:t>
            </a:r>
            <a:r>
              <a:rPr lang="he-IL" sz="700" dirty="0">
                <a:solidFill>
                  <a:srgbClr val="5E4D36"/>
                </a:solidFill>
                <a:latin typeface="Levenim MT" panose="02010502060101010101" pitchFamily="2" charset="-79"/>
                <a:cs typeface="Levenim MT" panose="02010502060101010101" pitchFamily="2" charset="-79"/>
              </a:rPr>
              <a:t> על הצורה. שוכחים דבר קטן, </a:t>
            </a:r>
            <a:r>
              <a:rPr lang="he-IL" sz="700" b="1" dirty="0">
                <a:solidFill>
                  <a:srgbClr val="5E4D36"/>
                </a:solidFill>
                <a:latin typeface="Levenim MT" panose="02010502060101010101" pitchFamily="2" charset="-79"/>
                <a:cs typeface="Levenim MT" panose="02010502060101010101" pitchFamily="2" charset="-79"/>
              </a:rPr>
              <a:t>שוכחים כי העיקר הוא האדם</a:t>
            </a:r>
            <a:r>
              <a:rPr lang="he-IL" sz="700" dirty="0">
                <a:solidFill>
                  <a:srgbClr val="5E4D36"/>
                </a:solidFill>
                <a:latin typeface="Levenim MT" panose="02010502060101010101" pitchFamily="2" charset="-79"/>
                <a:cs typeface="Levenim MT" panose="02010502060101010101" pitchFamily="2" charset="-79"/>
              </a:rPr>
              <a:t>, אשר יהיה אדם בכל צורה, ולא הצורה היא העיקר. ודווקא בצורות שרואים אותן כאילו הן היותר שלמות – דווקא בהן שוכחים את זה, כי סומכים על הצורה שהיא תענה את </a:t>
            </a:r>
            <a:r>
              <a:rPr lang="he-IL" sz="700" dirty="0" err="1">
                <a:solidFill>
                  <a:srgbClr val="5E4D36"/>
                </a:solidFill>
                <a:latin typeface="Levenim MT" panose="02010502060101010101" pitchFamily="2" charset="-79"/>
                <a:cs typeface="Levenim MT" panose="02010502060101010101" pitchFamily="2" charset="-79"/>
              </a:rPr>
              <a:t>הכל</a:t>
            </a:r>
            <a:r>
              <a:rPr lang="he-IL" sz="700" dirty="0">
                <a:solidFill>
                  <a:srgbClr val="5E4D36"/>
                </a:solidFill>
                <a:latin typeface="Levenim MT" panose="02010502060101010101" pitchFamily="2" charset="-79"/>
                <a:cs typeface="Levenim MT" panose="02010502060101010101" pitchFamily="2" charset="-79"/>
              </a:rPr>
              <a:t>. מכאן מה שבא.</a:t>
            </a:r>
          </a:p>
          <a:p>
            <a:pPr algn="just">
              <a:lnSpc>
                <a:spcPts val="1000"/>
              </a:lnSpc>
            </a:pPr>
            <a:r>
              <a:rPr lang="he-IL" sz="700" dirty="0">
                <a:solidFill>
                  <a:srgbClr val="5E4D36"/>
                </a:solidFill>
                <a:latin typeface="Levenim MT" panose="02010502060101010101" pitchFamily="2" charset="-79"/>
                <a:cs typeface="Levenim MT" panose="02010502060101010101" pitchFamily="2" charset="-79"/>
              </a:rPr>
              <a:t>כללו של דבר: אם בקבוצה אתם רוצים או באיזו צורה שהיא, אל תראו בצורה מין חבית, שאתם נכבשים בה, נתמכים איש ברעהו כדגים מלוחים, ובזה אתם מסודרים יפה. </a:t>
            </a:r>
            <a:r>
              <a:rPr lang="he-IL" sz="700" b="1" dirty="0">
                <a:solidFill>
                  <a:srgbClr val="5E4D36"/>
                </a:solidFill>
                <a:latin typeface="Levenim MT" panose="02010502060101010101" pitchFamily="2" charset="-79"/>
                <a:cs typeface="Levenim MT" panose="02010502060101010101" pitchFamily="2" charset="-79"/>
              </a:rPr>
              <a:t>בני אדם אינם דגים מלוחים ואין לסדרם בחבית סידור של קיימא. בני אדם יש בהם תנועה וחיים ועולם מלא</a:t>
            </a:r>
            <a:r>
              <a:rPr lang="he-IL" sz="700" dirty="0">
                <a:solidFill>
                  <a:srgbClr val="5E4D36"/>
                </a:solidFill>
                <a:latin typeface="Levenim MT" panose="02010502060101010101" pitchFamily="2" charset="-79"/>
                <a:cs typeface="Levenim MT" panose="02010502060101010101" pitchFamily="2" charset="-79"/>
              </a:rPr>
              <a:t>.</a:t>
            </a: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gn="l">
              <a:lnSpc>
                <a:spcPts val="1000"/>
              </a:lnSpc>
            </a:pPr>
            <a:r>
              <a:rPr lang="he-IL" sz="600" dirty="0">
                <a:solidFill>
                  <a:srgbClr val="5E4D36"/>
                </a:solidFill>
                <a:latin typeface="Levenim MT" panose="02010502060101010101" pitchFamily="2" charset="-79"/>
                <a:cs typeface="Levenim MT" panose="02010502060101010101" pitchFamily="2" charset="-79"/>
              </a:rPr>
              <a:t>א"ד גורדון, מכתבים ורשימות, עמוד 160</a:t>
            </a:r>
          </a:p>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2760712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הנחיה למעביר הדף</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13" dirty="0"/>
              <a:t>רקע כללי</a:t>
            </a:r>
          </a:p>
          <a:p>
            <a:pPr marL="0" indent="0" algn="just">
              <a:buNone/>
            </a:pPr>
            <a:r>
              <a:rPr lang="he-IL" sz="813" dirty="0"/>
              <a:t>בשיעור הקודם על ערבות הדדית ניסינו להבין את ההבדל בין שתי גישות מוסריות. לאחד קראנו האדם מחפש ביטחון ממנה נובעת הגישה של 'האמנה החברתית'. ע"פ גישה זו ערבות הדדית היא מהסיבות הפרקטיות של 'משתלם לי'.</a:t>
            </a:r>
          </a:p>
          <a:p>
            <a:pPr marL="0" indent="0" algn="just">
              <a:buNone/>
            </a:pPr>
            <a:r>
              <a:rPr lang="he-IL" sz="813" dirty="0"/>
              <a:t>הגישה השנייה קראנו לה 'האדם מחפש אחריות'. על פי גישה זו חלה על האדם חובה מוסרית של אחריות לזולת. ראינו שערבות הדדית מתוך אחריות היא שונה ועמוקה מערבות הדדית פרקטית. </a:t>
            </a:r>
          </a:p>
          <a:p>
            <a:pPr marL="0" indent="0" algn="just">
              <a:buNone/>
            </a:pPr>
            <a:r>
              <a:rPr lang="he-IL" sz="813" dirty="0"/>
              <a:t>בדף לימוד זה אנחנו מבקשים להבין לעומק את הצדדים השונים של הערבות ההדדית בעולם מוסרי בו האדם מחפש אחריות. בשלב הראשון ננסה להעמיק בעצם הטענה שעל האדם חלה אחריות מוסרית לזולת. מתוך כך נשאל - אם עצם האחריות מספקת, או שהאחריות דורשת לקחת אותה? מדוע גם אנשים שמסכימים לרעיון לא תמיד לוקחים אותה? ולבסוף נראה שיש גם סכנה של 'יתר על </a:t>
            </a:r>
            <a:r>
              <a:rPr lang="he-IL" sz="813" dirty="0" smtClean="0"/>
              <a:t>המידה'</a:t>
            </a:r>
            <a:r>
              <a:rPr lang="en-US" sz="813" dirty="0" smtClean="0"/>
              <a:t>[Too much] </a:t>
            </a:r>
            <a:r>
              <a:rPr lang="he-IL" sz="813" dirty="0" smtClean="0"/>
              <a:t> בלקיחת </a:t>
            </a:r>
            <a:r>
              <a:rPr lang="he-IL" sz="813" dirty="0"/>
              <a:t>אחריות. ננסה להבין איך לא להיקלע לסכנה ולנזק שהיא גורמת. </a:t>
            </a:r>
          </a:p>
          <a:p>
            <a:pPr marL="0" indent="0" algn="just">
              <a:buNone/>
            </a:pPr>
            <a:r>
              <a:rPr lang="he-IL" sz="813" u="sng" dirty="0" smtClean="0"/>
              <a:t>א. </a:t>
            </a:r>
            <a:r>
              <a:rPr lang="he-IL" sz="813" u="sng" dirty="0"/>
              <a:t>אחריות לאחר – מן הרגע שהוא מסתכל בי </a:t>
            </a:r>
          </a:p>
          <a:p>
            <a:pPr marL="0" indent="0" algn="just">
              <a:buNone/>
            </a:pPr>
            <a:r>
              <a:rPr lang="he-IL" sz="813" dirty="0" smtClean="0"/>
              <a:t>בעולם </a:t>
            </a:r>
            <a:r>
              <a:rPr lang="he-IL" sz="813" dirty="0"/>
              <a:t>המסורתי היה ברור לכל הוגה דעות ואדם פשוט מהו הקריטריון למעשה מוסרי. הקריטריון היה האל או האלים. בסוגריים נומר שאמונה באלילים פעמים רבות גם הייתה תשתית לאי-מוסר. שכן </a:t>
            </a:r>
            <a:r>
              <a:rPr lang="he-IL" sz="813" dirty="0" smtClean="0"/>
              <a:t>אם </a:t>
            </a:r>
            <a:r>
              <a:rPr lang="he-IL" sz="813" dirty="0"/>
              <a:t>האל שלי ניצח את האל שלך ולכן אני חזק, לעזור לך פרושו להיות כפיו טובה לאל שלי. השאלה הייתה מה דורש האל </a:t>
            </a:r>
            <a:r>
              <a:rPr lang="he-IL" sz="813" dirty="0" err="1"/>
              <a:t>מאיתנו</a:t>
            </a:r>
            <a:r>
              <a:rPr lang="he-IL" sz="813" dirty="0"/>
              <a:t>. ולזה ניתנו תשובות רבות ומגוונות ע"פ הגיוון של האמונות השונות. היום אנחנו יודעים לומר, שבמידה רבה דמות האל בעולם המסורתי, נגזרה מתפיסת המוסר של אותה חברה. בהקשר הזה שוב בסוגריים – דמות האל האחדותי המקראי היא דמות שהביא לעולם את התשתית העמוקה של המוסר המקובל היום על אנשים רבים.</a:t>
            </a:r>
          </a:p>
          <a:p>
            <a:pPr marL="0" indent="0" algn="just">
              <a:buNone/>
            </a:pPr>
            <a:r>
              <a:rPr lang="he-IL" sz="813" dirty="0"/>
              <a:t>עם פרוץ עידן התבונה והנאורות, ירד האל מגדולתו עד שניטשה הכריז על מותו. או אז עמדו הפילוסופים בפני מצב שבו אין קנה מידה למעשה המוסרי. אמנם כבר אריסטו ואפלטון נתנו תשובות, ובמידה רבה תשובותיהם רלוונטיות </a:t>
            </a:r>
            <a:r>
              <a:rPr lang="he-IL" sz="813" dirty="0" smtClean="0"/>
              <a:t>גם </a:t>
            </a:r>
            <a:r>
              <a:rPr lang="he-IL" sz="813" dirty="0"/>
              <a:t>לימינו, אך מבחינה פילוסופית תשובותיהם לא היו מספקות לפילוסופים רבים. כך אצו רצו הפילוסופים למצוא מהו קנה המידה המוסרי ללא האל. התשובה שהובס נתן בדמות 'האמנה </a:t>
            </a:r>
            <a:r>
              <a:rPr lang="he-IL" sz="813" dirty="0" smtClean="0"/>
              <a:t>החברתית' </a:t>
            </a:r>
            <a:r>
              <a:rPr lang="he-IL" sz="813" dirty="0"/>
              <a:t>היא תשובה די מקובלת עד היום. בעומק התפיסה שלו המוסרי הוא התועלתי. או בניסוח </a:t>
            </a:r>
            <a:r>
              <a:rPr lang="he-IL" sz="813" dirty="0" smtClean="0"/>
              <a:t>פילוסופי - </a:t>
            </a:r>
            <a:r>
              <a:rPr lang="he-IL" sz="813" dirty="0"/>
              <a:t>קנה המידה המוסרי הוא 'מירב התועלת למירב בני האדם'. על עדנים אלו נבנתה הליברליות המערבית והדמוקרטיה המובילות עד היום את מחשבת האדם.</a:t>
            </a:r>
          </a:p>
          <a:p>
            <a:pPr marL="0" indent="0" algn="just">
              <a:buNone/>
            </a:pPr>
            <a:r>
              <a:rPr lang="he-IL" sz="813" dirty="0"/>
              <a:t>לאחר מלחמות העולם והשואה, רבים הרגישו שקנה המידה המוסרי התועלתני איננו מספק. מה שיצר תסיסה רבה בעולם הפילוסופי, במיוחד בצרפת. שם חיי ופעל </a:t>
            </a:r>
            <a:r>
              <a:rPr lang="he-IL" sz="813" dirty="0" err="1"/>
              <a:t>לוינס</a:t>
            </a:r>
            <a:r>
              <a:rPr lang="he-IL" sz="813" dirty="0"/>
              <a:t>, פילוסוף יהודי שכל משפחתו מליטה נכחדה בשואה. הוא עצמו היה שבוי מלחמה בידי הנאצים וניצל בשל מעמדו זה. </a:t>
            </a:r>
            <a:r>
              <a:rPr lang="he-IL" sz="813" dirty="0" err="1"/>
              <a:t>לוינס</a:t>
            </a:r>
            <a:r>
              <a:rPr lang="he-IL" sz="813" dirty="0"/>
              <a:t> לא התבייש להודות כי המוסר שלו נובע מהיהדות. במרכז משנתו המוסרי הוא שם את האחריות האוטומטית שחלה על האדם ביחס לזולת. כמו שמובן לכל אחד שבאופן אוטומטי יש לאדם זכויות אדם בסיסיות, מבקש </a:t>
            </a:r>
            <a:r>
              <a:rPr lang="he-IL" sz="813" dirty="0" err="1"/>
              <a:t>לוינס</a:t>
            </a:r>
            <a:r>
              <a:rPr lang="he-IL" sz="813" dirty="0"/>
              <a:t> לומר שבאותה מידה חלה עליו גם האחריות לזולת. זוהי לא פחות ממהפכה מחשבתית ביחס למוסר של </a:t>
            </a:r>
            <a:r>
              <a:rPr lang="he-IL" sz="813" dirty="0" smtClean="0"/>
              <a:t>'האמנה החברתית'. </a:t>
            </a:r>
            <a:endParaRPr lang="he-IL" sz="813" dirty="0"/>
          </a:p>
          <a:p>
            <a:pPr marL="0" indent="0" algn="just">
              <a:buNone/>
            </a:pPr>
            <a:r>
              <a:rPr lang="he-IL" sz="813" dirty="0"/>
              <a:t>בקטע שהבנו כציטוט לחלק זה הוא אומר את הדברים בצורה תמציתית. 'מן הרגע שהאחר מסתכל בי, אני אחראי כלפיו אף מבלי ליטול כלפיו כל אחריות שהיא; אחריותו מוטלת עלי... האחריות היא מה שמוטל אך ורק עלי, ובאופן אנושי אינני יכול לסרב לה.'</a:t>
            </a:r>
          </a:p>
          <a:p>
            <a:pPr marL="0" indent="0" algn="just">
              <a:buNone/>
            </a:pPr>
            <a:r>
              <a:rPr lang="he-IL" sz="813" dirty="0"/>
              <a:t>נראה לנו שכדאי בקטע זה ליצור דיון ולהבין אפה כל אחד ברמה התיאורטית עומד מול הצו הזה של האחריות. כדאי לתת מקום לדעות שונות ולראות איך הקבוצה מתמודדת מול צו האחריות </a:t>
            </a:r>
            <a:r>
              <a:rPr lang="he-IL" sz="813" dirty="0" err="1"/>
              <a:t>שלוינס</a:t>
            </a:r>
            <a:r>
              <a:rPr lang="he-IL" sz="813" dirty="0"/>
              <a:t> טוען שמוטל עלינו כבני אדם. </a:t>
            </a:r>
          </a:p>
          <a:p>
            <a:pPr marL="0" indent="0" algn="just">
              <a:buNone/>
            </a:pPr>
            <a:endParaRPr lang="he-IL" sz="813" u="sng" dirty="0" smtClean="0"/>
          </a:p>
          <a:p>
            <a:pPr marL="0" indent="0" algn="just">
              <a:buNone/>
            </a:pPr>
            <a:r>
              <a:rPr lang="he-IL" sz="813" u="sng" dirty="0" smtClean="0"/>
              <a:t>ב. אחריות </a:t>
            </a:r>
            <a:r>
              <a:rPr lang="he-IL" sz="813" u="sng" dirty="0"/>
              <a:t>צריך לקחת</a:t>
            </a:r>
          </a:p>
          <a:p>
            <a:pPr marL="0" indent="0" algn="just">
              <a:buNone/>
            </a:pPr>
            <a:r>
              <a:rPr lang="he-IL" sz="813" dirty="0"/>
              <a:t>ומתאוריה </a:t>
            </a:r>
            <a:r>
              <a:rPr lang="he-IL" sz="813" dirty="0" err="1"/>
              <a:t>לתכל'ס</a:t>
            </a:r>
            <a:r>
              <a:rPr lang="he-IL" sz="813" dirty="0"/>
              <a:t>. גם אם אנחנו מבינים את הצו של האחריות, פעמים רבות אנחנו עומדים מנגד ולא לוקחים אחריות. הרב </a:t>
            </a:r>
            <a:r>
              <a:rPr lang="he-IL" sz="813" dirty="0" err="1"/>
              <a:t>שטיינזלץ</a:t>
            </a:r>
            <a:r>
              <a:rPr lang="he-IL" sz="813" dirty="0"/>
              <a:t> מדבר בקטע על המצב הזה. </a:t>
            </a:r>
          </a:p>
          <a:p>
            <a:pPr marL="0" indent="0" algn="just">
              <a:buNone/>
            </a:pPr>
            <a:r>
              <a:rPr lang="he-IL" sz="813" dirty="0"/>
              <a:t>ראשית צריך להבין שישנה סכנה בחברה </a:t>
            </a:r>
            <a:r>
              <a:rPr lang="he-IL" sz="813" dirty="0" smtClean="0"/>
              <a:t>שיש </a:t>
            </a:r>
            <a:r>
              <a:rPr lang="he-IL" sz="813" dirty="0"/>
              <a:t>בה אחריות מוגזמת. רובינו מכירים את המצב בו אדם מרשה לעצמו לבוא אל חברו ולומר לו ביקורת על התנהגותו. או אפילו רק לזרוק משפט כמו 'אתה נראה רע'. גם אם הכוונה שלו הייתה טובה. בחברות של אחריות וערבות הדדית פעמים רבות זה נעשה דביק ומעיק. כך היה במסגרות של החברה המסורתית במשפחות המורחבות, בקיבוצים, בשכונות חרדיות או בכל קהילה צפופה.</a:t>
            </a:r>
          </a:p>
          <a:p>
            <a:pPr marL="0" indent="0" algn="just">
              <a:buNone/>
            </a:pPr>
            <a:r>
              <a:rPr lang="he-IL" sz="813" dirty="0"/>
              <a:t>לכן נוצר מצב של מין נימוס של תפיסת מרחק. לא לדחוף את האף אם לא התבקשתי. כמו גם גורמים אחרים שיצרו עולם מנוכר קר ומנומס עד מוות. </a:t>
            </a:r>
          </a:p>
          <a:p>
            <a:pPr marL="0" indent="0" algn="just">
              <a:buNone/>
            </a:pPr>
            <a:r>
              <a:rPr lang="he-IL" sz="813" dirty="0"/>
              <a:t>כאן מגיעה קריאתו של הרב עדין ליטול אחריות. לראות את האדם שממול. לא להתעלם בשל סיבות של נימוס מופרז או בשל סיבות אחרות. האחריות קיימת! צריך לקחת אותה. לא להסתתר </a:t>
            </a:r>
            <a:r>
              <a:rPr lang="he-IL" sz="813" dirty="0" smtClean="0"/>
              <a:t>מאחורי </a:t>
            </a:r>
            <a:r>
              <a:rPr lang="he-IL" sz="813" dirty="0"/>
              <a:t>טהרנות מוגזמת של רספקט כביכול. </a:t>
            </a:r>
          </a:p>
          <a:p>
            <a:pPr marL="0" indent="0" algn="just">
              <a:buNone/>
            </a:pPr>
            <a:r>
              <a:rPr lang="he-IL" sz="813" u="sng" dirty="0" smtClean="0"/>
              <a:t>ג. מתי </a:t>
            </a:r>
            <a:r>
              <a:rPr lang="he-IL" sz="813" u="sng" dirty="0"/>
              <a:t>זה לא העסק שלי?</a:t>
            </a:r>
          </a:p>
          <a:p>
            <a:pPr marL="0" indent="0" algn="just">
              <a:buNone/>
            </a:pPr>
            <a:r>
              <a:rPr lang="he-IL" sz="813" dirty="0"/>
              <a:t>הצד השני של דברי הרב </a:t>
            </a:r>
            <a:r>
              <a:rPr lang="he-IL" sz="813" dirty="0" err="1"/>
              <a:t>שטיינזלץ</a:t>
            </a:r>
            <a:r>
              <a:rPr lang="he-IL" sz="813" dirty="0"/>
              <a:t> הוא שיש להיזהר גם מאותו מצב של הכנסת האף לסיר של האחר, להיזהר מבניית חברה דביקה מידי, שיש בה שפיטה ורכילות. כביכול בשם האחריות והערבות ההדדית.</a:t>
            </a:r>
          </a:p>
          <a:p>
            <a:pPr marL="0" indent="0" algn="just">
              <a:buNone/>
            </a:pPr>
            <a:r>
              <a:rPr lang="he-IL" sz="813" dirty="0"/>
              <a:t>אפשר לקרא את הפסקה הראשונה בקטע, לסיים בשאלה,  ולקיים דיון חופשי - איך נמנעים מהמצב הזה. לשמוע את דעת המשתתפים. </a:t>
            </a:r>
          </a:p>
          <a:p>
            <a:pPr marL="0" indent="0" algn="just">
              <a:buNone/>
            </a:pPr>
            <a:r>
              <a:rPr lang="he-IL" sz="813" dirty="0"/>
              <a:t>אנחנו ביקשנו לעמוד על שני עקרונות.  </a:t>
            </a:r>
          </a:p>
          <a:p>
            <a:pPr marL="0" indent="0" algn="just">
              <a:buNone/>
            </a:pPr>
            <a:r>
              <a:rPr lang="he-IL" sz="813" dirty="0"/>
              <a:t>העיקרון הראשון הוא פרקטי – לבקש </a:t>
            </a:r>
            <a:r>
              <a:rPr lang="he-IL" sz="813" dirty="0" smtClean="0"/>
              <a:t>רשות, </a:t>
            </a:r>
            <a:r>
              <a:rPr lang="he-IL" sz="813" dirty="0"/>
              <a:t>לשאול, להתעניין או אפילו לבקש רשות לעזור. בטוח שיש לנו מה </a:t>
            </a:r>
            <a:r>
              <a:rPr lang="he-IL" sz="813" dirty="0" smtClean="0"/>
              <a:t>לומר, אבל </a:t>
            </a:r>
            <a:r>
              <a:rPr lang="he-IL" sz="813" dirty="0"/>
              <a:t>חייבים לקבל רשות לומר זאת, אפילו בזוגיות. ועדיף שזה יהיה במצב נפשי שברור לנו שהזולת נמצא ביכולת הקשבה. </a:t>
            </a:r>
          </a:p>
          <a:p>
            <a:pPr marL="0" indent="0" algn="just">
              <a:buNone/>
            </a:pPr>
            <a:r>
              <a:rPr lang="he-IL" sz="813" dirty="0"/>
              <a:t>עיקרון השני דורש העמקה של הדינמיקה העצמית של כל אחד מאתנו.</a:t>
            </a:r>
          </a:p>
          <a:p>
            <a:pPr marL="0" indent="0" algn="just">
              <a:buNone/>
            </a:pPr>
            <a:r>
              <a:rPr lang="he-IL" sz="813" dirty="0"/>
              <a:t>הרבה פעמים נדמה לנו שאנחנו פועלים ממקום כאילו </a:t>
            </a:r>
            <a:r>
              <a:rPr lang="he-IL" sz="813" dirty="0" smtClean="0"/>
              <a:t>אובייקטיבי </a:t>
            </a:r>
            <a:r>
              <a:rPr lang="he-IL" sz="813" dirty="0"/>
              <a:t>ונקי. למעשה רק מי שעשה עבודת מידות עמוקה יכול להיות בוודאות סבירה שהוא פועל ממקום נקי. מערכת השפיטה הפנימית שלנו פועלת גם אם אנחנו לא מודעים לה. ופעמים רבות ממניעים צדדים וזרים. כמו למשל </a:t>
            </a:r>
            <a:r>
              <a:rPr lang="he-IL" sz="813" dirty="0" smtClean="0"/>
              <a:t>למצוא </a:t>
            </a:r>
            <a:r>
              <a:rPr lang="he-IL" sz="813" dirty="0"/>
              <a:t>חן בעיני החבר, או לפעמים ההיפך, לנקום בחברה. </a:t>
            </a:r>
            <a:r>
              <a:rPr lang="he-IL" sz="813" dirty="0" smtClean="0"/>
              <a:t>וכך </a:t>
            </a:r>
            <a:r>
              <a:rPr lang="he-IL" sz="813" dirty="0"/>
              <a:t>הלאה </a:t>
            </a:r>
          </a:p>
          <a:p>
            <a:pPr marL="0" indent="0" algn="just">
              <a:buNone/>
            </a:pPr>
            <a:r>
              <a:rPr lang="he-IL" sz="813" dirty="0"/>
              <a:t>כאשר אנחנו מבקשים לתת עזרה לאחר עלינו לבוא למקום </a:t>
            </a:r>
            <a:r>
              <a:rPr lang="he-IL" sz="813" dirty="0" smtClean="0"/>
              <a:t>הזה, מהמקום הנקי</a:t>
            </a:r>
            <a:r>
              <a:rPr lang="he-IL" sz="813" dirty="0"/>
              <a:t>. מטפלים טובים רבים מבינים שהמכשלה הגדולה ביותר שלהם היא הכנסת עצמם לתוך הטיפול. לפעמים אפילו באופן בו ממש חשוב לנו לעזור לשני. ממש באופן לוחץ ודוחף. </a:t>
            </a:r>
            <a:r>
              <a:rPr lang="he-IL" sz="813" dirty="0" smtClean="0"/>
              <a:t>שבעומק, </a:t>
            </a:r>
            <a:r>
              <a:rPr lang="he-IL" sz="813" dirty="0"/>
              <a:t>בסוף מגיע לאגו האישי של </a:t>
            </a:r>
            <a:r>
              <a:rPr lang="he-IL" sz="813" dirty="0" smtClean="0"/>
              <a:t>המטפל. </a:t>
            </a:r>
            <a:r>
              <a:rPr lang="he-IL" sz="813" dirty="0"/>
              <a:t>מטפל טוב ומקצועי יודע שהוא צריך כל הזמן לנקות את </a:t>
            </a:r>
            <a:r>
              <a:rPr lang="he-IL" sz="813" dirty="0" smtClean="0"/>
              <a:t>האזור </a:t>
            </a:r>
            <a:r>
              <a:rPr lang="he-IL" sz="813" dirty="0"/>
              <a:t>הזה אצלו. להגיע לזולת כמה </a:t>
            </a:r>
            <a:r>
              <a:rPr lang="he-IL" sz="813" dirty="0" smtClean="0"/>
              <a:t>שיותר </a:t>
            </a:r>
            <a:r>
              <a:rPr lang="he-IL" sz="813" dirty="0"/>
              <a:t>נקי.</a:t>
            </a:r>
          </a:p>
          <a:p>
            <a:pPr marL="0" indent="0" algn="just">
              <a:buNone/>
            </a:pPr>
            <a:r>
              <a:rPr lang="he-IL" sz="813" dirty="0" smtClean="0"/>
              <a:t>אנחנו, </a:t>
            </a:r>
            <a:r>
              <a:rPr lang="he-IL" sz="813" dirty="0"/>
              <a:t>שאיננו </a:t>
            </a:r>
            <a:r>
              <a:rPr lang="he-IL" sz="813" dirty="0" smtClean="0"/>
              <a:t>מטפלים, </a:t>
            </a:r>
            <a:r>
              <a:rPr lang="he-IL" sz="813" dirty="0"/>
              <a:t>צריכים לפחות לנטרל את אזור השפיטה שלנו. להגיע אל הזולת ממקום של חמלה. לא עם סרגלי מידה בכיס.</a:t>
            </a:r>
          </a:p>
          <a:p>
            <a:pPr marL="0" indent="0" algn="just">
              <a:buNone/>
            </a:pPr>
            <a:r>
              <a:rPr lang="he-IL" sz="813" dirty="0"/>
              <a:t>כך גם נבנה חברה של ערבות הדדית שאיננה נופלת לפח </a:t>
            </a:r>
            <a:r>
              <a:rPr lang="he-IL" sz="813" dirty="0" smtClean="0"/>
              <a:t>של </a:t>
            </a:r>
            <a:r>
              <a:rPr lang="he-IL" sz="813" dirty="0"/>
              <a:t>דחיפת האף למקומות מיותרים, שפיטה ורכילות. </a:t>
            </a:r>
          </a:p>
        </p:txBody>
      </p:sp>
    </p:spTree>
    <p:extLst>
      <p:ext uri="{BB962C8B-B14F-4D97-AF65-F5344CB8AC3E}">
        <p14:creationId xmlns:p14="http://schemas.microsoft.com/office/powerpoint/2010/main" val="1128722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הנחיות למעביר השיעור</a:t>
            </a:r>
            <a:endParaRPr lang="he-IL" dirty="0"/>
          </a:p>
        </p:txBody>
      </p:sp>
      <p:sp>
        <p:nvSpPr>
          <p:cNvPr id="7" name="מציין מיקום תוכן 3"/>
          <p:cNvSpPr txBox="1">
            <a:spLocks/>
          </p:cNvSpPr>
          <p:nvPr/>
        </p:nvSpPr>
        <p:spPr>
          <a:xfrm>
            <a:off x="371475" y="933450"/>
            <a:ext cx="9173535" cy="5715000"/>
          </a:xfrm>
          <a:prstGeom prst="rect">
            <a:avLst/>
          </a:prstGeom>
        </p:spPr>
        <p:txBody>
          <a:bodyPr numCol="2" spcCol="182880" rtlCol="1">
            <a:norm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813" u="sng" dirty="0" smtClean="0"/>
              <a:t>א. מעלות </a:t>
            </a:r>
            <a:r>
              <a:rPr lang="he-IL" sz="813" u="sng" dirty="0"/>
              <a:t>הצדקה – המעשה והמהות</a:t>
            </a:r>
          </a:p>
          <a:p>
            <a:pPr marL="0" indent="0" algn="just">
              <a:buNone/>
            </a:pPr>
            <a:r>
              <a:rPr lang="he-IL" sz="813" dirty="0"/>
              <a:t>אם אתם בשומר החדש יותר משנה הסיכוי שפגשתם את הקטע הזה מהרמב"ם הוא גבוה. ואם לא זוהי ההזדמנות לעשות זאת. וגם אם פגשתם ננסה להבין את הדברים בהקשר אולי קצת אחר</a:t>
            </a:r>
            <a:r>
              <a:rPr lang="he-IL" sz="813" dirty="0" smtClean="0"/>
              <a:t>.</a:t>
            </a:r>
          </a:p>
          <a:p>
            <a:pPr marL="0" indent="0" algn="just">
              <a:buNone/>
            </a:pPr>
            <a:r>
              <a:rPr lang="he-IL" sz="813" dirty="0" smtClean="0"/>
              <a:t>רגע לפני שנצלול לקטע, </a:t>
            </a:r>
            <a:r>
              <a:rPr lang="he-IL" sz="813" dirty="0"/>
              <a:t>זו אולי הזדמנות </a:t>
            </a:r>
            <a:r>
              <a:rPr lang="he-IL" sz="813" dirty="0" smtClean="0"/>
              <a:t>להגיד </a:t>
            </a:r>
            <a:r>
              <a:rPr lang="he-IL" sz="813" dirty="0"/>
              <a:t>משהו על הרמב"ם – רבי משה בין </a:t>
            </a:r>
            <a:r>
              <a:rPr lang="he-IL" sz="813" dirty="0" smtClean="0"/>
              <a:t>מימון שחי במאה ה- 12 </a:t>
            </a:r>
            <a:r>
              <a:rPr lang="he-IL" sz="813" dirty="0"/>
              <a:t>מהגאונים שקמו לעם היהודי. רופא, מדען, פילוסוף וחכם תלמודי הילכתי. רבי משה כתב את הספר </a:t>
            </a:r>
            <a:r>
              <a:rPr lang="he-IL" sz="813" dirty="0" smtClean="0"/>
              <a:t>'מורה נבוכים' </a:t>
            </a:r>
            <a:r>
              <a:rPr lang="he-IL" sz="813" dirty="0"/>
              <a:t>בו הוא מנסח את האמונה היהודית להשקפת עולמו שהושפעה מאוד מהתפיסה הפילוסופית האריסטוטלית של ימי הביניים. בהיותו פחות מבן עשרים הרמב"ם חידש סוגה [ז'אנר] ספרותי חדש בספרות התלמודית. הוא היה הראשון שפירש את ששת סדרי משנה פירוש עצמאי למשנה. פרוש שתיכלל בתוכו את הספרות התלמודית הסבוכה בקצרנות גאונית מול הטקסט של המשנה.  בבגרותו הוא כתב את י"ד הספרים 'היד החזקה' בהם בניסוח הילכתי הוא תיכלל את כל הספרות התלמודית הענפה בניסוח בהיר וגאוני. רבים התנגדו למפעל זה שכן היה זה מפעל שכביכול ייתר </a:t>
            </a:r>
            <a:r>
              <a:rPr lang="he-IL" sz="813" dirty="0" smtClean="0"/>
              <a:t>את </a:t>
            </a:r>
            <a:r>
              <a:rPr lang="he-IL" sz="813" dirty="0"/>
              <a:t>כל מה שלפניו. אך היום ספרו של הרמב"ם </a:t>
            </a:r>
            <a:r>
              <a:rPr lang="he-IL" sz="813" dirty="0" smtClean="0"/>
              <a:t>מהווה </a:t>
            </a:r>
            <a:r>
              <a:rPr lang="he-IL" sz="813" dirty="0"/>
              <a:t>את אחד מאבני הבניין הראשיות של </a:t>
            </a:r>
            <a:r>
              <a:rPr lang="he-IL" sz="813" dirty="0" smtClean="0"/>
              <a:t>הספרות </a:t>
            </a:r>
            <a:r>
              <a:rPr lang="he-IL" sz="813" dirty="0"/>
              <a:t>התלמודית הענפה.</a:t>
            </a:r>
          </a:p>
          <a:p>
            <a:pPr marL="0" indent="0" algn="just">
              <a:buNone/>
            </a:pPr>
            <a:r>
              <a:rPr lang="he-IL" sz="813" dirty="0" smtClean="0"/>
              <a:t>ובחזרה לעניינו, ההנחה </a:t>
            </a:r>
            <a:r>
              <a:rPr lang="he-IL" sz="813" dirty="0"/>
              <a:t>שלנו היא ערך 'הערבות ההדדית'. בשיעורים האחרונים הראנו שערבות הדדית יכולה להיות מתוך השקפה פרקטית מעשית של תועלת. כך בעולמו של האדם המחפש ביטחון. ראינו גם שאצל האדם שמקבל על עצמו אחריות לזולת משמעות הערבות ההדדית משתנה. בהלכות צדקה של הרמב"ם [בספר שנקרא – מתנות עניים] הרמב"ם מנסח באופן גאוני לטעמינו, שמונה דרגות של צדקה. </a:t>
            </a:r>
            <a:r>
              <a:rPr lang="he-IL" sz="813" dirty="0" smtClean="0"/>
              <a:t>כאן </a:t>
            </a:r>
            <a:r>
              <a:rPr lang="he-IL" sz="813" dirty="0"/>
              <a:t>אנו פוגשים את גאוניותו ויכולתו הגבוהה לקחת מקורות רבים הפזורים בכל הספרות התלמודית ולהפוך אותם לסולם שמדרג את המעשה של הצדקה לדרגות. מצד אחד הדירוג של הרמב"ם יושב על מקורות קדומים, מצד שני הוא יצר דבר חדש </a:t>
            </a:r>
            <a:r>
              <a:rPr lang="he-IL" sz="813" dirty="0" smtClean="0"/>
              <a:t>בעצם </a:t>
            </a:r>
            <a:r>
              <a:rPr lang="he-IL" sz="813" dirty="0"/>
              <a:t>ההגדרה והדירוג. </a:t>
            </a:r>
            <a:r>
              <a:rPr lang="he-IL" sz="813" dirty="0" smtClean="0"/>
              <a:t>אנחנו </a:t>
            </a:r>
            <a:r>
              <a:rPr lang="he-IL" sz="813" dirty="0"/>
              <a:t>ננסה להבין את הדרוג הזה לעומק ולגזור ממנו תובנות. </a:t>
            </a:r>
          </a:p>
          <a:p>
            <a:pPr marL="0" indent="0" algn="just">
              <a:buNone/>
            </a:pPr>
            <a:r>
              <a:rPr lang="he-IL" sz="813" dirty="0" smtClean="0"/>
              <a:t>הדרגה הגבוהה ביותר היא </a:t>
            </a:r>
            <a:r>
              <a:rPr lang="he-IL" sz="813" dirty="0"/>
              <a:t>לדאוג למקור פרנסה לעני. מקום עבודה, אמצעי </a:t>
            </a:r>
            <a:r>
              <a:rPr lang="he-IL" sz="813" dirty="0" smtClean="0"/>
              <a:t>ייצור או </a:t>
            </a:r>
            <a:r>
              <a:rPr lang="he-IL" sz="813" dirty="0"/>
              <a:t>אפילו שותפות. לפעמים הלוואה היא גם סוג של תזרים מזומנים שיכול לאפשר לעני לעמוד על רגליו הפיננסיות ולהמשיך להחזיק באמצעי הייצור שלו בלי לאבד </a:t>
            </a:r>
            <a:r>
              <a:rPr lang="he-IL" sz="813" dirty="0" smtClean="0"/>
              <a:t>אותו, </a:t>
            </a:r>
            <a:r>
              <a:rPr lang="he-IL" sz="813" dirty="0"/>
              <a:t>ולהשתקם. </a:t>
            </a:r>
            <a:r>
              <a:rPr lang="he-IL" sz="813" dirty="0" smtClean="0"/>
              <a:t>זוהי </a:t>
            </a:r>
            <a:r>
              <a:rPr lang="he-IL" sz="813" dirty="0"/>
              <a:t>הצדקה הגבוהה ביותר משום שהיא מאפשרת לעני להתפרנס בעצמו בכבוד. ההנחה היא שאדם שמתפרנס בכבוד הוא אדם ששומר על כבודו העצמי. כאן כבר אנחנו רואים כיצד העניין הכלכלי </a:t>
            </a:r>
            <a:r>
              <a:rPr lang="he-IL" sz="813" dirty="0" smtClean="0"/>
              <a:t>בעומק, </a:t>
            </a:r>
            <a:r>
              <a:rPr lang="he-IL" sz="813" dirty="0"/>
              <a:t>נוגע לאדם באשר הוא אדם – לדימוי העצמי שלו, לצרכיו לרגשותיו </a:t>
            </a:r>
            <a:r>
              <a:rPr lang="he-IL" sz="813" dirty="0" err="1"/>
              <a:t>וכו</a:t>
            </a:r>
            <a:r>
              <a:rPr lang="he-IL" sz="813" dirty="0"/>
              <a:t>'. </a:t>
            </a:r>
          </a:p>
          <a:p>
            <a:pPr marL="0" indent="0" algn="just">
              <a:buNone/>
            </a:pPr>
            <a:r>
              <a:rPr lang="he-IL" sz="813" dirty="0"/>
              <a:t>לכן עזרה לאדם לשמור על אמצעי הייצור ו/או על מקור פרנסה היא המעלה הגבוהה ביותר. מכך נלמד שבעומק הדבר אנחנו יכולים לעשות צדקה כל הזמן בלי להוציא גרוש מהכיס. כולנו עובדים, </a:t>
            </a:r>
            <a:r>
              <a:rPr lang="he-IL" sz="813" dirty="0" smtClean="0"/>
              <a:t>לחלקינו </a:t>
            </a:r>
            <a:r>
              <a:rPr lang="he-IL" sz="813" dirty="0"/>
              <a:t>יש עובדים </a:t>
            </a:r>
            <a:r>
              <a:rPr lang="he-IL" sz="813" dirty="0" smtClean="0"/>
              <a:t>עליהם הוא אחראי, ואם לא אז עמיתים</a:t>
            </a:r>
            <a:r>
              <a:rPr lang="he-IL" sz="813" dirty="0"/>
              <a:t>. כל עזרה לעמית בעבודה, כל תשומת לב לצרכים שלו, כל פעם שאנחנו יכולים לגרום לעמית להיות עובד טוב יותר – כל אלו הם צדקה מהמעלה הגבוהה. ברור שהמעשה שאנחנו עושים מול החקלאים נכנס לקטגוריה הזו בגדול.</a:t>
            </a:r>
          </a:p>
          <a:p>
            <a:pPr marL="0" indent="0" algn="just">
              <a:buNone/>
            </a:pPr>
            <a:r>
              <a:rPr lang="he-IL" sz="813" dirty="0"/>
              <a:t>מתחת לדרגה זו הם הדרגות בהם </a:t>
            </a:r>
            <a:r>
              <a:rPr lang="he-IL" sz="813" dirty="0" smtClean="0"/>
              <a:t>אנחנו </a:t>
            </a:r>
            <a:r>
              <a:rPr lang="he-IL" sz="813" dirty="0"/>
              <a:t>נותנים למשהו כסף נזיל להוצאות שוטפות. וגם כאן אם נשים </a:t>
            </a:r>
            <a:r>
              <a:rPr lang="he-IL" sz="813" dirty="0" smtClean="0"/>
              <a:t>לב, </a:t>
            </a:r>
            <a:r>
              <a:rPr lang="he-IL" sz="813" dirty="0"/>
              <a:t>מה שקובע את הדרגה  של הנתינה </a:t>
            </a:r>
            <a:r>
              <a:rPr lang="he-IL" sz="813" dirty="0" smtClean="0"/>
              <a:t>זו התנועה </a:t>
            </a:r>
            <a:r>
              <a:rPr lang="he-IL" sz="813" dirty="0"/>
              <a:t>הנפשית של הנותן, והתוצאה בנפשו של המקבל. קודם כל האנונימיות של המקבל – שיוצרת חיץ בין הנותן למקבל. מי שנתן צדקה משמעותית לאדם שהוא מכיר יודע שיש יצר הרע, הלך נפש של תושת 'הוא חייב לי' מול המקבל. וכן </a:t>
            </a:r>
            <a:r>
              <a:rPr lang="he-IL" sz="813" dirty="0" smtClean="0"/>
              <a:t>להיפך</a:t>
            </a:r>
            <a:r>
              <a:rPr lang="he-IL" sz="813" dirty="0"/>
              <a:t>, תחושת 'אני חייב לו על מה שהוא נתן לי'. בכך אנו פוגעים בחירות של האדם המקבל. עלול להיווצר מצב של מחויבות ושמץ של שיעבוד. האנונימיות יכולה לנתק את הזיקה. אין מי שחייב לי, ואין מי שאני חייב לו משהו ברמה האישית. הכרת הטוב נשארת במקום אמורפי וכללי. כך שלא יודעים למי ניתן ושלא יודעים מי הנותן. וכך גם בנתינה </a:t>
            </a:r>
            <a:r>
              <a:rPr lang="he-IL" sz="813" dirty="0" smtClean="0"/>
              <a:t>לקופת </a:t>
            </a:r>
            <a:r>
              <a:rPr lang="he-IL" sz="813" dirty="0"/>
              <a:t>צדקה כללית שמתווכת בין הנותן למקבל. כך גם שהנותן </a:t>
            </a:r>
            <a:r>
              <a:rPr lang="he-IL" sz="813" dirty="0" smtClean="0"/>
              <a:t>יודע, </a:t>
            </a:r>
            <a:r>
              <a:rPr lang="he-IL" sz="813" dirty="0"/>
              <a:t>אך נותן לעני בסתר. לכן אין לו למי להפנות את תחושת ה'אתה חייב לי</a:t>
            </a:r>
            <a:r>
              <a:rPr lang="he-IL" sz="813" dirty="0" smtClean="0"/>
              <a:t>', </a:t>
            </a:r>
            <a:r>
              <a:rPr lang="he-IL" sz="813" dirty="0"/>
              <a:t>או את הצפייה להכרת הטוב. בנתינה בסתר אני מוותר על תחושות אלו וחוסם אותם.</a:t>
            </a:r>
          </a:p>
          <a:p>
            <a:pPr marL="0" indent="0" algn="just">
              <a:buNone/>
            </a:pPr>
            <a:r>
              <a:rPr lang="he-IL" sz="813" dirty="0"/>
              <a:t>כאשר העני </a:t>
            </a:r>
            <a:r>
              <a:rPr lang="he-IL" sz="813" dirty="0" smtClean="0"/>
              <a:t>יודע </a:t>
            </a:r>
            <a:r>
              <a:rPr lang="he-IL" sz="813" dirty="0"/>
              <a:t>ממי </a:t>
            </a:r>
            <a:r>
              <a:rPr lang="he-IL" sz="813" dirty="0" smtClean="0"/>
              <a:t>לקח, </a:t>
            </a:r>
            <a:r>
              <a:rPr lang="he-IL" sz="813" dirty="0"/>
              <a:t>בהחלט יתכן שהוא ירגיש חובה כלפי הנותן. אך לפחות לא יחוש בושה. והנותן לא יוכל לפתח תלות פסיכולוגית.</a:t>
            </a:r>
          </a:p>
          <a:p>
            <a:pPr marL="0" indent="0" algn="just">
              <a:buNone/>
            </a:pPr>
            <a:r>
              <a:rPr lang="he-IL" sz="813" dirty="0"/>
              <a:t>בשתי דרגות התחתונות יש עיסוק </a:t>
            </a:r>
            <a:r>
              <a:rPr lang="he-IL" sz="813" dirty="0" smtClean="0"/>
              <a:t>בסבר </a:t>
            </a:r>
            <a:r>
              <a:rPr lang="he-IL" sz="813" dirty="0"/>
              <a:t>הפנים. </a:t>
            </a:r>
            <a:r>
              <a:rPr lang="he-IL" sz="813" dirty="0" smtClean="0"/>
              <a:t>שוב, </a:t>
            </a:r>
            <a:r>
              <a:rPr lang="he-IL" sz="813" dirty="0"/>
              <a:t>האדם ותחושותיו </a:t>
            </a:r>
            <a:r>
              <a:rPr lang="he-IL" sz="813" dirty="0" smtClean="0"/>
              <a:t>במרכז, </a:t>
            </a:r>
            <a:r>
              <a:rPr lang="he-IL" sz="813" dirty="0"/>
              <a:t>לא הכסף. גם אם נתת קצת, אבל </a:t>
            </a:r>
            <a:r>
              <a:rPr lang="he-IL" sz="813" dirty="0" smtClean="0"/>
              <a:t>בסבר </a:t>
            </a:r>
            <a:r>
              <a:rPr lang="he-IL" sz="813" dirty="0"/>
              <a:t>פנים – נתת הרבה. שימו לב לאדם!</a:t>
            </a:r>
          </a:p>
          <a:p>
            <a:pPr marL="0" indent="0" algn="just">
              <a:buNone/>
            </a:pPr>
            <a:r>
              <a:rPr lang="he-IL" sz="813" dirty="0"/>
              <a:t>הפרשנות שלנו כאן היא אפשרות אחת, אתם מוזמנים לפתח פרשנויות נוספות או לאפשר בשיעור פרשנויות נוספות</a:t>
            </a:r>
            <a:r>
              <a:rPr lang="he-IL" sz="813" dirty="0" smtClean="0"/>
              <a:t>. אנחנו מציעים לקרא ביחד את הדרגות השונות, לפרש את משמעותן המעשית, ולבקש מהלומדים לפרש בעצמם את המשמעות הפנימית של הדירוג, לחלץ את הקריטריון והרעיון דרכו אנחנו נוכל לדייק בערבות ההדדית שלנו. </a:t>
            </a:r>
          </a:p>
          <a:p>
            <a:pPr marL="0" indent="0" algn="just">
              <a:buNone/>
            </a:pPr>
            <a:r>
              <a:rPr lang="he-IL" sz="813" dirty="0" smtClean="0"/>
              <a:t>אנחנו הצענו פרשנות ששמה את האדם, צרכיו, רצונותינו ורגשותיו במרכז – גן ביחס לנותן וגם ביחס למקבל. </a:t>
            </a:r>
            <a:endParaRPr lang="he-IL" sz="813" dirty="0"/>
          </a:p>
          <a:p>
            <a:pPr marL="0" indent="0" algn="just">
              <a:buNone/>
            </a:pPr>
            <a:r>
              <a:rPr lang="he-IL" sz="813" u="sng" dirty="0" smtClean="0"/>
              <a:t>ב. האדם </a:t>
            </a:r>
            <a:r>
              <a:rPr lang="he-IL" sz="813" u="sng" dirty="0"/>
              <a:t>שמאחורי האידאולוגיות </a:t>
            </a:r>
          </a:p>
          <a:p>
            <a:pPr marL="0" indent="0" algn="just">
              <a:buNone/>
            </a:pPr>
            <a:r>
              <a:rPr lang="he-IL" sz="813" dirty="0"/>
              <a:t>הנה שוב אנחנו פוגשים את אותו עיקרון. האדם הוא העיקר! החבר'ה הנפלאים של השומר ההיסטורי, שאנחנו כ"כ מרגישים קרובים אליהם, האמינו בכל ליבם בעולם טוב יותר מבחינה חברתית כלכלית. רובם האמינו בסוציאליזם כתרופה לבעיות העוני והמעמדות. הם באו לארץ לבנות אותה אבל גם להיבנות בה, לבנות בה חברה צודקת. והם חיפשו בלהט ובעוצמה ובמקוריות את הדרך. מתוך כך הם יצרו את הקבוצה והקיבוץ והשקיעו רבות בחשיבה על המסגרת שלהם. </a:t>
            </a:r>
          </a:p>
          <a:p>
            <a:pPr marL="0" indent="0" algn="just">
              <a:buNone/>
            </a:pPr>
            <a:r>
              <a:rPr lang="he-IL" sz="813" dirty="0"/>
              <a:t>בקטע </a:t>
            </a:r>
            <a:r>
              <a:rPr lang="he-IL" sz="813" dirty="0" smtClean="0"/>
              <a:t>שלפנינו </a:t>
            </a:r>
            <a:r>
              <a:rPr lang="he-IL" sz="813" dirty="0"/>
              <a:t>שוב אנחנו פוגשים את גורדון במלא עומק ההבנה שלו מול חבורת הצעירים הנלהבים </a:t>
            </a:r>
            <a:r>
              <a:rPr lang="he-IL" sz="813" dirty="0" smtClean="0"/>
              <a:t>איתם </a:t>
            </a:r>
            <a:r>
              <a:rPr lang="he-IL" sz="813" dirty="0"/>
              <a:t>פעל. גורדון מבין ומסביר לחבר'ה שאם הם יתמקדו במסגרות, טובות ככל שיהיו, הם לא יצליחו ביצירת חברה טובה וצודקת יותר. בפרספקטיבה שלנו, אנחנו יודעים ומבינים את החסרונות של המפעל המדהים – הקיבוץ. ולכן אנחנו </a:t>
            </a:r>
            <a:r>
              <a:rPr lang="he-IL" sz="813" dirty="0" smtClean="0"/>
              <a:t>מבינים שפעמים </a:t>
            </a:r>
            <a:r>
              <a:rPr lang="he-IL" sz="813" dirty="0"/>
              <a:t>רבות המסגרת הזו גרמה לדריסה של היחיד. ממילא, במקום ערבות הדדית, שליטה הדדית. ניסוח של גורדון מדבר בעד עצמו. ועלינו לחרוט על לוח ליבינו בכל מה שאנחנו עושים בתחומים השונים של העשייה כולל בערבות ההדדית, לזכור שהאדם הוא העיקר!  </a:t>
            </a:r>
          </a:p>
          <a:p>
            <a:pPr marL="0" indent="0" algn="just">
              <a:buNone/>
            </a:pPr>
            <a:r>
              <a:rPr lang="he-IL" sz="813" u="sng" dirty="0" smtClean="0"/>
              <a:t>ג. המכלל </a:t>
            </a:r>
            <a:r>
              <a:rPr lang="he-IL" sz="813" u="sng" dirty="0"/>
              <a:t>לפרט</a:t>
            </a:r>
          </a:p>
          <a:p>
            <a:pPr marL="0" indent="0" algn="just">
              <a:buNone/>
            </a:pPr>
            <a:r>
              <a:rPr lang="he-IL" sz="813" dirty="0"/>
              <a:t>הרב קוק בהסתכלות העמוקה והרחבה שלו נותן לנו כלי נוסף לערבות ההדדית. כאשר האדם רואה את הדברים מנקודת המבט שלו, הוא תמיד יראה טווח מצומצם של המציאות. כך גם הנתינה שלו, הערבות ההדדית שלו תהיה ממקום של ביטחון, או רצון להצטיינות </a:t>
            </a:r>
            <a:r>
              <a:rPr lang="he-IL" sz="813" dirty="0" err="1"/>
              <a:t>וכו</a:t>
            </a:r>
            <a:r>
              <a:rPr lang="he-IL" sz="813" dirty="0"/>
              <a:t>'. ככל שהאדם מצליח לפתוח את טווח הראיה שלו במובן הרוחני פילוסופי, כך היכולת שלו להיות מדויק יותר בנתינה שלו, בערבות ההדדית, תהיה גדולה יותר. כשאני רואה את האחר, </a:t>
            </a:r>
            <a:r>
              <a:rPr lang="he-IL" sz="813" dirty="0" smtClean="0"/>
              <a:t>השונה, </a:t>
            </a:r>
            <a:r>
              <a:rPr lang="he-IL" sz="813" dirty="0"/>
              <a:t>המקבל – כאשר אני מבין את נקודת המבט שלו – אני אתן לו ממקום מדויק יותר. אני אדייק בנתינה. כפי שראינו ברמב"ם. כאשר אני רואה מצב כללי יותר של המציאות הכלכלית חברתית, אני אתגייס גם לפרויקטים רחבים יותר של ניסיון תיקון בעיות מהשורש, במרחב החברתי. לא אסתפק בנתינה פרטית, אם כי לא אוותר אליה. אנסה להבין היכן פעולה שלי יכולה להועיל לרבים, לחברה כולה. וממילא גם הנתינה שלי תהיה ממקום עמוק יותר של אחריות. בדרך, ישנו רווח של שמחה של הנותן. מתוך יכולתו לתפוס את הדברים בצורה רחבה ומדויקת יותר. זאת לעומת אדם שמצומצם בעולם קטן וקורבני. </a:t>
            </a:r>
          </a:p>
        </p:txBody>
      </p:sp>
    </p:spTree>
    <p:extLst>
      <p:ext uri="{BB962C8B-B14F-4D97-AF65-F5344CB8AC3E}">
        <p14:creationId xmlns:p14="http://schemas.microsoft.com/office/powerpoint/2010/main" val="2279302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3065</TotalTime>
  <Words>3823</Words>
  <Application>Microsoft Office PowerPoint</Application>
  <PresentationFormat>A4 Paper (210x297 mm)</PresentationFormat>
  <Paragraphs>150</Paragraphs>
  <Slides>4</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4</vt:i4>
      </vt:variant>
    </vt:vector>
  </HeadingPairs>
  <TitlesOfParts>
    <vt:vector size="8" baseType="lpstr">
      <vt:lpstr>Arial</vt:lpstr>
      <vt:lpstr>Calibri</vt:lpstr>
      <vt:lpstr>Levenim MT</vt:lpstr>
      <vt:lpstr>1_ערכת נושא Office</vt:lpstr>
      <vt:lpstr>ערבות הדדית – אשכול ערכים ציוניים – חלק א' - אחריות לוקחים</vt:lpstr>
      <vt:lpstr>ערבות הדדית – אשכול ערכים ציוניים – חלק ב' – מעגלי אחריות ומיקודה</vt:lpstr>
      <vt:lpstr>הנחיה למעביר הדף</vt:lpstr>
      <vt:lpstr>הנחיות למעביר השיעור</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yaakov</cp:lastModifiedBy>
  <cp:revision>76</cp:revision>
  <cp:lastPrinted>2016-01-02T09:56:53Z</cp:lastPrinted>
  <dcterms:created xsi:type="dcterms:W3CDTF">2016-01-01T12:13:36Z</dcterms:created>
  <dcterms:modified xsi:type="dcterms:W3CDTF">2016-08-14T09:08:31Z</dcterms:modified>
</cp:coreProperties>
</file>