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005" autoAdjust="0"/>
    <p:restoredTop sz="94628" autoAdjust="0"/>
  </p:normalViewPr>
  <p:slideViewPr>
    <p:cSldViewPr snapToGrid="0">
      <p:cViewPr>
        <p:scale>
          <a:sx n="110" d="100"/>
          <a:sy n="110" d="100"/>
        </p:scale>
        <p:origin x="-72"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שמירה ראשונה של זייד – הסיפור הקטן בתוך הסיפור הגדול</a:t>
            </a:r>
            <a:endParaRPr lang="he-IL" dirty="0"/>
          </a:p>
        </p:txBody>
      </p:sp>
      <p:sp>
        <p:nvSpPr>
          <p:cNvPr id="12" name="מלבן 11"/>
          <p:cNvSpPr/>
          <p:nvPr/>
        </p:nvSpPr>
        <p:spPr>
          <a:xfrm>
            <a:off x="6779895" y="876300"/>
            <a:ext cx="2699385" cy="2409825"/>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הגעתם למצפה של השומר החדש להתנדבות שמירה. אולי זו הפעם הראשונה שלכם אולי אתם ותיקים יותר. לפעמים באמצע הלילה אתם חשים קשיים,, או תחושה שהעסק לא רציני. יושבים תקועים באמצע </a:t>
            </a:r>
            <a:r>
              <a:rPr lang="he-IL" sz="700" dirty="0" err="1" smtClean="0">
                <a:solidFill>
                  <a:schemeClr val="bg1"/>
                </a:solidFill>
                <a:latin typeface="Levenim MT" panose="02010502060101010101" pitchFamily="2" charset="-79"/>
                <a:cs typeface="Levenim MT" panose="02010502060101010101" pitchFamily="2" charset="-79"/>
              </a:rPr>
              <a:t>הכלום</a:t>
            </a:r>
            <a:r>
              <a:rPr lang="he-IL" sz="700" dirty="0" smtClean="0">
                <a:solidFill>
                  <a:schemeClr val="bg1"/>
                </a:solidFill>
                <a:latin typeface="Levenim MT" panose="02010502060101010101" pitchFamily="2" charset="-79"/>
                <a:cs typeface="Levenim MT" panose="02010502060101010101" pitchFamily="2" charset="-79"/>
              </a:rPr>
              <a:t> ושומרים על כמה עיזים או פרות במקרה הטוב, לפעמים אפילו את העדר לא רואים. </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אבל יש כאן סיפור גדול, סיפור שבמזמן אמת, בשמירה הקטנה קשה לראות את כולו. סיפור של שמירה על אדמות המדינה. ואתם בשמירה </a:t>
            </a:r>
            <a:r>
              <a:rPr lang="he-IL" sz="700" dirty="0" err="1" smtClean="0">
                <a:solidFill>
                  <a:schemeClr val="bg1"/>
                </a:solidFill>
                <a:latin typeface="Levenim MT" panose="02010502060101010101" pitchFamily="2" charset="-79"/>
                <a:cs typeface="Levenim MT" panose="02010502060101010101" pitchFamily="2" charset="-79"/>
              </a:rPr>
              <a:t>הלכאורה</a:t>
            </a:r>
            <a:r>
              <a:rPr lang="he-IL" sz="700" dirty="0" smtClean="0">
                <a:solidFill>
                  <a:schemeClr val="bg1"/>
                </a:solidFill>
                <a:latin typeface="Levenim MT" panose="02010502060101010101" pitchFamily="2" charset="-79"/>
                <a:cs typeface="Levenim MT" panose="02010502060101010101" pitchFamily="2" charset="-79"/>
              </a:rPr>
              <a:t> לא רצינית שלכם, אתם חלק מהסיפור הגדול. לולי הסיפור הקטן על השמירה הלילית עם הקשיים שבה, לא היינו מצליחים לצור את הסיפור הגדול של שמירה על אדמות המדינה ושינוי התודעה הציבורית בייחס לעניין זה.</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גם השומר ההיסטורי חוו את הרגעים הקטנים עם הקשיים שלהם, רגעים קטנים שבזמן אמת נראים סיפור קטן. אבל אנחנו יכולים מהפרספקטיבה שלנו לראות את הסיפור העצום של השומר ההיסטורי,. סיפור </a:t>
            </a:r>
            <a:r>
              <a:rPr lang="he-IL" sz="700" smtClean="0">
                <a:solidFill>
                  <a:schemeClr val="bg1"/>
                </a:solidFill>
                <a:latin typeface="Levenim MT" panose="02010502060101010101" pitchFamily="2" charset="-79"/>
                <a:cs typeface="Levenim MT" panose="02010502060101010101" pitchFamily="2" charset="-79"/>
              </a:rPr>
              <a:t>יצר תהליך </a:t>
            </a:r>
            <a:r>
              <a:rPr lang="he-IL" sz="700" dirty="0" smtClean="0">
                <a:solidFill>
                  <a:schemeClr val="bg1"/>
                </a:solidFill>
                <a:latin typeface="Levenim MT" panose="02010502060101010101" pitchFamily="2" charset="-79"/>
                <a:cs typeface="Levenim MT" panose="02010502060101010101" pitchFamily="2" charset="-79"/>
              </a:rPr>
              <a:t>שהתחיל בכיבוש </a:t>
            </a:r>
            <a:r>
              <a:rPr lang="he-IL" sz="700" smtClean="0">
                <a:solidFill>
                  <a:schemeClr val="bg1"/>
                </a:solidFill>
                <a:latin typeface="Levenim MT" panose="02010502060101010101" pitchFamily="2" charset="-79"/>
                <a:cs typeface="Levenim MT" panose="02010502060101010101" pitchFamily="2" charset="-79"/>
              </a:rPr>
              <a:t>השמירה ,והתפתח </a:t>
            </a:r>
            <a:r>
              <a:rPr lang="he-IL" sz="700" dirty="0" smtClean="0">
                <a:solidFill>
                  <a:schemeClr val="bg1"/>
                </a:solidFill>
                <a:latin typeface="Levenim MT" panose="02010502060101010101" pitchFamily="2" charset="-79"/>
                <a:cs typeface="Levenim MT" panose="02010502060101010101" pitchFamily="2" charset="-79"/>
              </a:rPr>
              <a:t>להגנה ולצה"ל </a:t>
            </a:r>
            <a:r>
              <a:rPr lang="he-IL" sz="700" smtClean="0">
                <a:solidFill>
                  <a:schemeClr val="bg1"/>
                </a:solidFill>
                <a:latin typeface="Levenim MT" panose="02010502060101010101" pitchFamily="2" charset="-79"/>
                <a:cs typeface="Levenim MT" panose="02010502060101010101" pitchFamily="2" charset="-79"/>
              </a:rPr>
              <a:t>הגדול..</a:t>
            </a:r>
            <a:endParaRPr lang="he-IL" sz="700" dirty="0">
              <a:solidFill>
                <a:schemeClr val="bg1"/>
              </a:solidFill>
              <a:latin typeface="Levenim MT" panose="02010502060101010101" pitchFamily="2" charset="-79"/>
              <a:cs typeface="Levenim MT" panose="02010502060101010101" pitchFamily="2" charset="-79"/>
            </a:endParaRPr>
          </a:p>
        </p:txBody>
      </p:sp>
      <p:sp>
        <p:nvSpPr>
          <p:cNvPr id="13" name="מלבן 12"/>
          <p:cNvSpPr/>
          <p:nvPr/>
        </p:nvSpPr>
        <p:spPr>
          <a:xfrm>
            <a:off x="6779894" y="3355993"/>
            <a:ext cx="2699386" cy="1069357"/>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a:t>
            </a:r>
            <a:r>
              <a:rPr lang="he-IL" sz="950" b="1" dirty="0" smtClean="0">
                <a:solidFill>
                  <a:srgbClr val="5E4D36"/>
                </a:solidFill>
                <a:latin typeface="Levenim MT" panose="02010502060101010101" pitchFamily="2" charset="-79"/>
                <a:cs typeface="Levenim MT" panose="02010502060101010101" pitchFamily="2" charset="-79"/>
              </a:rPr>
              <a:t>:</a:t>
            </a:r>
          </a:p>
          <a:p>
            <a:pPr marL="171450" indent="-171450">
              <a:spcAft>
                <a:spcPts val="600"/>
              </a:spcAft>
              <a:buFont typeface="Arial" panose="020B0604020202020204" pitchFamily="34" charset="0"/>
              <a:buChar char="•"/>
            </a:pPr>
            <a:r>
              <a:rPr lang="he-IL" sz="700" b="1" dirty="0" smtClean="0">
                <a:solidFill>
                  <a:srgbClr val="5E4D36"/>
                </a:solidFill>
                <a:latin typeface="Levenim MT" panose="02010502060101010101" pitchFamily="2" charset="-79"/>
                <a:cs typeface="Levenim MT" panose="02010502060101010101" pitchFamily="2" charset="-79"/>
              </a:rPr>
              <a:t>נסו לזהות בסיפור את הקשיים שעבר זייד.</a:t>
            </a:r>
          </a:p>
          <a:p>
            <a:pPr marL="171450" indent="-171450">
              <a:spcAft>
                <a:spcPts val="600"/>
              </a:spcAft>
              <a:buFont typeface="Arial" panose="020B0604020202020204" pitchFamily="34" charset="0"/>
              <a:buChar char="•"/>
            </a:pPr>
            <a:r>
              <a:rPr lang="he-IL" sz="700" b="1" dirty="0" smtClean="0">
                <a:solidFill>
                  <a:srgbClr val="5E4D36"/>
                </a:solidFill>
                <a:latin typeface="Levenim MT" panose="02010502060101010101" pitchFamily="2" charset="-79"/>
                <a:cs typeface="Levenim MT" panose="02010502060101010101" pitchFamily="2" charset="-79"/>
              </a:rPr>
              <a:t>נסו לזהות בסיפור תהליכי למידה והפקת לקחים. </a:t>
            </a:r>
          </a:p>
          <a:p>
            <a:pPr marL="171450" indent="-171450">
              <a:spcAft>
                <a:spcPts val="600"/>
              </a:spcAft>
              <a:buFont typeface="Arial" panose="020B0604020202020204" pitchFamily="34" charset="0"/>
              <a:buChar char="•"/>
            </a:pPr>
            <a:r>
              <a:rPr lang="he-IL" sz="700" b="1" dirty="0" smtClean="0">
                <a:solidFill>
                  <a:srgbClr val="5E4D36"/>
                </a:solidFill>
                <a:latin typeface="Levenim MT" panose="02010502060101010101" pitchFamily="2" charset="-79"/>
                <a:cs typeface="Levenim MT" panose="02010502060101010101" pitchFamily="2" charset="-79"/>
              </a:rPr>
              <a:t>בסיטואציה דומה, האם אתם הייתם ממשיכים או נשברים?</a:t>
            </a:r>
          </a:p>
          <a:p>
            <a:pPr marL="171450" indent="-171450">
              <a:spcAft>
                <a:spcPts val="600"/>
              </a:spcAft>
              <a:buFont typeface="Arial" panose="020B0604020202020204" pitchFamily="34" charset="0"/>
              <a:buChar char="•"/>
            </a:pPr>
            <a:r>
              <a:rPr lang="he-IL" sz="700" b="1" dirty="0" smtClean="0">
                <a:solidFill>
                  <a:srgbClr val="5E4D36"/>
                </a:solidFill>
                <a:latin typeface="Levenim MT" panose="02010502060101010101" pitchFamily="2" charset="-79"/>
                <a:cs typeface="Levenim MT" panose="02010502060101010101" pitchFamily="2" charset="-79"/>
              </a:rPr>
              <a:t>נסו לחשוב על הסיפור הגדול סביב הסיפור הקטן של השמירה שלכם הלילה. </a:t>
            </a:r>
            <a:endParaRPr lang="he-IL" sz="950" b="1" dirty="0" smtClean="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494032" y="897908"/>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זה </a:t>
            </a:r>
            <a:r>
              <a:rPr lang="he-IL" sz="1000" dirty="0">
                <a:solidFill>
                  <a:srgbClr val="5E4D36"/>
                </a:solidFill>
                <a:latin typeface="Levenim MT" panose="02010502060101010101" pitchFamily="2" charset="-79"/>
                <a:cs typeface="Levenim MT" panose="02010502060101010101" pitchFamily="2" charset="-79"/>
              </a:rPr>
              <a:t>היה </a:t>
            </a:r>
            <a:r>
              <a:rPr lang="he-IL" sz="1000" dirty="0" err="1">
                <a:solidFill>
                  <a:srgbClr val="5E4D36"/>
                </a:solidFill>
                <a:latin typeface="Levenim MT" panose="02010502060101010101" pitchFamily="2" charset="-79"/>
                <a:cs typeface="Levenim MT" panose="02010502060101010101" pitchFamily="2" charset="-79"/>
              </a:rPr>
              <a:t>נסיוני</a:t>
            </a:r>
            <a:r>
              <a:rPr lang="he-IL" sz="1000" dirty="0">
                <a:solidFill>
                  <a:srgbClr val="5E4D36"/>
                </a:solidFill>
                <a:latin typeface="Levenim MT" panose="02010502060101010101" pitchFamily="2" charset="-79"/>
                <a:cs typeface="Levenim MT" panose="02010502060101010101" pitchFamily="2" charset="-79"/>
              </a:rPr>
              <a:t> הראשון בשמירה. בעל הכרם נתן לי רובה בלתי-תקין שאי-אפשר לירות בו, ואבק שרפה רטוב. בליל השמירה הראשון באו אלי מדי פעם השומרים הערבים. הם דברו אלי בשפה בלתי- </a:t>
            </a:r>
            <a:r>
              <a:rPr lang="he-IL" sz="1000" dirty="0" smtClean="0">
                <a:solidFill>
                  <a:srgbClr val="5E4D36"/>
                </a:solidFill>
                <a:latin typeface="Levenim MT" panose="02010502060101010101" pitchFamily="2" charset="-79"/>
                <a:cs typeface="Levenim MT" panose="02010502060101010101" pitchFamily="2" charset="-79"/>
              </a:rPr>
              <a:t>מובנת </a:t>
            </a:r>
            <a:r>
              <a:rPr lang="he-IL" sz="1000" dirty="0">
                <a:solidFill>
                  <a:srgbClr val="5E4D36"/>
                </a:solidFill>
                <a:latin typeface="Levenim MT" panose="02010502060101010101" pitchFamily="2" charset="-79"/>
                <a:cs typeface="Levenim MT" panose="02010502060101010101" pitchFamily="2" charset="-79"/>
              </a:rPr>
              <a:t>לי ומששו בחפצי. וכמה קשה היה להתגבר על חבלי השינה! הלילה, ליל קיץ, נראה בעיני ארוך בלי גבול, ואני מהלך ומהלך בלי סוף.</a:t>
            </a:r>
          </a:p>
          <a:p>
            <a:pPr lvl="0" algn="just">
              <a:lnSpc>
                <a:spcPct val="150000"/>
              </a:lnSpc>
            </a:pPr>
            <a:r>
              <a:rPr lang="he-IL" sz="1000" dirty="0">
                <a:solidFill>
                  <a:srgbClr val="5E4D36"/>
                </a:solidFill>
                <a:latin typeface="Levenim MT" panose="02010502060101010101" pitchFamily="2" charset="-79"/>
                <a:cs typeface="Levenim MT" panose="02010502060101010101" pitchFamily="2" charset="-79"/>
              </a:rPr>
              <a:t>לפנות בוקר גבר הקור וערפל לח עטף את הכרמים. ראשי היה כבד, הסתחרר, ועיני עכורות. הזמן זוחל </a:t>
            </a:r>
            <a:r>
              <a:rPr lang="he-IL" sz="1000" dirty="0" err="1">
                <a:solidFill>
                  <a:srgbClr val="5E4D36"/>
                </a:solidFill>
                <a:latin typeface="Levenim MT" panose="02010502060101010101" pitchFamily="2" charset="-79"/>
                <a:cs typeface="Levenim MT" panose="02010502060101010101" pitchFamily="2" charset="-79"/>
              </a:rPr>
              <a:t>בעצלתים</a:t>
            </a:r>
            <a:r>
              <a:rPr lang="he-IL" sz="1000" dirty="0">
                <a:solidFill>
                  <a:srgbClr val="5E4D36"/>
                </a:solidFill>
                <a:latin typeface="Levenim MT" panose="02010502060101010101" pitchFamily="2" charset="-79"/>
                <a:cs typeface="Levenim MT" panose="02010502060101010101" pitchFamily="2" charset="-79"/>
              </a:rPr>
              <a:t> ונדמה לי, כי זה חודש ימים שאני מהלך, בלי הרף. חפצתי להשיב את נפשי בענבים, אך אלא היו בוסר והקהו את שיני. חשבתי, כי בלילה השני יקל לי, אך עייפותי גברה וגררתי את רגלי בקושי רב. עם שחר </a:t>
            </a:r>
            <a:r>
              <a:rPr lang="he-IL" sz="1000" dirty="0" err="1">
                <a:solidFill>
                  <a:srgbClr val="5E4D36"/>
                </a:solidFill>
                <a:latin typeface="Levenim MT" panose="02010502060101010101" pitchFamily="2" charset="-79"/>
                <a:cs typeface="Levenim MT" panose="02010502060101010101" pitchFamily="2" charset="-79"/>
              </a:rPr>
              <a:t>התישבתי</a:t>
            </a:r>
            <a:r>
              <a:rPr lang="he-IL" sz="1000" dirty="0">
                <a:solidFill>
                  <a:srgbClr val="5E4D36"/>
                </a:solidFill>
                <a:latin typeface="Levenim MT" panose="02010502060101010101" pitchFamily="2" charset="-79"/>
                <a:cs typeface="Levenim MT" panose="02010502060101010101" pitchFamily="2" charset="-79"/>
              </a:rPr>
              <a:t> על אבן אחת לנוח מעט לא ידעתי מה היה לי</a:t>
            </a:r>
            <a:r>
              <a:rPr lang="he-IL" sz="1000" dirty="0" smtClean="0">
                <a:solidFill>
                  <a:srgbClr val="5E4D36"/>
                </a:solidFill>
                <a:latin typeface="Levenim MT" panose="02010502060101010101" pitchFamily="2" charset="-79"/>
                <a:cs typeface="Levenim MT" panose="02010502060101010101" pitchFamily="2" charset="-79"/>
              </a:rPr>
              <a:t>.</a:t>
            </a:r>
            <a:r>
              <a:rPr lang="he-IL" sz="1000" dirty="0">
                <a:solidFill>
                  <a:srgbClr val="5E4D36"/>
                </a:solidFill>
                <a:latin typeface="Levenim MT" panose="02010502060101010101" pitchFamily="2" charset="-79"/>
                <a:cs typeface="Levenim MT" panose="02010502060101010101" pitchFamily="2" charset="-79"/>
              </a:rPr>
              <a:t> חושי </a:t>
            </a:r>
            <a:r>
              <a:rPr lang="he-IL" sz="1000" dirty="0" err="1">
                <a:solidFill>
                  <a:srgbClr val="5E4D36"/>
                </a:solidFill>
                <a:latin typeface="Levenim MT" panose="02010502060101010101" pitchFamily="2" charset="-79"/>
                <a:cs typeface="Levenim MT" panose="02010502060101010101" pitchFamily="2" charset="-79"/>
              </a:rPr>
              <a:t>נתבלבלו</a:t>
            </a:r>
            <a:r>
              <a:rPr lang="he-IL" sz="1000" dirty="0">
                <a:solidFill>
                  <a:srgbClr val="5E4D36"/>
                </a:solidFill>
                <a:latin typeface="Levenim MT" panose="02010502060101010101" pitchFamily="2" charset="-79"/>
                <a:cs typeface="Levenim MT" panose="02010502060101010101" pitchFamily="2" charset="-79"/>
              </a:rPr>
              <a:t> והכרתי </a:t>
            </a:r>
            <a:r>
              <a:rPr lang="he-IL" sz="1000" dirty="0" err="1">
                <a:solidFill>
                  <a:srgbClr val="5E4D36"/>
                </a:solidFill>
                <a:latin typeface="Levenim MT" panose="02010502060101010101" pitchFamily="2" charset="-79"/>
                <a:cs typeface="Levenim MT" panose="02010502060101010101" pitchFamily="2" charset="-79"/>
              </a:rPr>
              <a:t>נתערפלה</a:t>
            </a:r>
            <a:r>
              <a:rPr lang="he-IL" sz="1000" dirty="0">
                <a:solidFill>
                  <a:srgbClr val="5E4D36"/>
                </a:solidFill>
                <a:latin typeface="Levenim MT" panose="02010502060101010101" pitchFamily="2" charset="-79"/>
                <a:cs typeface="Levenim MT" panose="02010502060101010101" pitchFamily="2" charset="-79"/>
              </a:rPr>
              <a:t>. כאשר התאוששתי, ראיתי שני ערבים עומדים לחטוף מידי את הרובה. צעקתי כמטורף והברחתי אותם מעלי.</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lvl="0"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השומרים </a:t>
            </a:r>
            <a:r>
              <a:rPr lang="he-IL" sz="1000" dirty="0">
                <a:solidFill>
                  <a:srgbClr val="5E4D36"/>
                </a:solidFill>
                <a:latin typeface="Levenim MT" panose="02010502060101010101" pitchFamily="2" charset="-79"/>
                <a:cs typeface="Levenim MT" panose="02010502060101010101" pitchFamily="2" charset="-79"/>
              </a:rPr>
              <a:t>הערבים חברו נגדי. אחד מהם חדר לכרמי והתחיל לבצור ענבים לעיני. תחילה החלטתי לא להגיב על מעשיהו, עד שבעל-הכרם ישלח לי את האקדח. ובכל זאת, לא יכולתי להבליג על זעמי. התחלתי לרדוף אחר הגנב ונפלתי בפח.</a:t>
            </a:r>
          </a:p>
          <a:p>
            <a:pPr lvl="0" algn="just">
              <a:lnSpc>
                <a:spcPct val="150000"/>
              </a:lnSpc>
            </a:pPr>
            <a:r>
              <a:rPr lang="he-IL" sz="1000" dirty="0">
                <a:solidFill>
                  <a:srgbClr val="5E4D36"/>
                </a:solidFill>
                <a:latin typeface="Levenim MT" panose="02010502060101010101" pitchFamily="2" charset="-79"/>
                <a:cs typeface="Levenim MT" panose="02010502060101010101" pitchFamily="2" charset="-79"/>
              </a:rPr>
              <a:t>השומרים-האורבים התנפלו עלי והכוני עד זוב דם.</a:t>
            </a:r>
          </a:p>
          <a:p>
            <a:pPr lvl="0" algn="just">
              <a:lnSpc>
                <a:spcPct val="150000"/>
              </a:lnSpc>
            </a:pPr>
            <a:r>
              <a:rPr lang="he-IL" sz="1000" dirty="0">
                <a:solidFill>
                  <a:srgbClr val="5E4D36"/>
                </a:solidFill>
                <a:latin typeface="Levenim MT" panose="02010502060101010101" pitchFamily="2" charset="-79"/>
                <a:cs typeface="Levenim MT" panose="02010502060101010101" pitchFamily="2" charset="-79"/>
              </a:rPr>
              <a:t>בעל-הכרם שנמצא אותה שעה בקרבת מקום וראה אותם מכים אותי [הדבר היה אחר הצהרים], לא בא לעזרתי, ולא נענה לקול קריאתי. ורק לאחר שהמתנפלים ברחו ניגש אלי מבוהל. אמרתי לו: תאכל האש אותך ואת כרמך.</a:t>
            </a:r>
          </a:p>
          <a:p>
            <a:pPr lvl="0" algn="just">
              <a:lnSpc>
                <a:spcPct val="150000"/>
              </a:lnSpc>
            </a:pPr>
            <a:r>
              <a:rPr lang="he-IL" sz="1000" dirty="0">
                <a:solidFill>
                  <a:srgbClr val="5E4D36"/>
                </a:solidFill>
                <a:latin typeface="Levenim MT" panose="02010502060101010101" pitchFamily="2" charset="-79"/>
                <a:cs typeface="Levenim MT" panose="02010502060101010101" pitchFamily="2" charset="-79"/>
              </a:rPr>
              <a:t>בבית ספר שבשפיה חבשו את ראשי הפצוע ושלחוני לבית-החולים של ד"ר הילל יפה, </a:t>
            </a:r>
            <a:r>
              <a:rPr lang="he-IL" sz="1000" dirty="0" err="1">
                <a:solidFill>
                  <a:srgbClr val="5E4D36"/>
                </a:solidFill>
                <a:latin typeface="Levenim MT" panose="02010502060101010101" pitchFamily="2" charset="-79"/>
                <a:cs typeface="Levenim MT" panose="02010502060101010101" pitchFamily="2" charset="-79"/>
              </a:rPr>
              <a:t>לזכרון</a:t>
            </a:r>
            <a:r>
              <a:rPr lang="he-IL" sz="1000" dirty="0">
                <a:solidFill>
                  <a:srgbClr val="5E4D36"/>
                </a:solidFill>
                <a:latin typeface="Levenim MT" panose="02010502060101010101" pitchFamily="2" charset="-79"/>
                <a:cs typeface="Levenim MT" panose="02010502060101010101" pitchFamily="2" charset="-79"/>
              </a:rPr>
              <a:t> יעקב. אבדתי דם רב וחליתי. גם כוח זכרוני נחלש, הייתי מפסיק את דברי באמצע שיחה ומאבד את חוט המחשבה.</a:t>
            </a:r>
          </a:p>
          <a:p>
            <a:pPr lvl="0" algn="just">
              <a:lnSpc>
                <a:spcPct val="150000"/>
              </a:lnSpc>
            </a:pPr>
            <a:r>
              <a:rPr lang="he-IL" sz="1000" dirty="0">
                <a:solidFill>
                  <a:srgbClr val="5E4D36"/>
                </a:solidFill>
                <a:latin typeface="Levenim MT" panose="02010502060101010101" pitchFamily="2" charset="-79"/>
                <a:cs typeface="Levenim MT" panose="02010502060101010101" pitchFamily="2" charset="-79"/>
              </a:rPr>
              <a:t>במשך הזמן שב אלי כושר </a:t>
            </a:r>
            <a:r>
              <a:rPr lang="he-IL" sz="1000" dirty="0" err="1">
                <a:solidFill>
                  <a:srgbClr val="5E4D36"/>
                </a:solidFill>
                <a:latin typeface="Levenim MT" panose="02010502060101010101" pitchFamily="2" charset="-79"/>
                <a:cs typeface="Levenim MT" panose="02010502060101010101" pitchFamily="2" charset="-79"/>
              </a:rPr>
              <a:t>הזכרון</a:t>
            </a:r>
            <a:r>
              <a:rPr lang="he-IL" sz="1000" dirty="0">
                <a:solidFill>
                  <a:srgbClr val="5E4D36"/>
                </a:solidFill>
                <a:latin typeface="Levenim MT" panose="02010502060101010101" pitchFamily="2" charset="-79"/>
                <a:cs typeface="Levenim MT" panose="02010502060101010101" pitchFamily="2" charset="-79"/>
              </a:rPr>
              <a:t>, אך לא במלואו. </a:t>
            </a: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לפנות בוק3ר פרקי יומן – אלכסנדר זייד</a:t>
            </a:r>
            <a:endParaRPr lang="he-IL" sz="600" dirty="0">
              <a:solidFill>
                <a:srgbClr val="5E4D36"/>
              </a:solidFill>
              <a:latin typeface="Levenim MT" panose="02010502060101010101" pitchFamily="2" charset="-79"/>
              <a:cs typeface="Levenim MT" panose="02010502060101010101" pitchFamily="2" charset="-79"/>
            </a:endParaRPr>
          </a:p>
        </p:txBody>
      </p:sp>
      <p:pic>
        <p:nvPicPr>
          <p:cNvPr id="3" name="מציין מיקום של תמונה 2"/>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14793" b="14793"/>
          <a:stretch>
            <a:fillRect/>
          </a:stretch>
        </p:blipFill>
        <p:spPr>
          <a:xfrm>
            <a:off x="6937675" y="4496669"/>
            <a:ext cx="1844675" cy="1725612"/>
          </a:xfrm>
        </p:spPr>
      </p:pic>
      <p:sp>
        <p:nvSpPr>
          <p:cNvPr id="18" name="מלבן 17"/>
          <p:cNvSpPr/>
          <p:nvPr/>
        </p:nvSpPr>
        <p:spPr>
          <a:xfrm>
            <a:off x="2467708" y="990601"/>
            <a:ext cx="2026324" cy="5498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lvl="0"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לפנות </a:t>
            </a:r>
            <a:r>
              <a:rPr lang="he-IL" sz="1000" dirty="0">
                <a:solidFill>
                  <a:srgbClr val="5E4D36"/>
                </a:solidFill>
                <a:latin typeface="Levenim MT" panose="02010502060101010101" pitchFamily="2" charset="-79"/>
                <a:cs typeface="Levenim MT" panose="02010502060101010101" pitchFamily="2" charset="-79"/>
              </a:rPr>
              <a:t>בוקר, נכנסתי לסוכתי ונרדמתי. את הרובה השענתי לידי. השומרים הערבים, שנגררו אחרי כצללים, ראו שוב שנרדמתי, התגנבו וחטפו את הרובה. רדפתי אחריהם, אך לא הצלחתי להדביקם. הם ברחו במעלה-ההר, אל שומרי המושבה הערבים.</a:t>
            </a:r>
          </a:p>
          <a:p>
            <a:pPr algn="just">
              <a:lnSpc>
                <a:spcPct val="150000"/>
              </a:lnSpc>
            </a:pPr>
            <a:r>
              <a:rPr lang="he-IL" sz="1000" dirty="0" smtClean="0">
                <a:solidFill>
                  <a:srgbClr val="5E4D36"/>
                </a:solidFill>
                <a:latin typeface="Levenim MT" panose="02010502060101010101" pitchFamily="2" charset="-79"/>
                <a:cs typeface="Levenim MT" panose="02010502060101010101" pitchFamily="2" charset="-79"/>
              </a:rPr>
              <a:t>הגניבה </a:t>
            </a:r>
            <a:r>
              <a:rPr lang="he-IL" sz="1000" dirty="0">
                <a:solidFill>
                  <a:srgbClr val="5E4D36"/>
                </a:solidFill>
                <a:latin typeface="Levenim MT" panose="02010502060101010101" pitchFamily="2" charset="-79"/>
                <a:cs typeface="Levenim MT" panose="02010502060101010101" pitchFamily="2" charset="-79"/>
              </a:rPr>
              <a:t>הזאת לימדה אותי פרק בהלכות שמירה, התרגלתי אחר-כך, לשבת תחתי בקור רוח, עד שהגנב היה מתקרב אלי, לפתע פתאום הייתי קם ומסתער עליו, ו'נוקם' בו את נקמת רובי הגנוב.</a:t>
            </a:r>
          </a:p>
          <a:p>
            <a:pPr algn="just">
              <a:lnSpc>
                <a:spcPct val="150000"/>
              </a:lnSpc>
            </a:pPr>
            <a:r>
              <a:rPr lang="he-IL" sz="1000" dirty="0">
                <a:solidFill>
                  <a:srgbClr val="5E4D36"/>
                </a:solidFill>
                <a:latin typeface="Levenim MT" panose="02010502060101010101" pitchFamily="2" charset="-79"/>
                <a:cs typeface="Levenim MT" panose="02010502060101010101" pitchFamily="2" charset="-79"/>
              </a:rPr>
              <a:t>פעם תפסתי גנב בכרמי והכיתיו מכות נאמנות.</a:t>
            </a:r>
          </a:p>
          <a:p>
            <a:pPr algn="just">
              <a:lnSpc>
                <a:spcPct val="150000"/>
              </a:lnSpc>
            </a:pPr>
            <a:r>
              <a:rPr lang="he-IL" sz="1000" dirty="0">
                <a:solidFill>
                  <a:srgbClr val="5E4D36"/>
                </a:solidFill>
                <a:latin typeface="Levenim MT" panose="02010502060101010101" pitchFamily="2" charset="-79"/>
                <a:cs typeface="Levenim MT" panose="02010502060101010101" pitchFamily="2" charset="-79"/>
              </a:rPr>
              <a:t>למחרת מצאתי ב'שדה-הקרב' כפיה, עגל, סכין וחפצים אחרים. אחד מאנשי-המושבה בא וסיפר לי, ששיברתי את רגלו של הגנב ועלי להישמר לנפשי, כי אחי הגנב מתכוננים להיפרע ממני. הלכתי אל בעל-הכרם וביקשתי כי ישיג לי אקדח.</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2713</TotalTime>
  <Words>666</Words>
  <Application>Microsoft Office PowerPoint</Application>
  <PresentationFormat>A4 Paper (210x297 mm)</PresentationFormat>
  <Paragraphs>22</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1_ערכת נושא Office</vt:lpstr>
      <vt:lpstr>שמירה ראשונה של זייד – הסיפור הקטן בתוך הסיפור הגדול</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56</cp:revision>
  <cp:lastPrinted>2016-01-02T09:56:53Z</cp:lastPrinted>
  <dcterms:created xsi:type="dcterms:W3CDTF">2016-01-01T12:13:36Z</dcterms:created>
  <dcterms:modified xsi:type="dcterms:W3CDTF">2016-02-02T19:34:08Z</dcterms:modified>
</cp:coreProperties>
</file>