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 id="268" r:id="rId4"/>
    <p:sldId id="267" r:id="rId5"/>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62" autoAdjust="0"/>
    <p:restoredTop sz="94669" autoAdjust="0"/>
  </p:normalViewPr>
  <p:slideViewPr>
    <p:cSldViewPr snapToGrid="0">
      <p:cViewPr>
        <p:scale>
          <a:sx n="120" d="100"/>
          <a:sy n="120" d="100"/>
        </p:scale>
        <p:origin x="-516" y="22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knesset.gov.il/review/data/heb/plenum/kns0_230648_01.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eb.nli.org.il/sites/NLI/Hebrew/digitallibrary/pages/viewer.aspx?presentorid=NLI_EDU&amp;DocID=NNL03_EDU700276282" TargetMode="External"/><Relationship Id="rId2" Type="http://schemas.openxmlformats.org/officeDocument/2006/relationships/hyperlink" Target="https://he.wikipedia.org/wiki/%D7%93%D7%95%D7%93_%D7%91%D7%9F-%D7%92%D7%95%D7%A8%D7%99%D7%95%D7%9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knesset.gov.il/review/data/heb/plenum/kns0_230648_01.pdf" TargetMode="External"/><Relationship Id="rId2" Type="http://schemas.openxmlformats.org/officeDocument/2006/relationships/hyperlink" Target="https://he.wikipedia.org/wiki/%D7%90%D7%9C%D7%98%D7%9C%D7%A0%D7%9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בן גוריון, נביא ומנהיג – אשכול דמויות – שיעור 21</a:t>
            </a:r>
            <a:endParaRPr lang="he-IL" dirty="0"/>
          </a:p>
        </p:txBody>
      </p:sp>
      <p:sp>
        <p:nvSpPr>
          <p:cNvPr id="12" name="מלבן 11"/>
          <p:cNvSpPr/>
          <p:nvPr/>
        </p:nvSpPr>
        <p:spPr>
          <a:xfrm>
            <a:off x="6682740" y="876300"/>
            <a:ext cx="2796540" cy="371475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800" b="1" dirty="0" smtClean="0">
                <a:solidFill>
                  <a:schemeClr val="bg1"/>
                </a:solidFill>
                <a:latin typeface="Levenim MT" panose="02010502060101010101" pitchFamily="2" charset="-79"/>
                <a:cs typeface="Levenim MT" panose="02010502060101010101" pitchFamily="2" charset="-79"/>
              </a:rPr>
              <a:t>רקע ופתיחה לשיעור:</a:t>
            </a:r>
          </a:p>
          <a:p>
            <a:pPr algn="just">
              <a:lnSpc>
                <a:spcPts val="1000"/>
              </a:lnSpc>
            </a:pPr>
            <a:r>
              <a:rPr lang="he-IL" sz="750" dirty="0" smtClean="0">
                <a:solidFill>
                  <a:schemeClr val="bg1"/>
                </a:solidFill>
                <a:latin typeface="Levenim MT" panose="02010502060101010101" pitchFamily="2" charset="-79"/>
                <a:cs typeface="Levenim MT" panose="02010502060101010101" pitchFamily="2" charset="-79"/>
              </a:rPr>
              <a:t>דוד בן גוריון הוא האדם המזוהה ביותר עם מדינת ישראל הממשית. בזמנים הדרמטיים ביותר בתקומת המדינה הוא ידע להיות נועז, נחוש, </a:t>
            </a:r>
            <a:r>
              <a:rPr lang="he-IL" sz="750" dirty="0" err="1">
                <a:solidFill>
                  <a:schemeClr val="bg1"/>
                </a:solidFill>
                <a:latin typeface="Levenim MT" panose="02010502060101010101" pitchFamily="2" charset="-79"/>
                <a:cs typeface="Levenim MT" panose="02010502060101010101" pitchFamily="2" charset="-79"/>
              </a:rPr>
              <a:t>מדוייק</a:t>
            </a:r>
            <a:r>
              <a:rPr lang="he-IL" sz="750" dirty="0" smtClean="0">
                <a:solidFill>
                  <a:schemeClr val="bg1"/>
                </a:solidFill>
                <a:latin typeface="Levenim MT" panose="02010502060101010101" pitchFamily="2" charset="-79"/>
                <a:cs typeface="Levenim MT" panose="02010502060101010101" pitchFamily="2" charset="-79"/>
              </a:rPr>
              <a:t> ואפילו רך. </a:t>
            </a:r>
          </a:p>
          <a:p>
            <a:pPr algn="just">
              <a:lnSpc>
                <a:spcPts val="1000"/>
              </a:lnSpc>
            </a:pPr>
            <a:r>
              <a:rPr lang="he-IL" sz="750" dirty="0" smtClean="0">
                <a:solidFill>
                  <a:schemeClr val="bg1"/>
                </a:solidFill>
                <a:latin typeface="Levenim MT" panose="02010502060101010101" pitchFamily="2" charset="-79"/>
                <a:cs typeface="Levenim MT" panose="02010502060101010101" pitchFamily="2" charset="-79"/>
              </a:rPr>
              <a:t>בלימוד זה ננסה לאחוז מעט בדרכו, וננסה לרדת לסוף דעתו.</a:t>
            </a:r>
          </a:p>
          <a:p>
            <a:pPr algn="just">
              <a:lnSpc>
                <a:spcPts val="1000"/>
              </a:lnSpc>
            </a:pPr>
            <a:r>
              <a:rPr lang="he-IL" sz="750" dirty="0" smtClean="0">
                <a:solidFill>
                  <a:schemeClr val="bg1"/>
                </a:solidFill>
                <a:latin typeface="Levenim MT" panose="02010502060101010101" pitchFamily="2" charset="-79"/>
                <a:cs typeface="Levenim MT" panose="02010502060101010101" pitchFamily="2" charset="-79"/>
              </a:rPr>
              <a:t>ננסה להבין קצת יותר אילו יסודות הנחו אותו במנהיגותו הייחודית, ואף נחווה את אהבתו הבלתי אמצעית לארץ ישראל ולירושלים, אהבת ארץ שאינה תלויה </a:t>
            </a:r>
            <a:r>
              <a:rPr lang="he-IL" sz="750" dirty="0" err="1" smtClean="0">
                <a:solidFill>
                  <a:schemeClr val="bg1"/>
                </a:solidFill>
                <a:latin typeface="Levenim MT" panose="02010502060101010101" pitchFamily="2" charset="-79"/>
                <a:cs typeface="Levenim MT" panose="02010502060101010101" pitchFamily="2" charset="-79"/>
              </a:rPr>
              <a:t>בנטיה</a:t>
            </a:r>
            <a:r>
              <a:rPr lang="he-IL" sz="750" dirty="0" smtClean="0">
                <a:solidFill>
                  <a:schemeClr val="bg1"/>
                </a:solidFill>
                <a:latin typeface="Levenim MT" panose="02010502060101010101" pitchFamily="2" charset="-79"/>
                <a:cs typeface="Levenim MT" panose="02010502060101010101" pitchFamily="2" charset="-79"/>
              </a:rPr>
              <a:t> פוליטית.</a:t>
            </a:r>
            <a:endParaRPr lang="he-IL" sz="750" dirty="0">
              <a:solidFill>
                <a:schemeClr val="bg1"/>
              </a:solidFill>
              <a:latin typeface="Levenim MT" panose="02010502060101010101" pitchFamily="2" charset="-79"/>
              <a:cs typeface="Levenim MT" panose="02010502060101010101" pitchFamily="2" charset="-79"/>
            </a:endParaRPr>
          </a:p>
          <a:p>
            <a:pPr algn="just">
              <a:lnSpc>
                <a:spcPts val="1000"/>
              </a:lnSpc>
            </a:pPr>
            <a:endParaRPr lang="he-IL" sz="750" dirty="0" smtClean="0">
              <a:solidFill>
                <a:schemeClr val="bg1"/>
              </a:solidFill>
              <a:latin typeface="Levenim MT" panose="02010502060101010101" pitchFamily="2" charset="-79"/>
              <a:cs typeface="Levenim MT" panose="02010502060101010101" pitchFamily="2" charset="-79"/>
            </a:endParaRPr>
          </a:p>
          <a:p>
            <a:pPr algn="just">
              <a:lnSpc>
                <a:spcPts val="1000"/>
              </a:lnSpc>
            </a:pPr>
            <a:r>
              <a:rPr lang="he-IL" sz="750" dirty="0" smtClean="0">
                <a:solidFill>
                  <a:schemeClr val="bg1"/>
                </a:solidFill>
                <a:latin typeface="Levenim MT" panose="02010502060101010101" pitchFamily="2" charset="-79"/>
                <a:cs typeface="Levenim MT" panose="02010502060101010101" pitchFamily="2" charset="-79"/>
              </a:rPr>
              <a:t>באופן קצת מפתיע, בן גוריון לא היה החלוץ הקלאסי העולה לארץ ישראל ומקדיש את כל כוחותיו לאדמתה, ואולי דווקא זה סודו, כמו משה רבינו שהגיע בהפתעה אל עם ישראל  "מבחוץ" והוציא אותו מארצו. </a:t>
            </a:r>
          </a:p>
          <a:p>
            <a:pPr algn="just">
              <a:lnSpc>
                <a:spcPts val="1000"/>
              </a:lnSpc>
            </a:pPr>
            <a:endParaRPr lang="he-IL" sz="750" dirty="0" smtClean="0">
              <a:solidFill>
                <a:schemeClr val="bg1"/>
              </a:solidFill>
              <a:latin typeface="Levenim MT" panose="02010502060101010101" pitchFamily="2" charset="-79"/>
              <a:cs typeface="Levenim MT" panose="02010502060101010101" pitchFamily="2" charset="-79"/>
            </a:endParaRPr>
          </a:p>
          <a:p>
            <a:pPr algn="just">
              <a:lnSpc>
                <a:spcPts val="1000"/>
              </a:lnSpc>
            </a:pPr>
            <a:r>
              <a:rPr lang="he-IL" sz="700" dirty="0" smtClean="0">
                <a:solidFill>
                  <a:schemeClr val="bg1"/>
                </a:solidFill>
                <a:latin typeface="Levenim MT" panose="02010502060101010101" pitchFamily="2" charset="-79"/>
                <a:cs typeface="Levenim MT" panose="02010502060101010101" pitchFamily="2" charset="-79"/>
              </a:rPr>
              <a:t>וכך כתבה אניטה שפירא בספרה "בן גוריון דמותו של מנהיג" (25-33):</a:t>
            </a:r>
          </a:p>
          <a:p>
            <a:pPr algn="just"/>
            <a:endParaRPr lang="he-IL" sz="600" i="1" dirty="0" smtClean="0">
              <a:latin typeface="Levenim MT" panose="02010502060101010101" pitchFamily="2" charset="-79"/>
              <a:cs typeface="Levenim MT" panose="02010502060101010101" pitchFamily="2" charset="-79"/>
            </a:endParaRPr>
          </a:p>
          <a:p>
            <a:pPr algn="just"/>
            <a:r>
              <a:rPr lang="he-IL" sz="600" i="1" dirty="0" smtClean="0">
                <a:latin typeface="Levenim MT" panose="02010502060101010101" pitchFamily="2" charset="-79"/>
                <a:cs typeface="Levenim MT" panose="02010502060101010101" pitchFamily="2" charset="-79"/>
              </a:rPr>
              <a:t>תחילה </a:t>
            </a:r>
            <a:r>
              <a:rPr lang="he-IL" sz="600" i="1" dirty="0">
                <a:latin typeface="Levenim MT" panose="02010502060101010101" pitchFamily="2" charset="-79"/>
                <a:cs typeface="Levenim MT" panose="02010502060101010101" pitchFamily="2" charset="-79"/>
              </a:rPr>
              <a:t>היה בן גוריון מלא בתהילת הכפר ובשבחי העבודה בשדה</a:t>
            </a:r>
            <a:r>
              <a:rPr lang="he-IL" sz="600" i="1" dirty="0" smtClean="0">
                <a:latin typeface="Levenim MT" panose="02010502060101010101" pitchFamily="2" charset="-79"/>
                <a:cs typeface="Levenim MT" panose="02010502060101010101" pitchFamily="2" charset="-79"/>
              </a:rPr>
              <a:t>... אך </a:t>
            </a:r>
            <a:r>
              <a:rPr lang="he-IL" sz="600" i="1" dirty="0">
                <a:latin typeface="Levenim MT" panose="02010502060101010101" pitchFamily="2" charset="-79"/>
                <a:cs typeface="Levenim MT" panose="02010502060101010101" pitchFamily="2" charset="-79"/>
              </a:rPr>
              <a:t>העבודה </a:t>
            </a:r>
            <a:r>
              <a:rPr lang="he-IL" sz="600" i="1" dirty="0" err="1">
                <a:latin typeface="Levenim MT" panose="02010502060101010101" pitchFamily="2" charset="-79"/>
                <a:cs typeface="Levenim MT" panose="02010502060101010101" pitchFamily="2" charset="-79"/>
              </a:rPr>
              <a:t>היתה</a:t>
            </a:r>
            <a:r>
              <a:rPr lang="he-IL" sz="600" i="1" dirty="0">
                <a:latin typeface="Levenim MT" panose="02010502060101010101" pitchFamily="2" charset="-79"/>
                <a:cs typeface="Levenim MT" panose="02010502060101010101" pitchFamily="2" charset="-79"/>
              </a:rPr>
              <a:t> קשה, הקדחת מיהרה לתקוף אותו, ומאז </a:t>
            </a:r>
            <a:r>
              <a:rPr lang="he-IL" sz="600" i="1" dirty="0" err="1">
                <a:latin typeface="Levenim MT" panose="02010502060101010101" pitchFamily="2" charset="-79"/>
                <a:cs typeface="Levenim MT" panose="02010502060101010101" pitchFamily="2" charset="-79"/>
              </a:rPr>
              <a:t>היתה</a:t>
            </a:r>
            <a:r>
              <a:rPr lang="he-IL" sz="600" i="1" dirty="0">
                <a:latin typeface="Levenim MT" panose="02010502060101010101" pitchFamily="2" charset="-79"/>
                <a:cs typeface="Levenim MT" panose="02010502060101010101" pitchFamily="2" charset="-79"/>
              </a:rPr>
              <a:t> חוזרת ופוקדת אותו כל כמה שבועות. </a:t>
            </a:r>
            <a:r>
              <a:rPr lang="he-IL" sz="600" i="1" dirty="0" err="1">
                <a:latin typeface="Levenim MT" panose="02010502060101010101" pitchFamily="2" charset="-79"/>
                <a:cs typeface="Levenim MT" panose="02010502060101010101" pitchFamily="2" charset="-79"/>
              </a:rPr>
              <a:t>החינין</a:t>
            </a:r>
            <a:r>
              <a:rPr lang="he-IL" sz="600" i="1" dirty="0">
                <a:latin typeface="Levenim MT" panose="02010502060101010101" pitchFamily="2" charset="-79"/>
                <a:cs typeface="Levenim MT" panose="02010502060101010101" pitchFamily="2" charset="-79"/>
              </a:rPr>
              <a:t>, שנחשב תרופה למחלה, לא עזר: חום של ארבעים מעלות לא היה נדיר אצלו. גם המגורים הצפופים והתזונה הלקויה תרמו את חלקם להתשתו של הנער. </a:t>
            </a:r>
            <a:r>
              <a:rPr lang="he-IL" sz="600" i="1" dirty="0" err="1">
                <a:latin typeface="Levenim MT" panose="02010502060101010101" pitchFamily="2" charset="-79"/>
                <a:cs typeface="Levenim MT" panose="02010502060101010101" pitchFamily="2" charset="-79"/>
              </a:rPr>
              <a:t>העליה</a:t>
            </a:r>
            <a:r>
              <a:rPr lang="he-IL" sz="600" i="1" dirty="0">
                <a:latin typeface="Levenim MT" panose="02010502060101010101" pitchFamily="2" charset="-79"/>
                <a:cs typeface="Levenim MT" panose="02010502060101010101" pitchFamily="2" charset="-79"/>
              </a:rPr>
              <a:t> </a:t>
            </a:r>
            <a:r>
              <a:rPr lang="he-IL" sz="600" i="1" dirty="0" err="1">
                <a:latin typeface="Levenim MT" panose="02010502060101010101" pitchFamily="2" charset="-79"/>
                <a:cs typeface="Levenim MT" panose="02010502060101010101" pitchFamily="2" charset="-79"/>
              </a:rPr>
              <a:t>השניה</a:t>
            </a:r>
            <a:r>
              <a:rPr lang="he-IL" sz="600" i="1" dirty="0">
                <a:latin typeface="Levenim MT" panose="02010502060101010101" pitchFamily="2" charset="-79"/>
                <a:cs typeface="Levenim MT" panose="02010502060101010101" pitchFamily="2" charset="-79"/>
              </a:rPr>
              <a:t> </a:t>
            </a:r>
            <a:r>
              <a:rPr lang="he-IL" sz="600" i="1" dirty="0" err="1">
                <a:latin typeface="Levenim MT" panose="02010502060101010101" pitchFamily="2" charset="-79"/>
                <a:cs typeface="Levenim MT" panose="02010502060101010101" pitchFamily="2" charset="-79"/>
              </a:rPr>
              <a:t>היתה</a:t>
            </a:r>
            <a:r>
              <a:rPr lang="he-IL" sz="600" i="1" dirty="0">
                <a:latin typeface="Levenim MT" panose="02010502060101010101" pitchFamily="2" charset="-79"/>
                <a:cs typeface="Levenim MT" panose="02010502060101010101" pitchFamily="2" charset="-79"/>
              </a:rPr>
              <a:t> עליה של אנשים יחידים, ללא ארגון, ללא חברותא. בן גוריון וחבריו נאלצו להתמודד לבדם עם הבדידות הגדולה של צעירים שנמצאו לראשונה בחייהם רחוקים מהבית, ממשפחה, ללא כל תמיכה של מוסדות עזר, בתנאים קשים.</a:t>
            </a:r>
          </a:p>
          <a:p>
            <a:pPr algn="just"/>
            <a:r>
              <a:rPr lang="he-IL" sz="600" i="1" dirty="0">
                <a:latin typeface="Levenim MT" panose="02010502060101010101" pitchFamily="2" charset="-79"/>
                <a:cs typeface="Levenim MT" panose="02010502060101010101" pitchFamily="2" charset="-79"/>
              </a:rPr>
              <a:t>את נחמתו מצא בפעילות המפלגתית, שאליה נסחף כמעט למחרת הגיעו לארץ.. הפעילות המפלגתית נתנה לו סיבה לגיטימית לנוח מן העבודה הפיזית ואף העניקה לו תחושת ערך עצמי ושדה פעולה שבו הרגיש שהוא עושה דבר בעל חשיבות ומצליח בו.</a:t>
            </a:r>
          </a:p>
          <a:p>
            <a:pPr algn="just"/>
            <a:r>
              <a:rPr lang="he-IL" sz="600" i="1" dirty="0" smtClean="0">
                <a:latin typeface="Levenim MT" panose="02010502060101010101" pitchFamily="2" charset="-79"/>
                <a:cs typeface="Levenim MT" panose="02010502060101010101" pitchFamily="2" charset="-79"/>
              </a:rPr>
              <a:t>כבר </a:t>
            </a:r>
            <a:r>
              <a:rPr lang="he-IL" sz="600" i="1" dirty="0">
                <a:latin typeface="Levenim MT" panose="02010502060101010101" pitchFamily="2" charset="-79"/>
                <a:cs typeface="Levenim MT" panose="02010502060101010101" pitchFamily="2" charset="-79"/>
              </a:rPr>
              <a:t>בסוף יוני 1909 הוא הודיע לאביו שאין הוא רואה את עתידו בחקלאות. "לי כשלעצמי אין חפץ ונטייה להיות ולהישאר איכר". הוא נימק את רתיעתו </a:t>
            </a:r>
            <a:r>
              <a:rPr lang="he-IL" sz="600" i="1" dirty="0" err="1">
                <a:latin typeface="Levenim MT" panose="02010502060101010101" pitchFamily="2" charset="-79"/>
                <a:cs typeface="Levenim MT" panose="02010502060101010101" pitchFamily="2" charset="-79"/>
              </a:rPr>
              <a:t>חעבודה</a:t>
            </a:r>
            <a:r>
              <a:rPr lang="he-IL" sz="600" i="1" dirty="0">
                <a:latin typeface="Levenim MT" panose="02010502060101010101" pitchFamily="2" charset="-79"/>
                <a:cs typeface="Levenim MT" panose="02010502060101010101" pitchFamily="2" charset="-79"/>
              </a:rPr>
              <a:t> זו בנימוק אידאולוגי: "שונא אני את הקניין הקרקעי המקשר ומשעבד לעצמו את בעליו ואני בכל נפשי אוהב את החופש, חירות הגוף והנשמה"  </a:t>
            </a:r>
            <a:endParaRPr lang="he-IL" sz="600" i="1" dirty="0" smtClean="0">
              <a:solidFill>
                <a:schemeClr val="bg1"/>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r>
              <a:rPr lang="he-IL" sz="800" b="1" dirty="0">
                <a:solidFill>
                  <a:srgbClr val="5E4D36"/>
                </a:solidFill>
                <a:latin typeface="Levenim MT" panose="02010502060101010101" pitchFamily="2" charset="-79"/>
                <a:cs typeface="Levenim MT" pitchFamily="2" charset="-79"/>
              </a:rPr>
              <a:t>א. </a:t>
            </a:r>
            <a:r>
              <a:rPr lang="he-IL" sz="800" b="1" dirty="0" smtClean="0">
                <a:solidFill>
                  <a:srgbClr val="5E4D36"/>
                </a:solidFill>
                <a:latin typeface="Levenim MT" pitchFamily="2" charset="-79"/>
                <a:cs typeface="Levenim MT" pitchFamily="2" charset="-79"/>
              </a:rPr>
              <a:t>מנהיג בפרשת דרכים היסטורית</a:t>
            </a:r>
            <a:endParaRPr lang="he-IL" sz="700" dirty="0">
              <a:solidFill>
                <a:srgbClr val="5E4D36"/>
              </a:solidFill>
              <a:latin typeface="Levenim MT" pitchFamily="2" charset="-79"/>
              <a:cs typeface="Levenim MT"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ההתפתחות הפוליטית העמידה את ארצנו על פרשת דרכים היסטורית:  פרשת מעבר ממנדט לעצמאות.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ופרשה </a:t>
            </a:r>
            <a:r>
              <a:rPr lang="he-IL" sz="600" dirty="0">
                <a:solidFill>
                  <a:srgbClr val="5E4D36"/>
                </a:solidFill>
                <a:latin typeface="Levenim MT" panose="02010502060101010101" pitchFamily="2" charset="-79"/>
                <a:cs typeface="Levenim MT" panose="02010502060101010101" pitchFamily="2" charset="-79"/>
              </a:rPr>
              <a:t>זו מטילה עלינו, נוסף על פעולתנו המתמדת בשטחי עליה, </a:t>
            </a:r>
            <a:r>
              <a:rPr lang="he-IL" sz="600" dirty="0" err="1">
                <a:solidFill>
                  <a:srgbClr val="5E4D36"/>
                </a:solidFill>
                <a:latin typeface="Levenim MT" panose="02010502060101010101" pitchFamily="2" charset="-79"/>
                <a:cs typeface="Levenim MT" panose="02010502060101010101" pitchFamily="2" charset="-79"/>
              </a:rPr>
              <a:t>התישבות</a:t>
            </a:r>
            <a:r>
              <a:rPr lang="he-IL" sz="600" dirty="0">
                <a:solidFill>
                  <a:srgbClr val="5E4D36"/>
                </a:solidFill>
                <a:latin typeface="Levenim MT" panose="02010502060101010101" pitchFamily="2" charset="-79"/>
                <a:cs typeface="Levenim MT" panose="02010502060101010101" pitchFamily="2" charset="-79"/>
              </a:rPr>
              <a:t> ומאבק, שלושה תפקידים בוערים, שמילואם יתנה מעכשיו את קיומנו ועתידנו: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b="1" dirty="0" smtClean="0">
                <a:solidFill>
                  <a:srgbClr val="5E4D36"/>
                </a:solidFill>
                <a:latin typeface="Levenim MT" panose="02010502060101010101" pitchFamily="2" charset="-79"/>
                <a:cs typeface="Levenim MT" panose="02010502060101010101" pitchFamily="2" charset="-79"/>
              </a:rPr>
              <a:t>בטחון</a:t>
            </a:r>
            <a:r>
              <a:rPr lang="he-IL" sz="600" b="1" dirty="0">
                <a:solidFill>
                  <a:srgbClr val="5E4D36"/>
                </a:solidFill>
                <a:latin typeface="Levenim MT" panose="02010502060101010101" pitchFamily="2" charset="-79"/>
                <a:cs typeface="Levenim MT" panose="02010502060101010101" pitchFamily="2" charset="-79"/>
              </a:rPr>
              <a:t>, מדינה יהודית, שיתוף יהודי ערבי</a:t>
            </a:r>
            <a:r>
              <a:rPr lang="he-IL" sz="600" dirty="0">
                <a:solidFill>
                  <a:srgbClr val="5E4D36"/>
                </a:solidFill>
                <a:latin typeface="Levenim MT" panose="02010502060101010101" pitchFamily="2" charset="-79"/>
                <a:cs typeface="Levenim MT" panose="02010502060101010101" pitchFamily="2" charset="-79"/>
              </a:rPr>
              <a:t>, ושלשתם בסדר החשיבות והדחיפות כפי שמניתי אותם: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א </a:t>
            </a:r>
            <a:r>
              <a:rPr lang="he-IL" sz="600" dirty="0">
                <a:solidFill>
                  <a:srgbClr val="5E4D36"/>
                </a:solidFill>
                <a:latin typeface="Levenim MT" panose="02010502060101010101" pitchFamily="2" charset="-79"/>
                <a:cs typeface="Levenim MT" panose="02010502060101010101" pitchFamily="2" charset="-79"/>
              </a:rPr>
              <a:t>– בטחון, ב – מדינה, ג – שיתוף.</a:t>
            </a: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בתקופה </a:t>
            </a:r>
            <a:r>
              <a:rPr lang="he-IL" sz="600" dirty="0">
                <a:solidFill>
                  <a:srgbClr val="5E4D36"/>
                </a:solidFill>
                <a:latin typeface="Levenim MT" panose="02010502060101010101" pitchFamily="2" charset="-79"/>
                <a:cs typeface="Levenim MT" panose="02010502060101010101" pitchFamily="2" charset="-79"/>
              </a:rPr>
              <a:t>זו </a:t>
            </a:r>
            <a:r>
              <a:rPr lang="he-IL" sz="600" b="1" dirty="0">
                <a:solidFill>
                  <a:srgbClr val="5E4D36"/>
                </a:solidFill>
                <a:latin typeface="Levenim MT" panose="02010502060101010101" pitchFamily="2" charset="-79"/>
                <a:cs typeface="Levenim MT" panose="02010502060101010101" pitchFamily="2" charset="-79"/>
              </a:rPr>
              <a:t>יש לראות את </a:t>
            </a:r>
            <a:r>
              <a:rPr lang="he-IL" sz="600" b="1" dirty="0" err="1">
                <a:solidFill>
                  <a:srgbClr val="5E4D36"/>
                </a:solidFill>
                <a:latin typeface="Levenim MT" panose="02010502060101010101" pitchFamily="2" charset="-79"/>
                <a:cs typeface="Levenim MT" panose="02010502060101010101" pitchFamily="2" charset="-79"/>
              </a:rPr>
              <a:t>בעית</a:t>
            </a:r>
            <a:r>
              <a:rPr lang="he-IL" sz="600" b="1" dirty="0">
                <a:solidFill>
                  <a:srgbClr val="5E4D36"/>
                </a:solidFill>
                <a:latin typeface="Levenim MT" panose="02010502060101010101" pitchFamily="2" charset="-79"/>
                <a:cs typeface="Levenim MT" panose="02010502060101010101" pitchFamily="2" charset="-79"/>
              </a:rPr>
              <a:t> </a:t>
            </a:r>
            <a:r>
              <a:rPr lang="he-IL" sz="600" b="1" dirty="0" err="1">
                <a:solidFill>
                  <a:srgbClr val="5E4D36"/>
                </a:solidFill>
                <a:latin typeface="Levenim MT" panose="02010502060101010101" pitchFamily="2" charset="-79"/>
                <a:cs typeface="Levenim MT" panose="02010502060101010101" pitchFamily="2" charset="-79"/>
              </a:rPr>
              <a:t>הבטחון</a:t>
            </a:r>
            <a:r>
              <a:rPr lang="he-IL" sz="600" b="1" dirty="0">
                <a:solidFill>
                  <a:srgbClr val="5E4D36"/>
                </a:solidFill>
                <a:latin typeface="Levenim MT" panose="02010502060101010101" pitchFamily="2" charset="-79"/>
                <a:cs typeface="Levenim MT" panose="02010502060101010101" pitchFamily="2" charset="-79"/>
              </a:rPr>
              <a:t> כבעיה הראשית</a:t>
            </a:r>
            <a:r>
              <a:rPr lang="he-IL" sz="600" dirty="0">
                <a:solidFill>
                  <a:srgbClr val="5E4D36"/>
                </a:solidFill>
                <a:latin typeface="Levenim MT" panose="02010502060101010101" pitchFamily="2" charset="-79"/>
                <a:cs typeface="Levenim MT" panose="02010502060101010101" pitchFamily="2" charset="-79"/>
              </a:rPr>
              <a:t>, החיונית ביותר בכל הבעיות הפנימיות והחיצוניות המעסיקות בשעה זו את הישוב והתנועה הציונית, באשר בה תלוי עכשיו לא רק שלום הישוב – אלא </a:t>
            </a:r>
            <a:r>
              <a:rPr lang="he-IL" sz="600" b="1" dirty="0">
                <a:solidFill>
                  <a:srgbClr val="5E4D36"/>
                </a:solidFill>
                <a:latin typeface="Levenim MT" panose="02010502060101010101" pitchFamily="2" charset="-79"/>
                <a:cs typeface="Levenim MT" panose="02010502060101010101" pitchFamily="2" charset="-79"/>
              </a:rPr>
              <a:t>גורל הארץ ועתידנו הפוליטי</a:t>
            </a:r>
            <a:r>
              <a:rPr lang="he-IL" sz="600" dirty="0">
                <a:solidFill>
                  <a:srgbClr val="5E4D36"/>
                </a:solidFill>
                <a:latin typeface="Levenim MT" panose="02010502060101010101" pitchFamily="2" charset="-79"/>
                <a:cs typeface="Levenim MT" panose="02010502060101010101" pitchFamily="2" charset="-79"/>
              </a:rPr>
              <a:t>.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איני </a:t>
            </a:r>
            <a:r>
              <a:rPr lang="he-IL" sz="600" dirty="0">
                <a:solidFill>
                  <a:srgbClr val="5E4D36"/>
                </a:solidFill>
                <a:latin typeface="Levenim MT" panose="02010502060101010101" pitchFamily="2" charset="-79"/>
                <a:cs typeface="Levenim MT" panose="02010502060101010101" pitchFamily="2" charset="-79"/>
              </a:rPr>
              <a:t>מאלה המזלזלים בערך של מדינה יהודית, גם אם היא אינה משתרעת על כל אדמת ארץ-ישראל משני עברי הירדן, ואף על פי כן אני אומר:  בטחון קודם, כי בו תלוי גם גורל המדינה, יותר מאשר בכל דבר אחר.</a:t>
            </a:r>
          </a:p>
          <a:p>
            <a:pPr algn="just"/>
            <a:r>
              <a:rPr lang="he-IL" sz="600" dirty="0">
                <a:solidFill>
                  <a:srgbClr val="5E4D36"/>
                </a:solidFill>
                <a:latin typeface="Levenim MT" panose="02010502060101010101" pitchFamily="2" charset="-79"/>
                <a:cs typeface="Levenim MT" panose="02010502060101010101" pitchFamily="2" charset="-79"/>
              </a:rPr>
              <a:t>יש לנו היכולת לעמוד בפני כל תוקפנות אפשרית העלולה לבוא מתוך ארץ זו, או גם מהארצות השכנות, אבל יכולת זו </a:t>
            </a:r>
            <a:r>
              <a:rPr lang="he-IL" sz="600" b="1" dirty="0">
                <a:solidFill>
                  <a:srgbClr val="5E4D36"/>
                </a:solidFill>
                <a:latin typeface="Levenim MT" panose="02010502060101010101" pitchFamily="2" charset="-79"/>
                <a:cs typeface="Levenim MT" panose="02010502060101010101" pitchFamily="2" charset="-79"/>
              </a:rPr>
              <a:t>קיימת יותר בכוח מאשר בפועל</a:t>
            </a:r>
            <a:r>
              <a:rPr lang="he-IL" sz="600" dirty="0">
                <a:solidFill>
                  <a:srgbClr val="5E4D36"/>
                </a:solidFill>
                <a:latin typeface="Levenim MT" panose="02010502060101010101" pitchFamily="2" charset="-79"/>
                <a:cs typeface="Levenim MT" panose="02010502060101010101" pitchFamily="2" charset="-79"/>
              </a:rPr>
              <a:t>, והדבר הדחוף והחמוּר שאנו נתבעים לו הוא </a:t>
            </a:r>
            <a:r>
              <a:rPr lang="he-IL" sz="600" b="1" dirty="0">
                <a:solidFill>
                  <a:srgbClr val="5E4D36"/>
                </a:solidFill>
                <a:latin typeface="Levenim MT" panose="02010502060101010101" pitchFamily="2" charset="-79"/>
                <a:cs typeface="Levenim MT" panose="02010502060101010101" pitchFamily="2" charset="-79"/>
              </a:rPr>
              <a:t>להוציא יכולת זו מן הכוח אל הפועל</a:t>
            </a:r>
            <a:r>
              <a:rPr lang="he-IL" sz="600" dirty="0">
                <a:solidFill>
                  <a:srgbClr val="5E4D36"/>
                </a:solidFill>
                <a:latin typeface="Levenim MT" panose="02010502060101010101" pitchFamily="2" charset="-79"/>
                <a:cs typeface="Levenim MT" panose="02010502060101010101" pitchFamily="2" charset="-79"/>
              </a:rPr>
              <a:t>, וזאת נוכל לעשות רק על ידי גיוס מלא של המשק, הכלכלה, כוח האדם, כושר הארגון, ניצול המדע </a:t>
            </a:r>
            <a:r>
              <a:rPr lang="he-IL" sz="600" dirty="0" err="1">
                <a:solidFill>
                  <a:srgbClr val="5E4D36"/>
                </a:solidFill>
                <a:latin typeface="Levenim MT" panose="02010502060101010101" pitchFamily="2" charset="-79"/>
                <a:cs typeface="Levenim MT" panose="02010502060101010101" pitchFamily="2" charset="-79"/>
              </a:rPr>
              <a:t>והתכניקה</a:t>
            </a:r>
            <a:r>
              <a:rPr lang="he-IL" sz="600" dirty="0">
                <a:solidFill>
                  <a:srgbClr val="5E4D36"/>
                </a:solidFill>
                <a:latin typeface="Levenim MT" panose="02010502060101010101" pitchFamily="2" charset="-79"/>
                <a:cs typeface="Levenim MT" panose="02010502060101010101" pitchFamily="2" charset="-79"/>
              </a:rPr>
              <a:t>, ההתנדבות הציבורית, </a:t>
            </a:r>
            <a:r>
              <a:rPr lang="he-IL" sz="600" b="1" dirty="0">
                <a:solidFill>
                  <a:srgbClr val="5E4D36"/>
                </a:solidFill>
                <a:latin typeface="Levenim MT" panose="02010502060101010101" pitchFamily="2" charset="-79"/>
                <a:cs typeface="Levenim MT" panose="02010502060101010101" pitchFamily="2" charset="-79"/>
              </a:rPr>
              <a:t>בזמן הקצר ביותר ובתנופה הגדולה ביותר, גם בארץ וגם בגולה</a:t>
            </a:r>
            <a:r>
              <a:rPr lang="he-IL" sz="600" dirty="0">
                <a:solidFill>
                  <a:srgbClr val="5E4D36"/>
                </a:solidFill>
                <a:latin typeface="Levenim MT" panose="02010502060101010101" pitchFamily="2" charset="-79"/>
                <a:cs typeface="Levenim MT" panose="02010502060101010101" pitchFamily="2" charset="-79"/>
              </a:rPr>
              <a:t>.  נדרש מאמץ כולל לא מחטיבה אחת או גוף אחד בישוב – אלא מכל חלקי הישוב ללא יוצא מן הכלל, מכל משקי </a:t>
            </a:r>
            <a:r>
              <a:rPr lang="he-IL" sz="600" dirty="0" err="1">
                <a:solidFill>
                  <a:srgbClr val="5E4D36"/>
                </a:solidFill>
                <a:latin typeface="Levenim MT" panose="02010502060101010101" pitchFamily="2" charset="-79"/>
                <a:cs typeface="Levenim MT" panose="02010502060101010101" pitchFamily="2" charset="-79"/>
              </a:rPr>
              <a:t>ההתישבות</a:t>
            </a:r>
            <a:r>
              <a:rPr lang="he-IL" sz="600" dirty="0">
                <a:solidFill>
                  <a:srgbClr val="5E4D36"/>
                </a:solidFill>
                <a:latin typeface="Levenim MT" panose="02010502060101010101" pitchFamily="2" charset="-79"/>
                <a:cs typeface="Levenim MT" panose="02010502060101010101" pitchFamily="2" charset="-79"/>
              </a:rPr>
              <a:t> </a:t>
            </a:r>
            <a:r>
              <a:rPr lang="he-IL" sz="600" dirty="0" err="1">
                <a:solidFill>
                  <a:srgbClr val="5E4D36"/>
                </a:solidFill>
                <a:latin typeface="Levenim MT" panose="02010502060101010101" pitchFamily="2" charset="-79"/>
                <a:cs typeface="Levenim MT" panose="02010502060101010101" pitchFamily="2" charset="-79"/>
              </a:rPr>
              <a:t>העבודת</a:t>
            </a:r>
            <a:r>
              <a:rPr lang="he-IL" sz="600" dirty="0">
                <a:solidFill>
                  <a:srgbClr val="5E4D36"/>
                </a:solidFill>
                <a:latin typeface="Levenim MT" panose="02010502060101010101" pitchFamily="2" charset="-79"/>
                <a:cs typeface="Levenim MT" panose="02010502060101010101" pitchFamily="2" charset="-79"/>
              </a:rPr>
              <a:t> – מושב, קבוצה, קבוץ;  מכל המושבות הצעירות והישנות, מהתאחדות </a:t>
            </a:r>
            <a:r>
              <a:rPr lang="he-IL" sz="600" dirty="0" err="1">
                <a:solidFill>
                  <a:srgbClr val="5E4D36"/>
                </a:solidFill>
                <a:latin typeface="Levenim MT" panose="02010502060101010101" pitchFamily="2" charset="-79"/>
                <a:cs typeface="Levenim MT" panose="02010502060101010101" pitchFamily="2" charset="-79"/>
              </a:rPr>
              <a:t>האכרים</a:t>
            </a:r>
            <a:r>
              <a:rPr lang="he-IL" sz="600" dirty="0">
                <a:solidFill>
                  <a:srgbClr val="5E4D36"/>
                </a:solidFill>
                <a:latin typeface="Levenim MT" panose="02010502060101010101" pitchFamily="2" charset="-79"/>
                <a:cs typeface="Levenim MT" panose="02010502060101010101" pitchFamily="2" charset="-79"/>
              </a:rPr>
              <a:t>;  מכל פועלי בתי החרושת ובעליהם, מכל </a:t>
            </a:r>
            <a:r>
              <a:rPr lang="he-IL" sz="600" dirty="0" smtClean="0">
                <a:solidFill>
                  <a:srgbClr val="5E4D36"/>
                </a:solidFill>
                <a:latin typeface="Levenim MT" panose="02010502060101010101" pitchFamily="2" charset="-79"/>
                <a:cs typeface="Levenim MT" panose="02010502060101010101" pitchFamily="2" charset="-79"/>
              </a:rPr>
              <a:t>קבלני </a:t>
            </a:r>
            <a:r>
              <a:rPr lang="he-IL" sz="600" dirty="0" err="1">
                <a:solidFill>
                  <a:srgbClr val="5E4D36"/>
                </a:solidFill>
                <a:latin typeface="Levenim MT" panose="02010502060101010101" pitchFamily="2" charset="-79"/>
                <a:cs typeface="Levenim MT" panose="02010502060101010101" pitchFamily="2" charset="-79"/>
              </a:rPr>
              <a:t>הבנין</a:t>
            </a:r>
            <a:r>
              <a:rPr lang="he-IL" sz="600" dirty="0">
                <a:solidFill>
                  <a:srgbClr val="5E4D36"/>
                </a:solidFill>
                <a:latin typeface="Levenim MT" panose="02010502060101010101" pitchFamily="2" charset="-79"/>
                <a:cs typeface="Levenim MT" panose="02010502060101010101" pitchFamily="2" charset="-79"/>
              </a:rPr>
              <a:t> ועובדיהם, מכל משרד ובנק ופקידיו, מכל ועד מושבה, מועצה מקומית, מכל ארגון נוער, מכל הסתדרות פועלים, מכל קואופרטיב וחברה, מכל תא ציבורי ומכל יחיד ויחידה בישוב.  והוא הדין מהתנועה הציונית, לכל חלקיה, ומכל ציוני וציוני באשר הוא.</a:t>
            </a:r>
          </a:p>
          <a:p>
            <a:pPr algn="just"/>
            <a:r>
              <a:rPr lang="he-IL" sz="600" dirty="0">
                <a:solidFill>
                  <a:srgbClr val="5E4D36"/>
                </a:solidFill>
                <a:latin typeface="Levenim MT" panose="02010502060101010101" pitchFamily="2" charset="-79"/>
                <a:cs typeface="Levenim MT" panose="02010502060101010101" pitchFamily="2" charset="-79"/>
              </a:rPr>
              <a:t>אנו עומדים בפני אפשרות חדשה.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איש </a:t>
            </a:r>
            <a:r>
              <a:rPr lang="he-IL" sz="600" dirty="0">
                <a:solidFill>
                  <a:srgbClr val="5E4D36"/>
                </a:solidFill>
                <a:latin typeface="Levenim MT" panose="02010502060101010101" pitchFamily="2" charset="-79"/>
                <a:cs typeface="Levenim MT" panose="02010502060101010101" pitchFamily="2" charset="-79"/>
              </a:rPr>
              <a:t>אינו יודע אם קרובה מאוד או לא כל כך קרובה, אבל זוהי אפשרות ריאלית של חלל מדיני, של </a:t>
            </a:r>
            <a:r>
              <a:rPr lang="he-IL" sz="600" dirty="0" err="1">
                <a:solidFill>
                  <a:srgbClr val="5E4D36"/>
                </a:solidFill>
                <a:latin typeface="Levenim MT" panose="02010502060101010101" pitchFamily="2" charset="-79"/>
                <a:cs typeface="Levenim MT" panose="02010502060101010101" pitchFamily="2" charset="-79"/>
              </a:rPr>
              <a:t>וואקואום</a:t>
            </a:r>
            <a:r>
              <a:rPr lang="he-IL" sz="600" dirty="0">
                <a:solidFill>
                  <a:srgbClr val="5E4D36"/>
                </a:solidFill>
                <a:latin typeface="Levenim MT" panose="02010502060101010101" pitchFamily="2" charset="-79"/>
                <a:cs typeface="Levenim MT" panose="02010502060101010101" pitchFamily="2" charset="-79"/>
              </a:rPr>
              <a:t> פוליטי.  והטבע הפוליטי, עוד יותר מטבע אחר – אינו סובל ריקנות.  אם חלל זה לא יתמלא על ידינו, הרי הוא מוכרח להתמלא על ידי אחרים, ועלינו </a:t>
            </a:r>
            <a:r>
              <a:rPr lang="he-IL" sz="600" dirty="0" smtClean="0">
                <a:solidFill>
                  <a:srgbClr val="5E4D36"/>
                </a:solidFill>
                <a:latin typeface="Levenim MT" panose="02010502060101010101" pitchFamily="2" charset="-79"/>
                <a:cs typeface="Levenim MT" panose="02010502060101010101" pitchFamily="2" charset="-79"/>
              </a:rPr>
              <a:t>סוף סוף </a:t>
            </a:r>
            <a:r>
              <a:rPr lang="he-IL" sz="600" dirty="0" err="1">
                <a:solidFill>
                  <a:srgbClr val="5E4D36"/>
                </a:solidFill>
                <a:latin typeface="Levenim MT" panose="02010502060101010101" pitchFamily="2" charset="-79"/>
                <a:cs typeface="Levenim MT" panose="02010502060101010101" pitchFamily="2" charset="-79"/>
              </a:rPr>
              <a:t>להגמל</a:t>
            </a:r>
            <a:r>
              <a:rPr lang="he-IL" sz="600" dirty="0">
                <a:solidFill>
                  <a:srgbClr val="5E4D36"/>
                </a:solidFill>
                <a:latin typeface="Levenim MT" panose="02010502060101010101" pitchFamily="2" charset="-79"/>
                <a:cs typeface="Levenim MT" panose="02010502060101010101" pitchFamily="2" charset="-79"/>
              </a:rPr>
              <a:t> מאשליות </a:t>
            </a:r>
            <a:r>
              <a:rPr lang="he-IL" sz="600" dirty="0" err="1">
                <a:solidFill>
                  <a:srgbClr val="5E4D36"/>
                </a:solidFill>
                <a:latin typeface="Levenim MT" panose="02010502060101010101" pitchFamily="2" charset="-79"/>
                <a:cs typeface="Levenim MT" panose="02010502060101010101" pitchFamily="2" charset="-79"/>
              </a:rPr>
              <a:t>השוא</a:t>
            </a:r>
            <a:r>
              <a:rPr lang="he-IL" sz="600" dirty="0">
                <a:solidFill>
                  <a:srgbClr val="5E4D36"/>
                </a:solidFill>
                <a:latin typeface="Levenim MT" panose="02010502060101010101" pitchFamily="2" charset="-79"/>
                <a:cs typeface="Levenim MT" panose="02010502060101010101" pitchFamily="2" charset="-79"/>
              </a:rPr>
              <a:t> שאחרים יעשו שליחותנו אנו, כאשר הבטיחה לעשות זאת אנגליה לפני 27 שנים.  ויכוחים רבים שהסעירו את תנועתנו בעשר השנים האחרונות </a:t>
            </a:r>
            <a:r>
              <a:rPr lang="he-IL" sz="600" dirty="0" err="1">
                <a:solidFill>
                  <a:srgbClr val="5E4D36"/>
                </a:solidFill>
                <a:latin typeface="Levenim MT" panose="02010502060101010101" pitchFamily="2" charset="-79"/>
                <a:cs typeface="Levenim MT" panose="02010502060101010101" pitchFamily="2" charset="-79"/>
              </a:rPr>
              <a:t>בענין</a:t>
            </a:r>
            <a:r>
              <a:rPr lang="he-IL" sz="600" dirty="0">
                <a:solidFill>
                  <a:srgbClr val="5E4D36"/>
                </a:solidFill>
                <a:latin typeface="Levenim MT" panose="02010502060101010101" pitchFamily="2" charset="-79"/>
                <a:cs typeface="Levenim MT" panose="02010502060101010101" pitchFamily="2" charset="-79"/>
              </a:rPr>
              <a:t> זה, "כן מנדט – לא מנדט" – נעשו מחוסרי תוכן.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ועוד </a:t>
            </a:r>
            <a:r>
              <a:rPr lang="he-IL" sz="600" dirty="0">
                <a:solidFill>
                  <a:srgbClr val="5E4D36"/>
                </a:solidFill>
                <a:latin typeface="Levenim MT" panose="02010502060101010101" pitchFamily="2" charset="-79"/>
                <a:cs typeface="Levenim MT" panose="02010502060101010101" pitchFamily="2" charset="-79"/>
              </a:rPr>
              <a:t>דבר:  אם כבר הגיעה שעת הפרידה בינינו ובין אנגליה, והיא הגיעה, היינו רוצים שתהיה פרידה של כבוד.  אנחנו יודעים, יש לא רק אנגליה של </a:t>
            </a:r>
            <a:r>
              <a:rPr lang="he-IL" sz="600" dirty="0" err="1">
                <a:solidFill>
                  <a:srgbClr val="5E4D36"/>
                </a:solidFill>
                <a:latin typeface="Levenim MT" panose="02010502060101010101" pitchFamily="2" charset="-79"/>
                <a:cs typeface="Levenim MT" panose="02010502060101010101" pitchFamily="2" charset="-79"/>
              </a:rPr>
              <a:t>בווין</a:t>
            </a:r>
            <a:r>
              <a:rPr lang="he-IL" sz="600" dirty="0">
                <a:solidFill>
                  <a:srgbClr val="5E4D36"/>
                </a:solidFill>
                <a:latin typeface="Levenim MT" panose="02010502060101010101" pitchFamily="2" charset="-79"/>
                <a:cs typeface="Levenim MT" panose="02010502060101010101" pitchFamily="2" charset="-79"/>
              </a:rPr>
              <a:t>,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אנגליה של בלפור,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אנגליה של </a:t>
            </a:r>
            <a:r>
              <a:rPr lang="he-IL" sz="600" dirty="0" err="1">
                <a:solidFill>
                  <a:srgbClr val="5E4D36"/>
                </a:solidFill>
                <a:latin typeface="Levenim MT" panose="02010502060101010101" pitchFamily="2" charset="-79"/>
                <a:cs typeface="Levenim MT" panose="02010502060101010101" pitchFamily="2" charset="-79"/>
              </a:rPr>
              <a:t>וודג'ווד</a:t>
            </a:r>
            <a:r>
              <a:rPr lang="he-IL" sz="600" dirty="0">
                <a:solidFill>
                  <a:srgbClr val="5E4D36"/>
                </a:solidFill>
                <a:latin typeface="Levenim MT" panose="02010502060101010101" pitchFamily="2" charset="-79"/>
                <a:cs typeface="Levenim MT" panose="02010502060101010101" pitchFamily="2" charset="-79"/>
              </a:rPr>
              <a:t>,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אנגליה של וינגייט.  אין אנו מצפים לשם עזרה מאנגליה זו של </a:t>
            </a:r>
            <a:r>
              <a:rPr lang="he-IL" sz="600" dirty="0" err="1">
                <a:solidFill>
                  <a:srgbClr val="5E4D36"/>
                </a:solidFill>
                <a:latin typeface="Levenim MT" panose="02010502060101010101" pitchFamily="2" charset="-79"/>
                <a:cs typeface="Levenim MT" panose="02010502060101010101" pitchFamily="2" charset="-79"/>
              </a:rPr>
              <a:t>בווין</a:t>
            </a:r>
            <a:r>
              <a:rPr lang="he-IL" sz="600" dirty="0">
                <a:solidFill>
                  <a:srgbClr val="5E4D36"/>
                </a:solidFill>
                <a:latin typeface="Levenim MT" panose="02010502060101010101" pitchFamily="2" charset="-79"/>
                <a:cs typeface="Levenim MT" panose="02010502060101010101" pitchFamily="2" charset="-79"/>
              </a:rPr>
              <a:t>, אנחנו רק רוצים שיעמדו בדיבורם ולא יפריעו לנו, כאשר התחייבו עכשיו לפני האומות המאוחדות, שלא יפריעו לשום סידור אם זה ייעשה על ידי אחרים.  אנחנו נהיה ה"אחרים";  אנחנו מוכנים לבצע את הסידור אשר ייקבע</a:t>
            </a:r>
            <a:r>
              <a:rPr lang="he-IL" sz="600" dirty="0" smtClean="0">
                <a:solidFill>
                  <a:srgbClr val="5E4D36"/>
                </a:solidFill>
                <a:latin typeface="Levenim MT" panose="02010502060101010101" pitchFamily="2" charset="-79"/>
                <a:cs typeface="Levenim MT" panose="02010502060101010101" pitchFamily="2" charset="-79"/>
              </a:rPr>
              <a:t>.</a:t>
            </a:r>
          </a:p>
          <a:p>
            <a:pPr algn="just"/>
            <a:r>
              <a:rPr lang="he-IL" sz="600" dirty="0">
                <a:solidFill>
                  <a:srgbClr val="5E4D36"/>
                </a:solidFill>
                <a:latin typeface="Levenim MT" panose="02010502060101010101" pitchFamily="2" charset="-79"/>
                <a:cs typeface="Levenim MT" panose="02010502060101010101" pitchFamily="2" charset="-79"/>
              </a:rPr>
              <a:t>אנחנו רוצים שהפרידה בינינו ובין אנגליה תהיה פרידת כבוד;  לא כפי שזה היה במשך עשׂר השנים, ביחוד בשנתיים האחרונות.  </a:t>
            </a:r>
          </a:p>
          <a:p>
            <a:pPr algn="just"/>
            <a:endParaRPr lang="he-IL" sz="600" dirty="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just"/>
            <a:endParaRPr lang="he-IL" sz="650" dirty="0">
              <a:solidFill>
                <a:srgbClr val="5E4D36"/>
              </a:solidFill>
              <a:latin typeface="Levenim MT" panose="02010502060101010101" pitchFamily="2" charset="-79"/>
              <a:cs typeface="Levenim MT" panose="02010502060101010101" pitchFamily="2" charset="-79"/>
            </a:endParaRPr>
          </a:p>
          <a:p>
            <a:pPr algn="just"/>
            <a:r>
              <a:rPr lang="he-IL" sz="800" dirty="0">
                <a:solidFill>
                  <a:srgbClr val="5E4D36"/>
                </a:solidFill>
                <a:latin typeface="Levenim MT" panose="02010502060101010101" pitchFamily="2" charset="-79"/>
                <a:cs typeface="Levenim MT" panose="02010502060101010101" pitchFamily="2" charset="-79"/>
              </a:rPr>
              <a:t/>
            </a:r>
            <a:br>
              <a:rPr lang="he-IL" sz="800" dirty="0">
                <a:solidFill>
                  <a:srgbClr val="5E4D36"/>
                </a:solidFill>
                <a:latin typeface="Levenim MT" panose="02010502060101010101" pitchFamily="2" charset="-79"/>
                <a:cs typeface="Levenim MT" panose="02010502060101010101" pitchFamily="2" charset="-79"/>
              </a:rPr>
            </a:br>
            <a:endParaRPr lang="he-IL" sz="700" dirty="0" smtClean="0">
              <a:solidFill>
                <a:srgbClr val="5E4D36"/>
              </a:solidFill>
              <a:latin typeface="Levenim MT" pitchFamily="2" charset="-79"/>
              <a:cs typeface="Levenim MT"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r>
              <a:rPr lang="he-IL" sz="600" dirty="0" smtClean="0">
                <a:solidFill>
                  <a:srgbClr val="5E4D36"/>
                </a:solidFill>
                <a:latin typeface="Levenim MT" panose="02010502060101010101" pitchFamily="2" charset="-79"/>
                <a:cs typeface="Levenim MT" panose="02010502060101010101" pitchFamily="2" charset="-79"/>
              </a:rPr>
              <a:t>אנחנו </a:t>
            </a:r>
            <a:r>
              <a:rPr lang="he-IL" sz="600" dirty="0">
                <a:solidFill>
                  <a:srgbClr val="5E4D36"/>
                </a:solidFill>
                <a:latin typeface="Levenim MT" panose="02010502060101010101" pitchFamily="2" charset="-79"/>
                <a:cs typeface="Levenim MT" panose="02010502060101010101" pitchFamily="2" charset="-79"/>
              </a:rPr>
              <a:t>לא שחררנו, ואין אנחנו משחררים את אנגליה מהתחייבויותיה כלפינו, אנחנו לא שחררנו ואין אנחנו משחררים את מפלגת העבודה בריטית מהבטחותיה כלפינו, אבל לא נבוא אליהם בתביעה עכשיו, שהם יבצעו מדיניות חדשה, אשר אינם יכולים ואינם רוצים לבצעה.  – אינם רוצים והולכים – בבקשה, לכו לשלום;  אנחנו נבצע המדיניות החדשה, ורק אל תפריעו לנו</a:t>
            </a:r>
            <a:r>
              <a:rPr lang="he-IL" sz="600" dirty="0" smtClean="0">
                <a:solidFill>
                  <a:srgbClr val="5E4D36"/>
                </a:solidFill>
                <a:latin typeface="Levenim MT" panose="02010502060101010101" pitchFamily="2" charset="-79"/>
                <a:cs typeface="Levenim MT" panose="02010502060101010101" pitchFamily="2" charset="-79"/>
              </a:rPr>
              <a:t>.</a:t>
            </a: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אולם יש עוד דבר </a:t>
            </a:r>
            <a:r>
              <a:rPr lang="he-IL" sz="600" dirty="0" smtClean="0">
                <a:solidFill>
                  <a:srgbClr val="5E4D36"/>
                </a:solidFill>
                <a:latin typeface="Levenim MT" panose="02010502060101010101" pitchFamily="2" charset="-79"/>
                <a:cs typeface="Levenim MT" panose="02010502060101010101" pitchFamily="2" charset="-79"/>
              </a:rPr>
              <a:t>אחד </a:t>
            </a:r>
            <a:r>
              <a:rPr lang="he-IL" sz="600" dirty="0">
                <a:solidFill>
                  <a:srgbClr val="5E4D36"/>
                </a:solidFill>
                <a:latin typeface="Levenim MT" panose="02010502060101010101" pitchFamily="2" charset="-79"/>
                <a:cs typeface="Levenim MT" panose="02010502060101010101" pitchFamily="2" charset="-79"/>
              </a:rPr>
              <a:t>שהמצב החדש דורש מאתנו.  אנחנו עומדים לא רק בפני האומות המאוחדות, אנחנו עומדים גם בפני עולם ערבי;  כאן נדרש מאתנו קודם כל מאמץ:  בטחון בהיקף חדש, בתנופה חדשה ובאמצעים חדשים – ולא כאשר עשינו זאת כל 70 השנים האחרונות;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פרק אנגליה היה פרק חשוב, אבל זה היה </a:t>
            </a:r>
            <a:r>
              <a:rPr lang="he-IL" sz="600" dirty="0" smtClean="0">
                <a:solidFill>
                  <a:srgbClr val="5E4D36"/>
                </a:solidFill>
                <a:latin typeface="Levenim MT" panose="02010502060101010101" pitchFamily="2" charset="-79"/>
                <a:cs typeface="Levenim MT" panose="02010502060101010101" pitchFamily="2" charset="-79"/>
              </a:rPr>
              <a:t>פרק זמני</a:t>
            </a:r>
            <a:r>
              <a:rPr lang="he-IL" sz="600" dirty="0">
                <a:solidFill>
                  <a:srgbClr val="5E4D36"/>
                </a:solidFill>
                <a:latin typeface="Levenim MT" panose="02010502060101010101" pitchFamily="2" charset="-79"/>
                <a:cs typeface="Levenim MT" panose="02010502060101010101" pitchFamily="2" charset="-79"/>
              </a:rPr>
              <a:t>;  מתחילתו, מעיקרו היה זה זמני.  המנדט היה דבר זמני, ההתחייבות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לזמן מסוים.  הקואופרציה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זמנית, אולי נקוה שהריב גם הוא יהיה רק זמני, אבל יחסינו עם הערבים אינם אפיזודה זמנית</a:t>
            </a:r>
            <a:r>
              <a:rPr lang="he-IL" sz="600" dirty="0" smtClean="0">
                <a:solidFill>
                  <a:srgbClr val="5E4D36"/>
                </a:solidFill>
                <a:latin typeface="Levenim MT" panose="02010502060101010101" pitchFamily="2" charset="-79"/>
                <a:cs typeface="Levenim MT" panose="02010502060101010101" pitchFamily="2" charset="-79"/>
              </a:rPr>
              <a:t>.</a:t>
            </a: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זו היא מולדתנו, אנחנו שבים אליה לא כעוברי אורח;  אבל מולדת זו שלנו תקועה בחלק העולם המוקף כולו עמים דוברי ערבית, וברובם הגדול בני הדת המוסלמית שבאה מערב.  ושומה עלינו עכשיו ביתר שאת, יותר מאשר קודם, שפנינו יהיו לא רק לשלום בינינו ובין הערבים, אלא לשיתוף פעולה וקואופרציה וברית עם הערבים;  מובן מאליו – לשיתוף בין שווים.</a:t>
            </a:r>
          </a:p>
          <a:p>
            <a:pPr algn="just"/>
            <a:r>
              <a:rPr lang="he-IL" sz="600" dirty="0">
                <a:solidFill>
                  <a:srgbClr val="5E4D36"/>
                </a:solidFill>
                <a:latin typeface="Levenim MT" panose="02010502060101010101" pitchFamily="2" charset="-79"/>
                <a:cs typeface="Levenim MT" panose="02010502060101010101" pitchFamily="2" charset="-79"/>
              </a:rPr>
              <a:t>כשאנו שומעים את נאומי באי-כוח הערבים מהארץ ומהארצות השכנות באסיפת האומות המאוחדות ובמקומות אחרים – הרי השיתוף היהודי-ערבי יצלצל כדבר שלא מן העולם הזה;  הם אינם רוצים לשמוע על שיתוף, אינם מוכנים אפילו לשבת אתנו יחד, הם מוכנים לנהוג בנו כמו שנוהגים ביהודי בגדד, </a:t>
            </a:r>
            <a:r>
              <a:rPr lang="he-IL" sz="600" dirty="0" err="1">
                <a:solidFill>
                  <a:srgbClr val="5E4D36"/>
                </a:solidFill>
                <a:latin typeface="Levenim MT" panose="02010502060101010101" pitchFamily="2" charset="-79"/>
                <a:cs typeface="Levenim MT" panose="02010502060101010101" pitchFamily="2" charset="-79"/>
              </a:rPr>
              <a:t>קהירו</a:t>
            </a:r>
            <a:r>
              <a:rPr lang="he-IL" sz="600" dirty="0">
                <a:solidFill>
                  <a:srgbClr val="5E4D36"/>
                </a:solidFill>
                <a:latin typeface="Levenim MT" panose="02010502060101010101" pitchFamily="2" charset="-79"/>
                <a:cs typeface="Levenim MT" panose="02010502060101010101" pitchFamily="2" charset="-79"/>
              </a:rPr>
              <a:t> ודמשק.</a:t>
            </a:r>
          </a:p>
          <a:p>
            <a:pPr algn="just"/>
            <a:r>
              <a:rPr lang="he-IL" sz="600" dirty="0">
                <a:solidFill>
                  <a:srgbClr val="5E4D36"/>
                </a:solidFill>
                <a:latin typeface="Levenim MT" panose="02010502060101010101" pitchFamily="2" charset="-79"/>
                <a:cs typeface="Levenim MT" panose="02010502060101010101" pitchFamily="2" charset="-79"/>
              </a:rPr>
              <a:t>זו היא העמדה המוצהרת עכשיו של כולם, של נציגי ערביי ארץ-ישראל ונציגי המדינות הערביות.  אל נזלזל בעמדה מוצהרת זאת.  העמדה מבטאה את המדיניות הרשמית של העולם הרי בשעה זו, ולימין עמדה זו עומדים כוחות לא קטנים, גם בתוך העולם הערבי וגם מחוצה לו, אבל אל נפריז בערכה הממשי ואל ניבהל.</a:t>
            </a: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עלינו </a:t>
            </a:r>
            <a:r>
              <a:rPr lang="he-IL" sz="600" dirty="0">
                <a:solidFill>
                  <a:srgbClr val="5E4D36"/>
                </a:solidFill>
                <a:latin typeface="Levenim MT" panose="02010502060101010101" pitchFamily="2" charset="-79"/>
                <a:cs typeface="Levenim MT" panose="02010502060101010101" pitchFamily="2" charset="-79"/>
              </a:rPr>
              <a:t>היהודים, וביחוד עלינו הציונים, אסורים שני דברים: אופטימיות קלה ופסימיות עקרה.  </a:t>
            </a:r>
          </a:p>
          <a:p>
            <a:pPr algn="just"/>
            <a:r>
              <a:rPr lang="he-IL" sz="600" dirty="0">
                <a:solidFill>
                  <a:srgbClr val="5E4D36"/>
                </a:solidFill>
                <a:latin typeface="Levenim MT" panose="02010502060101010101" pitchFamily="2" charset="-79"/>
                <a:cs typeface="Levenim MT" panose="02010502060101010101" pitchFamily="2" charset="-79"/>
              </a:rPr>
              <a:t>יש עובדות יסוד היסטוריות העומדות לימיננו.  הן לא ישתנו ואינן משתנות בשום קוניונקטורה.  </a:t>
            </a:r>
          </a:p>
          <a:p>
            <a:pPr algn="just"/>
            <a:r>
              <a:rPr lang="he-IL" sz="600" dirty="0">
                <a:solidFill>
                  <a:srgbClr val="5E4D36"/>
                </a:solidFill>
                <a:latin typeface="Levenim MT" panose="02010502060101010101" pitchFamily="2" charset="-79"/>
                <a:cs typeface="Levenim MT" panose="02010502060101010101" pitchFamily="2" charset="-79"/>
              </a:rPr>
              <a:t>עובדת היסוד של המצוקה היהודית, עובדת היסוד של שממת הארץ, עובדת היסוד של קשרנו העמוק לארץ זו, עובדת היסוד של </a:t>
            </a:r>
            <a:r>
              <a:rPr lang="he-IL" sz="600" dirty="0" err="1">
                <a:solidFill>
                  <a:srgbClr val="5E4D36"/>
                </a:solidFill>
                <a:latin typeface="Levenim MT" panose="02010502060101010101" pitchFamily="2" charset="-79"/>
                <a:cs typeface="Levenim MT" panose="02010502060101010101" pitchFamily="2" charset="-79"/>
              </a:rPr>
              <a:t>יכלתנו</a:t>
            </a:r>
            <a:r>
              <a:rPr lang="he-IL" sz="600" dirty="0">
                <a:solidFill>
                  <a:srgbClr val="5E4D36"/>
                </a:solidFill>
                <a:latin typeface="Levenim MT" panose="02010502060101010101" pitchFamily="2" charset="-79"/>
                <a:cs typeface="Levenim MT" panose="02010502060101010101" pitchFamily="2" charset="-79"/>
              </a:rPr>
              <a:t> היוצרת – אלה הביאו אותנו עד הלוֹם, גם כאשר גורמים אחרים עזרו לנו וגם כאשר הפריעו לנו.</a:t>
            </a:r>
          </a:p>
          <a:p>
            <a:pPr algn="just"/>
            <a:r>
              <a:rPr lang="he-IL" sz="600" dirty="0">
                <a:solidFill>
                  <a:srgbClr val="5E4D36"/>
                </a:solidFill>
                <a:latin typeface="Levenim MT" panose="02010502060101010101" pitchFamily="2" charset="-79"/>
                <a:cs typeface="Levenim MT" panose="02010502060101010101" pitchFamily="2" charset="-79"/>
              </a:rPr>
              <a:t>וזו היא עובדת-יסוד היסטורית שמפעלנו בארץ, החברה שאנו בונים, המשק שלנו, המדע שלנו, התרבות שלנו, האנושיות שלנו, המשטר הכלכלי והסוציאלי שלנו – כל אלה מוכרחים להיפך למאור לכל הארצות השכנות, ותושבי הארצות השכנות ילמדו מאתנו והם ישתפו פעולה אתנו, – אחרת יצטרכו לשתף פעולה עם משעבדים תקיפים וזרים.</a:t>
            </a:r>
          </a:p>
          <a:p>
            <a:pPr algn="just"/>
            <a:r>
              <a:rPr lang="he-IL" sz="600" dirty="0">
                <a:solidFill>
                  <a:srgbClr val="5E4D36"/>
                </a:solidFill>
                <a:latin typeface="Levenim MT" panose="02010502060101010101" pitchFamily="2" charset="-79"/>
                <a:cs typeface="Levenim MT" panose="02010502060101010101" pitchFamily="2" charset="-79"/>
              </a:rPr>
              <a:t>ברור לנו שלא נוותר על שלושה דברים ויהי מה.  לא נוותר על הזכות לעלילה, לא נוותר על הזכות </a:t>
            </a:r>
            <a:r>
              <a:rPr lang="he-IL" sz="600" dirty="0" err="1">
                <a:solidFill>
                  <a:srgbClr val="5E4D36"/>
                </a:solidFill>
                <a:latin typeface="Levenim MT" panose="02010502060101010101" pitchFamily="2" charset="-79"/>
                <a:cs typeface="Levenim MT" panose="02010502060101010101" pitchFamily="2" charset="-79"/>
              </a:rPr>
              <a:t>לבנין</a:t>
            </a:r>
            <a:r>
              <a:rPr lang="he-IL" sz="600" dirty="0">
                <a:solidFill>
                  <a:srgbClr val="5E4D36"/>
                </a:solidFill>
                <a:latin typeface="Levenim MT" panose="02010502060101010101" pitchFamily="2" charset="-79"/>
                <a:cs typeface="Levenim MT" panose="02010502060101010101" pitchFamily="2" charset="-79"/>
              </a:rPr>
              <a:t> נשמות המולדת ולא נוותר על זכות עצמאותנו הממלכתית.  </a:t>
            </a:r>
          </a:p>
          <a:p>
            <a:pPr algn="just"/>
            <a:r>
              <a:rPr lang="he-IL" sz="600" dirty="0">
                <a:solidFill>
                  <a:srgbClr val="5E4D36"/>
                </a:solidFill>
                <a:latin typeface="Levenim MT" panose="02010502060101010101" pitchFamily="2" charset="-79"/>
                <a:cs typeface="Levenim MT" panose="02010502060101010101" pitchFamily="2" charset="-79"/>
              </a:rPr>
              <a:t>אם יתנגדו לנו, אם יילחמו בנו – נעמוד בשער.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l"/>
            <a:r>
              <a:rPr lang="he-IL" sz="500" dirty="0">
                <a:solidFill>
                  <a:srgbClr val="5E4D36"/>
                </a:solidFill>
                <a:latin typeface="Levenim MT" panose="02010502060101010101" pitchFamily="2" charset="-79"/>
                <a:cs typeface="Levenim MT" panose="02010502060101010101" pitchFamily="2" charset="-79"/>
              </a:rPr>
              <a:t>דברים באסיפת הנבחרים,  ירושלים, י"ח בתשרי תש"ח – 2.10.1947</a:t>
            </a:r>
          </a:p>
          <a:p>
            <a:r>
              <a:rPr lang="he-IL" sz="800" dirty="0">
                <a:solidFill>
                  <a:srgbClr val="5E4D36"/>
                </a:solidFill>
                <a:latin typeface="Levenim MT" panose="02010502060101010101" pitchFamily="2" charset="-79"/>
                <a:cs typeface="Levenim MT" panose="02010502060101010101" pitchFamily="2" charset="-79"/>
              </a:rPr>
              <a:t/>
            </a:r>
            <a:br>
              <a:rPr lang="he-IL" sz="800" dirty="0">
                <a:solidFill>
                  <a:srgbClr val="5E4D36"/>
                </a:solidFill>
                <a:latin typeface="Levenim MT" panose="02010502060101010101" pitchFamily="2" charset="-79"/>
                <a:cs typeface="Levenim MT" panose="02010502060101010101" pitchFamily="2" charset="-79"/>
              </a:rPr>
            </a:br>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endParaRPr lang="he-IL" sz="400" dirty="0">
              <a:solidFill>
                <a:srgbClr val="5E4D36"/>
              </a:solidFill>
              <a:latin typeface="Levenim MT" pitchFamily="2" charset="-79"/>
              <a:cs typeface="Levenim MT" pitchFamily="2" charset="-79"/>
            </a:endParaRPr>
          </a:p>
        </p:txBody>
      </p:sp>
      <p:sp>
        <p:nvSpPr>
          <p:cNvPr id="11" name="מלבן 10"/>
          <p:cNvSpPr/>
          <p:nvPr/>
        </p:nvSpPr>
        <p:spPr>
          <a:xfrm>
            <a:off x="406128" y="926990"/>
            <a:ext cx="2026324" cy="58554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r>
              <a:rPr lang="he-IL" sz="800" b="1" dirty="0" smtClean="0">
                <a:solidFill>
                  <a:srgbClr val="5E4D36"/>
                </a:solidFill>
                <a:latin typeface="Levenim MT" panose="02010502060101010101" pitchFamily="2" charset="-79"/>
                <a:cs typeface="Levenim MT" pitchFamily="2" charset="-79"/>
              </a:rPr>
              <a:t>ב. אירועי הכותל – התבוננות עומק</a:t>
            </a:r>
          </a:p>
          <a:p>
            <a:pPr algn="just"/>
            <a:r>
              <a:rPr lang="he-IL" sz="600" dirty="0">
                <a:solidFill>
                  <a:srgbClr val="5E4D36"/>
                </a:solidFill>
                <a:latin typeface="Levenim MT" panose="02010502060101010101" pitchFamily="2" charset="-79"/>
                <a:cs typeface="Levenim MT" panose="02010502060101010101" pitchFamily="2" charset="-79"/>
              </a:rPr>
              <a:t>אני מרגיש את הפגיעה שנפגענו מהתעללות הממשלה ביהודים ע"י הכותל, אולם מאורע הכותל אינו האסון הגדול ביותר שאוּנה לנו בזמן האחרון.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הפסקת </a:t>
            </a:r>
            <a:r>
              <a:rPr lang="he-IL" sz="600" dirty="0" err="1">
                <a:solidFill>
                  <a:srgbClr val="5E4D36"/>
                </a:solidFill>
                <a:latin typeface="Levenim MT" panose="02010502060101010101" pitchFamily="2" charset="-79"/>
                <a:cs typeface="Levenim MT" panose="02010502060101010101" pitchFamily="2" charset="-79"/>
              </a:rPr>
              <a:t>העליה</a:t>
            </a:r>
            <a:r>
              <a:rPr lang="he-IL" sz="600" dirty="0">
                <a:solidFill>
                  <a:srgbClr val="5E4D36"/>
                </a:solidFill>
                <a:latin typeface="Levenim MT" panose="02010502060101010101" pitchFamily="2" charset="-79"/>
                <a:cs typeface="Levenim MT" panose="02010502060101010101" pitchFamily="2" charset="-79"/>
              </a:rPr>
              <a:t> והפסקת הפעולה הציונית פוגעת בי. בתור ציוני, יותר מאשר </a:t>
            </a:r>
            <a:r>
              <a:rPr lang="he-IL" sz="600" dirty="0" smtClean="0">
                <a:solidFill>
                  <a:srgbClr val="5E4D36"/>
                </a:solidFill>
                <a:latin typeface="Levenim MT" panose="02010502060101010101" pitchFamily="2" charset="-79"/>
                <a:cs typeface="Levenim MT" panose="02010502060101010101" pitchFamily="2" charset="-79"/>
              </a:rPr>
              <a:t>ענין </a:t>
            </a:r>
            <a:r>
              <a:rPr lang="he-IL" sz="600" dirty="0">
                <a:solidFill>
                  <a:srgbClr val="5E4D36"/>
                </a:solidFill>
                <a:latin typeface="Levenim MT" panose="02010502060101010101" pitchFamily="2" charset="-79"/>
                <a:cs typeface="Levenim MT" panose="02010502060101010101" pitchFamily="2" charset="-79"/>
              </a:rPr>
              <a:t>הכותל, כי כל סבלותינו וכל פגעינו בארץ באים אך ורק מתוך סיבה אחת – מתוך שאנו חסרים יהודים בארץ, וכל דאגתנו צריכה להיפנות לתיקון המחסור הזה ומלחמתנו נגד הממשלה עתה אינה צריכה להיות מרוכזת </a:t>
            </a:r>
            <a:r>
              <a:rPr lang="he-IL" sz="600" dirty="0" err="1">
                <a:solidFill>
                  <a:srgbClr val="5E4D36"/>
                </a:solidFill>
                <a:latin typeface="Levenim MT" panose="02010502060101010101" pitchFamily="2" charset="-79"/>
                <a:cs typeface="Levenim MT" panose="02010502060101010101" pitchFamily="2" charset="-79"/>
              </a:rPr>
              <a:t>בענין</a:t>
            </a:r>
            <a:r>
              <a:rPr lang="he-IL" sz="600" dirty="0">
                <a:solidFill>
                  <a:srgbClr val="5E4D36"/>
                </a:solidFill>
                <a:latin typeface="Levenim MT" panose="02010502060101010101" pitchFamily="2" charset="-79"/>
                <a:cs typeface="Levenim MT" panose="02010502060101010101" pitchFamily="2" charset="-79"/>
              </a:rPr>
              <a:t> הכותל, אלא בכל הפוליטיקה שלה המצרה את צעדינו ומשתקת את מפעלנו. </a:t>
            </a:r>
          </a:p>
          <a:p>
            <a:pPr algn="just"/>
            <a:r>
              <a:rPr lang="he-IL" sz="600" dirty="0" err="1">
                <a:solidFill>
                  <a:srgbClr val="5E4D36"/>
                </a:solidFill>
                <a:latin typeface="Levenim MT" panose="02010502060101010101" pitchFamily="2" charset="-79"/>
                <a:cs typeface="Levenim MT" panose="02010502060101010101" pitchFamily="2" charset="-79"/>
              </a:rPr>
              <a:t>בענין</a:t>
            </a:r>
            <a:r>
              <a:rPr lang="he-IL" sz="600" dirty="0">
                <a:solidFill>
                  <a:srgbClr val="5E4D36"/>
                </a:solidFill>
                <a:latin typeface="Levenim MT" panose="02010502060101010101" pitchFamily="2" charset="-79"/>
                <a:cs typeface="Levenim MT" panose="02010502060101010101" pitchFamily="2" charset="-79"/>
              </a:rPr>
              <a:t> הכותל עלינו </a:t>
            </a:r>
            <a:r>
              <a:rPr lang="he-IL" sz="600" dirty="0" err="1">
                <a:solidFill>
                  <a:srgbClr val="5E4D36"/>
                </a:solidFill>
                <a:latin typeface="Levenim MT" panose="02010502060101010101" pitchFamily="2" charset="-79"/>
                <a:cs typeface="Levenim MT" panose="02010502060101010101" pitchFamily="2" charset="-79"/>
              </a:rPr>
              <a:t>להזהר</a:t>
            </a:r>
            <a:r>
              <a:rPr lang="he-IL" sz="600" dirty="0">
                <a:solidFill>
                  <a:srgbClr val="5E4D36"/>
                </a:solidFill>
                <a:latin typeface="Levenim MT" panose="02010502060101010101" pitchFamily="2" charset="-79"/>
                <a:cs typeface="Levenim MT" panose="02010502060101010101" pitchFamily="2" charset="-79"/>
              </a:rPr>
              <a:t> מאד </a:t>
            </a:r>
            <a:r>
              <a:rPr lang="he-IL" sz="600" dirty="0" err="1">
                <a:solidFill>
                  <a:srgbClr val="5E4D36"/>
                </a:solidFill>
                <a:latin typeface="Levenim MT" panose="02010502060101010101" pitchFamily="2" charset="-79"/>
                <a:cs typeface="Levenim MT" panose="02010502060101010101" pitchFamily="2" charset="-79"/>
              </a:rPr>
              <a:t>מלהלכד</a:t>
            </a:r>
            <a:r>
              <a:rPr lang="he-IL" sz="600" dirty="0">
                <a:solidFill>
                  <a:srgbClr val="5E4D36"/>
                </a:solidFill>
                <a:latin typeface="Levenim MT" panose="02010502060101010101" pitchFamily="2" charset="-79"/>
                <a:cs typeface="Levenim MT" panose="02010502060101010101" pitchFamily="2" charset="-79"/>
              </a:rPr>
              <a:t> ברשת שטומנים לנו אויבנו הרוצים להבעיר כאן מלחמת דמים דתית. אין זה סכסוך ביננו ובין הערבים.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הממשלה </a:t>
            </a:r>
            <a:r>
              <a:rPr lang="he-IL" sz="600" dirty="0">
                <a:solidFill>
                  <a:srgbClr val="5E4D36"/>
                </a:solidFill>
                <a:latin typeface="Levenim MT" panose="02010502060101010101" pitchFamily="2" charset="-79"/>
                <a:cs typeface="Levenim MT" panose="02010502060101010101" pitchFamily="2" charset="-79"/>
              </a:rPr>
              <a:t>היא שפגעה בנו ולא הערבים. עלינו לנסות לבוא במו"מ ישר עם הערבים </a:t>
            </a:r>
            <a:r>
              <a:rPr lang="he-IL" sz="600" dirty="0" err="1">
                <a:solidFill>
                  <a:srgbClr val="5E4D36"/>
                </a:solidFill>
                <a:latin typeface="Levenim MT" panose="02010502060101010101" pitchFamily="2" charset="-79"/>
                <a:cs typeface="Levenim MT" panose="02010502060101010101" pitchFamily="2" charset="-79"/>
              </a:rPr>
              <a:t>בענין</a:t>
            </a:r>
            <a:r>
              <a:rPr lang="he-IL" sz="600" dirty="0">
                <a:solidFill>
                  <a:srgbClr val="5E4D36"/>
                </a:solidFill>
                <a:latin typeface="Levenim MT" panose="02010502060101010101" pitchFamily="2" charset="-79"/>
                <a:cs typeface="Levenim MT" panose="02010502060101010101" pitchFamily="2" charset="-79"/>
              </a:rPr>
              <a:t> רכישת הרחבה ע"י הכותל, שהיא לנו ענין של </a:t>
            </a:r>
            <a:r>
              <a:rPr lang="he-IL" sz="600" b="1" dirty="0">
                <a:solidFill>
                  <a:srgbClr val="5E4D36"/>
                </a:solidFill>
                <a:latin typeface="Levenim MT" panose="02010502060101010101" pitchFamily="2" charset="-79"/>
                <a:cs typeface="Levenim MT" panose="02010502060101010101" pitchFamily="2" charset="-79"/>
              </a:rPr>
              <a:t>קדושה </a:t>
            </a:r>
            <a:r>
              <a:rPr lang="he-IL" sz="600" dirty="0">
                <a:solidFill>
                  <a:srgbClr val="5E4D36"/>
                </a:solidFill>
                <a:latin typeface="Levenim MT" panose="02010502060101010101" pitchFamily="2" charset="-79"/>
                <a:cs typeface="Levenim MT" panose="02010502060101010101" pitchFamily="2" charset="-79"/>
              </a:rPr>
              <a:t>ולהם אך ענין של</a:t>
            </a:r>
            <a:r>
              <a:rPr lang="he-IL" sz="600" b="1" dirty="0">
                <a:solidFill>
                  <a:srgbClr val="5E4D36"/>
                </a:solidFill>
                <a:latin typeface="Levenim MT" panose="02010502060101010101" pitchFamily="2" charset="-79"/>
                <a:cs typeface="Levenim MT" panose="02010502060101010101" pitchFamily="2" charset="-79"/>
              </a:rPr>
              <a:t> הקדש</a:t>
            </a:r>
            <a:r>
              <a:rPr lang="he-IL" sz="600" dirty="0">
                <a:solidFill>
                  <a:srgbClr val="5E4D36"/>
                </a:solidFill>
                <a:latin typeface="Levenim MT" panose="02010502060101010101" pitchFamily="2" charset="-79"/>
                <a:cs typeface="Levenim MT" panose="02010502060101010101" pitchFamily="2" charset="-79"/>
              </a:rPr>
              <a:t> – של רכוש. ואף אם לא נצליח בדבר במצב ההיסטֶרי השורר כיום, נצליח אחרי זמן. על כל פנים אין זן שאלתנו המרכזית. עלינו </a:t>
            </a:r>
            <a:r>
              <a:rPr lang="he-IL" sz="600" dirty="0" err="1">
                <a:solidFill>
                  <a:srgbClr val="5E4D36"/>
                </a:solidFill>
                <a:latin typeface="Levenim MT" panose="02010502060101010101" pitchFamily="2" charset="-79"/>
                <a:cs typeface="Levenim MT" panose="02010502060101010101" pitchFamily="2" charset="-79"/>
              </a:rPr>
              <a:t>להזהר</a:t>
            </a:r>
            <a:r>
              <a:rPr lang="he-IL" sz="600" dirty="0">
                <a:solidFill>
                  <a:srgbClr val="5E4D36"/>
                </a:solidFill>
                <a:latin typeface="Levenim MT" panose="02010502060101010101" pitchFamily="2" charset="-79"/>
                <a:cs typeface="Levenim MT" panose="02010502060101010101" pitchFamily="2" charset="-79"/>
              </a:rPr>
              <a:t> מאד מלהפוך את ענין הכותל </a:t>
            </a:r>
            <a:r>
              <a:rPr lang="he-IL" sz="600" dirty="0" err="1">
                <a:solidFill>
                  <a:srgbClr val="5E4D36"/>
                </a:solidFill>
                <a:latin typeface="Levenim MT" panose="02010502060101010101" pitchFamily="2" charset="-79"/>
                <a:cs typeface="Levenim MT" panose="02010502060101010101" pitchFamily="2" charset="-79"/>
              </a:rPr>
              <a:t>לענין</a:t>
            </a:r>
            <a:r>
              <a:rPr lang="he-IL" sz="600" dirty="0">
                <a:solidFill>
                  <a:srgbClr val="5E4D36"/>
                </a:solidFill>
                <a:latin typeface="Levenim MT" panose="02010502060101010101" pitchFamily="2" charset="-79"/>
                <a:cs typeface="Levenim MT" panose="02010502060101010101" pitchFamily="2" charset="-79"/>
              </a:rPr>
              <a:t> שבינינו ובין הערבים. אין אנחנו נמנעים כידוע מהגנה בפני הערבים על עמדותינו בארץ. לא נרתענו בתל-חי גם מקרבנות-אדם בהגנה על העמדה שרכשנו; </a:t>
            </a:r>
          </a:p>
          <a:p>
            <a:pPr algn="just"/>
            <a:r>
              <a:rPr lang="he-IL" sz="600" dirty="0">
                <a:solidFill>
                  <a:srgbClr val="5E4D36"/>
                </a:solidFill>
                <a:latin typeface="Levenim MT" panose="02010502060101010101" pitchFamily="2" charset="-79"/>
                <a:cs typeface="Levenim MT" panose="02010502060101010101" pitchFamily="2" charset="-79"/>
              </a:rPr>
              <a:t>הפתרון המלא של שאלת הכותל – אינו עומד ברגע זה על הפרק.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a:t>
            </a:r>
            <a:r>
              <a:rPr lang="he-IL" sz="600" dirty="0" smtClean="0">
                <a:solidFill>
                  <a:srgbClr val="5E4D36"/>
                </a:solidFill>
                <a:latin typeface="Levenim MT" panose="02010502060101010101" pitchFamily="2" charset="-79"/>
                <a:cs typeface="Levenim MT" panose="02010502060101010101" pitchFamily="2" charset="-79"/>
              </a:rPr>
              <a:t>אין </a:t>
            </a:r>
            <a:r>
              <a:rPr lang="he-IL" sz="600" dirty="0">
                <a:solidFill>
                  <a:srgbClr val="5E4D36"/>
                </a:solidFill>
                <a:latin typeface="Levenim MT" panose="02010502060101010101" pitchFamily="2" charset="-79"/>
                <a:cs typeface="Levenim MT" panose="02010502060101010101" pitchFamily="2" charset="-79"/>
              </a:rPr>
              <a:t>מוקדם ומאוחר </a:t>
            </a:r>
            <a:r>
              <a:rPr lang="he-IL" sz="600" dirty="0" smtClean="0">
                <a:solidFill>
                  <a:srgbClr val="5E4D36"/>
                </a:solidFill>
                <a:latin typeface="Levenim MT" panose="02010502060101010101" pitchFamily="2" charset="-79"/>
                <a:cs typeface="Levenim MT" panose="02010502060101010101" pitchFamily="2" charset="-79"/>
              </a:rPr>
              <a:t>בתורה" </a:t>
            </a:r>
            <a:r>
              <a:rPr lang="he-IL" sz="600" dirty="0">
                <a:solidFill>
                  <a:srgbClr val="5E4D36"/>
                </a:solidFill>
                <a:latin typeface="Levenim MT" panose="02010502060101010101" pitchFamily="2" charset="-79"/>
                <a:cs typeface="Levenim MT" panose="02010502060101010101" pitchFamily="2" charset="-79"/>
              </a:rPr>
              <a:t>– אבל יש מוקדם ומאוחר בתנועה היסטורית, ואנשי תנועה אחראים צריכים לדעת מה להקדים ומה לאחר.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עלינו </a:t>
            </a:r>
            <a:r>
              <a:rPr lang="he-IL" sz="600" dirty="0">
                <a:solidFill>
                  <a:srgbClr val="5E4D36"/>
                </a:solidFill>
                <a:latin typeface="Levenim MT" panose="02010502060101010101" pitchFamily="2" charset="-79"/>
                <a:cs typeface="Levenim MT" panose="02010502060101010101" pitchFamily="2" charset="-79"/>
              </a:rPr>
              <a:t>להתאמץ לרכוש את המקום הזה, עד כמה שאפשר בהסכמת הערבים. ומוטב לעשות את הדבר הזה לא </a:t>
            </a:r>
            <a:r>
              <a:rPr lang="he-IL" sz="600" dirty="0" err="1">
                <a:solidFill>
                  <a:srgbClr val="5E4D36"/>
                </a:solidFill>
                <a:latin typeface="Levenim MT" panose="02010502060101010101" pitchFamily="2" charset="-79"/>
                <a:cs typeface="Levenim MT" panose="02010502060101010101" pitchFamily="2" charset="-79"/>
              </a:rPr>
              <a:t>באתמוספירה</a:t>
            </a:r>
            <a:r>
              <a:rPr lang="he-IL" sz="600" dirty="0">
                <a:solidFill>
                  <a:srgbClr val="5E4D36"/>
                </a:solidFill>
                <a:latin typeface="Levenim MT" panose="02010502060101010101" pitchFamily="2" charset="-79"/>
                <a:cs typeface="Levenim MT" panose="02010502060101010101" pitchFamily="2" charset="-79"/>
              </a:rPr>
              <a:t> מורגזת ומורעלת ע"י חרחור לאומים. עלינו להסביר לדעת הקהל </a:t>
            </a:r>
            <a:r>
              <a:rPr lang="he-IL" sz="600" dirty="0" err="1">
                <a:solidFill>
                  <a:srgbClr val="5E4D36"/>
                </a:solidFill>
                <a:latin typeface="Levenim MT" panose="02010502060101010101" pitchFamily="2" charset="-79"/>
                <a:cs typeface="Levenim MT" panose="02010502060101010101" pitchFamily="2" charset="-79"/>
              </a:rPr>
              <a:t>המושלמית</a:t>
            </a:r>
            <a:r>
              <a:rPr lang="he-IL" sz="600" dirty="0">
                <a:solidFill>
                  <a:srgbClr val="5E4D36"/>
                </a:solidFill>
                <a:latin typeface="Levenim MT" panose="02010502060101010101" pitchFamily="2" charset="-79"/>
                <a:cs typeface="Levenim MT" panose="02010502060101010101" pitchFamily="2" charset="-79"/>
              </a:rPr>
              <a:t> והנוצרית, מה לנו המקום הזה, שאינו בשביל הערבים אלא "ווקף" פשוט בלי ערך היסטורי ודתי. אם בעלי הקרקע יתעקשו – עלינו לדרוש גם הפקעה, אבל אל נחדד עכשיו את שאלת הכותל והמקומות הקדושים. אל ניתן נשק בידי צוררינו להוציא דיבה שיש סכנה לקדשי המושלמים והנוצרים </a:t>
            </a:r>
            <a:r>
              <a:rPr lang="he-IL" sz="600" dirty="0" err="1">
                <a:solidFill>
                  <a:srgbClr val="5E4D36"/>
                </a:solidFill>
                <a:latin typeface="Levenim MT" panose="02010502060101010101" pitchFamily="2" charset="-79"/>
                <a:cs typeface="Levenim MT" panose="02010502060101010101" pitchFamily="2" charset="-79"/>
              </a:rPr>
              <a:t>מהתישבות</a:t>
            </a:r>
            <a:r>
              <a:rPr lang="he-IL" sz="600" dirty="0">
                <a:solidFill>
                  <a:srgbClr val="5E4D36"/>
                </a:solidFill>
                <a:latin typeface="Levenim MT" panose="02010502060101010101" pitchFamily="2" charset="-79"/>
                <a:cs typeface="Levenim MT" panose="02010502060101010101" pitchFamily="2" charset="-79"/>
              </a:rPr>
              <a:t> היהודים בארץ. </a:t>
            </a: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אינני </a:t>
            </a:r>
            <a:r>
              <a:rPr lang="he-IL" sz="600" dirty="0">
                <a:solidFill>
                  <a:srgbClr val="5E4D36"/>
                </a:solidFill>
                <a:latin typeface="Levenim MT" panose="02010502060101010101" pitchFamily="2" charset="-79"/>
                <a:cs typeface="Levenim MT" panose="02010502060101010101" pitchFamily="2" charset="-79"/>
              </a:rPr>
              <a:t>יודע אם האימפריה הזאת תעמוד לנצח וכמה ימים היא </a:t>
            </a:r>
            <a:r>
              <a:rPr lang="he-IL" sz="600" dirty="0" smtClean="0">
                <a:solidFill>
                  <a:srgbClr val="5E4D36"/>
                </a:solidFill>
                <a:latin typeface="Levenim MT" panose="02010502060101010101" pitchFamily="2" charset="-79"/>
                <a:cs typeface="Levenim MT" panose="02010502060101010101" pitchFamily="2" charset="-79"/>
              </a:rPr>
              <a:t>עוד </a:t>
            </a:r>
            <a:r>
              <a:rPr lang="he-IL" sz="600" dirty="0">
                <a:solidFill>
                  <a:srgbClr val="5E4D36"/>
                </a:solidFill>
                <a:latin typeface="Levenim MT" panose="02010502060101010101" pitchFamily="2" charset="-79"/>
                <a:cs typeface="Levenim MT" panose="02010502060101010101" pitchFamily="2" charset="-79"/>
              </a:rPr>
              <a:t>תאריך – תחת זאת ברור לי דבר אחר בלי כל צל של ספק: לעולם ועד הוטל עלינו לחיות יחד את הערבים, ולא רק עם מאות אלפי הערבים, היושבים בארץ הזאת, כי אם עם מיליוני הערבים שבארצות השכנות. ארץ-ישראל מוקפת מכל עבריה ארצות ערביות, וגורלנו ההיסטורי הוא לחיות יחד אתם – ואנו רוצים ומוכרחים לחיות אתם בשלום ובאחווה, ואם מישהו מחרחר ריב בינינו – אל ניתן אנו יד למחרחרים. יחסי שלום עם העמים הערבים בני עשרות המיליונים ועם העולם </a:t>
            </a:r>
            <a:r>
              <a:rPr lang="he-IL" sz="600" dirty="0" err="1">
                <a:solidFill>
                  <a:srgbClr val="5E4D36"/>
                </a:solidFill>
                <a:latin typeface="Levenim MT" panose="02010502060101010101" pitchFamily="2" charset="-79"/>
                <a:cs typeface="Levenim MT" panose="02010502060101010101" pitchFamily="2" charset="-79"/>
              </a:rPr>
              <a:t>המושלמי</a:t>
            </a:r>
            <a:r>
              <a:rPr lang="he-IL" sz="600" dirty="0">
                <a:solidFill>
                  <a:srgbClr val="5E4D36"/>
                </a:solidFill>
                <a:latin typeface="Levenim MT" panose="02010502060101010101" pitchFamily="2" charset="-79"/>
                <a:cs typeface="Levenim MT" panose="02010502060101010101" pitchFamily="2" charset="-79"/>
              </a:rPr>
              <a:t> בן מאות המיליונים – זהו צו קדוש של גורלנו ההיסטורי.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אין אני ממצדדי התכנית של "ברית שלום" – אני מתנגד בכל לבי ל"שלום" על חשבון הציונות, אני מאמין רק בברית שלום ואמת – התקרבותנו לערבים לא תבוא על ידי התכחשות לציונות או ע"י טשטוש </a:t>
            </a:r>
            <a:r>
              <a:rPr lang="he-IL" sz="600" dirty="0" err="1">
                <a:solidFill>
                  <a:srgbClr val="5E4D36"/>
                </a:solidFill>
                <a:latin typeface="Levenim MT" panose="02010502060101010101" pitchFamily="2" charset="-79"/>
                <a:cs typeface="Levenim MT" panose="02010502060101010101" pitchFamily="2" charset="-79"/>
              </a:rPr>
              <a:t>שאיפתינו</a:t>
            </a:r>
            <a:r>
              <a:rPr lang="he-IL" sz="600" dirty="0">
                <a:solidFill>
                  <a:srgbClr val="5E4D36"/>
                </a:solidFill>
                <a:latin typeface="Levenim MT" panose="02010502060101010101" pitchFamily="2" charset="-79"/>
                <a:cs typeface="Levenim MT" panose="02010502060101010101" pitchFamily="2" charset="-79"/>
              </a:rPr>
              <a:t> הלאומיות והמדיניות בארץ. איני נכון לוותר אף על אחוז אחד של הציונות לשם "שלום" – אולם איני רוצה שהציונות תפגע אף באחוז אחד של זכויות הערבים </a:t>
            </a:r>
            <a:r>
              <a:rPr lang="he-IL" sz="600" dirty="0" err="1">
                <a:solidFill>
                  <a:srgbClr val="5E4D36"/>
                </a:solidFill>
                <a:latin typeface="Levenim MT" panose="02010502060101010101" pitchFamily="2" charset="-79"/>
                <a:cs typeface="Levenim MT" panose="02010502060101010101" pitchFamily="2" charset="-79"/>
              </a:rPr>
              <a:t>ועניניהם</a:t>
            </a:r>
            <a:r>
              <a:rPr lang="he-IL" sz="600" dirty="0">
                <a:solidFill>
                  <a:srgbClr val="5E4D36"/>
                </a:solidFill>
                <a:latin typeface="Levenim MT" panose="02010502060101010101" pitchFamily="2" charset="-79"/>
                <a:cs typeface="Levenim MT" panose="02010502060101010101" pitchFamily="2" charset="-79"/>
              </a:rPr>
              <a:t> הצודקים בארץ; </a:t>
            </a:r>
            <a:r>
              <a:rPr lang="he-IL" sz="600" dirty="0" err="1">
                <a:solidFill>
                  <a:srgbClr val="5E4D36"/>
                </a:solidFill>
                <a:latin typeface="Levenim MT" panose="02010502060101010101" pitchFamily="2" charset="-79"/>
                <a:cs typeface="Levenim MT" panose="02010502060101010101" pitchFamily="2" charset="-79"/>
              </a:rPr>
              <a:t>מכיון</a:t>
            </a:r>
            <a:r>
              <a:rPr lang="he-IL" sz="600" dirty="0">
                <a:solidFill>
                  <a:srgbClr val="5E4D36"/>
                </a:solidFill>
                <a:latin typeface="Levenim MT" panose="02010502060101010101" pitchFamily="2" charset="-79"/>
                <a:cs typeface="Levenim MT" panose="02010502060101010101" pitchFamily="2" charset="-79"/>
              </a:rPr>
              <a:t> שהננו ציונים במאה אחוזים, עלינו לבקש דרך של הבנה והסכמה ואם הערבים בארץ או אלה שמדברים עכשיו בשמם אינם מוכשרים עדיין להבין אותנו – נבקש דרך למיליונים של ערבים והמושלמים בעולם, ואם יש צדק באנגליה יש צדק גם בין אלה, ושאיפתנו ועבודתנו הצודקת תמצא גם אוזן קשבת. </a:t>
            </a:r>
            <a:r>
              <a:rPr lang="he-IL" sz="600" dirty="0" smtClean="0">
                <a:solidFill>
                  <a:srgbClr val="5E4D36"/>
                </a:solidFill>
                <a:latin typeface="Levenim MT" panose="02010502060101010101" pitchFamily="2" charset="-79"/>
                <a:cs typeface="Levenim MT" panose="02010502060101010101" pitchFamily="2" charset="-79"/>
              </a:rPr>
              <a:t>     </a:t>
            </a:r>
            <a:r>
              <a:rPr lang="he-IL" sz="500" dirty="0" smtClean="0">
                <a:solidFill>
                  <a:srgbClr val="5E4D36"/>
                </a:solidFill>
                <a:latin typeface="Levenim MT" panose="02010502060101010101" pitchFamily="2" charset="-79"/>
                <a:cs typeface="Levenim MT" panose="02010502060101010101" pitchFamily="2" charset="-79"/>
              </a:rPr>
              <a:t>תל-אביב </a:t>
            </a:r>
            <a:r>
              <a:rPr lang="he-IL" sz="500" dirty="0">
                <a:solidFill>
                  <a:srgbClr val="5E4D36"/>
                </a:solidFill>
                <a:latin typeface="Levenim MT" panose="02010502060101010101" pitchFamily="2" charset="-79"/>
                <a:cs typeface="Levenim MT" panose="02010502060101010101" pitchFamily="2" charset="-79"/>
              </a:rPr>
              <a:t>א' חשוון תרפ"ט.   (דבר, </a:t>
            </a:r>
            <a:r>
              <a:rPr lang="he-IL" sz="500" dirty="0" err="1">
                <a:solidFill>
                  <a:srgbClr val="5E4D36"/>
                </a:solidFill>
                <a:latin typeface="Levenim MT" panose="02010502060101010101" pitchFamily="2" charset="-79"/>
                <a:cs typeface="Levenim MT" panose="02010502060101010101" pitchFamily="2" charset="-79"/>
              </a:rPr>
              <a:t>גליון</a:t>
            </a:r>
            <a:r>
              <a:rPr lang="he-IL" sz="500" dirty="0">
                <a:solidFill>
                  <a:srgbClr val="5E4D36"/>
                </a:solidFill>
                <a:latin typeface="Levenim MT" panose="02010502060101010101" pitchFamily="2" charset="-79"/>
                <a:cs typeface="Levenim MT" panose="02010502060101010101" pitchFamily="2" charset="-79"/>
              </a:rPr>
              <a:t> 1032)</a:t>
            </a:r>
          </a:p>
          <a:p>
            <a:pPr algn="just"/>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600" dirty="0" smtClean="0">
                <a:solidFill>
                  <a:srgbClr val="5E4D36"/>
                </a:solidFill>
                <a:latin typeface="Levenim MT" pitchFamily="2" charset="-79"/>
                <a:cs typeface="Levenim MT" pitchFamily="2" charset="-79"/>
              </a:rPr>
              <a:t/>
            </a:r>
            <a:br>
              <a:rPr lang="he-IL" sz="600" dirty="0" smtClean="0">
                <a:solidFill>
                  <a:srgbClr val="5E4D36"/>
                </a:solidFill>
                <a:latin typeface="Levenim MT" pitchFamily="2" charset="-79"/>
                <a:cs typeface="Levenim MT" pitchFamily="2" charset="-79"/>
              </a:rPr>
            </a:br>
            <a:r>
              <a:rPr lang="he-IL" sz="600" dirty="0" smtClean="0">
                <a:solidFill>
                  <a:srgbClr val="5E4D36"/>
                </a:solidFill>
                <a:latin typeface="Levenim MT" pitchFamily="2" charset="-79"/>
                <a:cs typeface="Levenim MT" pitchFamily="2" charset="-79"/>
              </a:rPr>
              <a:t/>
            </a:r>
            <a:br>
              <a:rPr lang="he-IL" sz="600" dirty="0" smtClean="0">
                <a:solidFill>
                  <a:srgbClr val="5E4D36"/>
                </a:solidFill>
                <a:latin typeface="Levenim MT" pitchFamily="2" charset="-79"/>
                <a:cs typeface="Levenim MT" pitchFamily="2" charset="-79"/>
              </a:rPr>
            </a:br>
            <a:endParaRPr lang="he-IL" sz="600" dirty="0" smtClean="0">
              <a:solidFill>
                <a:srgbClr val="5E4D36"/>
              </a:solidFill>
              <a:latin typeface="Levenim MT" pitchFamily="2" charset="-79"/>
              <a:cs typeface="Levenim MT" pitchFamily="2" charset="-79"/>
            </a:endParaRPr>
          </a:p>
        </p:txBody>
      </p:sp>
      <p:pic>
        <p:nvPicPr>
          <p:cNvPr id="1028" name="Picture 4" descr="https://upload.wikimedia.org/wikipedia/commons/1/16/1918_Private_BenGurion_volunteer_in_Jewish_Leg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0270" y="4663434"/>
            <a:ext cx="909010" cy="135032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orianit.edu-negev.gov.il/zerytv/cp/homepage/Images/%d7%91%d7%9f%20%d7%92%d7%95%d7%a8%d7%99%d7%95%d7%9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2740" y="4655446"/>
            <a:ext cx="1821728" cy="1366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בן גוריון, נביא ומנהיג – אשכול דמויות – שיעור 21</a:t>
            </a:r>
          </a:p>
        </p:txBody>
      </p:sp>
      <p:sp>
        <p:nvSpPr>
          <p:cNvPr id="6" name="מלבן 5"/>
          <p:cNvSpPr/>
          <p:nvPr/>
        </p:nvSpPr>
        <p:spPr>
          <a:xfrm>
            <a:off x="6687047" y="861504"/>
            <a:ext cx="2901657" cy="3967354"/>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א</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מנהיג בפרשת דרכים היסטורית</a:t>
            </a: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מדוע הדגש הביטחוני שהדגיש בן גוריון לא היה מובן מאליו ביישוב היהודי? מה העסיק בנוסף את אנשי היישוב, ובן גוריון ניסה להפסיק מוקד עיסוק זה?</a:t>
            </a: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מה </a:t>
            </a:r>
            <a:r>
              <a:rPr lang="he-IL" sz="700" dirty="0" err="1" smtClean="0">
                <a:solidFill>
                  <a:srgbClr val="5E4D36"/>
                </a:solidFill>
                <a:latin typeface="Levenim MT" panose="02010502060101010101" pitchFamily="2" charset="-79"/>
                <a:cs typeface="Levenim MT" panose="02010502060101010101" pitchFamily="2" charset="-79"/>
              </a:rPr>
              <a:t>היתה</a:t>
            </a:r>
            <a:r>
              <a:rPr lang="he-IL" sz="700" dirty="0" smtClean="0">
                <a:solidFill>
                  <a:srgbClr val="5E4D36"/>
                </a:solidFill>
                <a:latin typeface="Levenim MT" panose="02010502060101010101" pitchFamily="2" charset="-79"/>
                <a:cs typeface="Levenim MT" panose="02010502060101010101" pitchFamily="2" charset="-79"/>
              </a:rPr>
              <a:t> התוצאה הישירה של הדגש הביטחוני בתהליך הקמת המדינה?</a:t>
            </a: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כיצד אתם מבינים את רצונו של בן גוריון לסיים בכבוד עם האנגלים? מה ניתן ללמוד מכך על מנהיגות?</a:t>
            </a:r>
            <a:endParaRPr lang="he-IL" sz="700" dirty="0">
              <a:solidFill>
                <a:srgbClr val="5E4D36"/>
              </a:solidFill>
              <a:latin typeface="Levenim MT" panose="02010502060101010101" pitchFamily="2" charset="-79"/>
              <a:cs typeface="Levenim MT" panose="02010502060101010101" pitchFamily="2" charset="-79"/>
            </a:endParaRPr>
          </a:p>
          <a:p>
            <a:pPr lvl="0"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ב</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אירועי הכותל – התבוננות עומק</a:t>
            </a:r>
            <a:endParaRPr lang="he-IL" sz="700" b="1" dirty="0">
              <a:solidFill>
                <a:srgbClr val="5E4D36"/>
              </a:solidFill>
              <a:latin typeface="Levenim MT" panose="02010502060101010101" pitchFamily="2" charset="-79"/>
              <a:cs typeface="Levenim MT" panose="02010502060101010101" pitchFamily="2" charset="-79"/>
            </a:endParaRP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כיצד ניתח בן גוריון לעומק את הסיטואציה, ועל פי אלו עקרונות הוא עשה זאת?</a:t>
            </a: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האם ניתן לומר שהכותל לא היה חשוב לבן גוריון? ואם לא – כיצד יש להסביר את חשיבות הכותל יחד עם דחיית הטיפול בו? כיצד חשיבותו באה לידי ביטוי?</a:t>
            </a:r>
            <a:endParaRPr lang="he-IL" sz="700" dirty="0">
              <a:solidFill>
                <a:srgbClr val="FF0000"/>
              </a:solidFill>
              <a:latin typeface="Levenim MT" panose="02010502060101010101" pitchFamily="2" charset="-79"/>
              <a:cs typeface="Levenim MT" panose="02010502060101010101" pitchFamily="2" charset="-79"/>
            </a:endParaRPr>
          </a:p>
          <a:p>
            <a:pPr lvl="0"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ג</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אהבת הארץ של בן גוריון</a:t>
            </a:r>
            <a:endParaRPr lang="he-IL" sz="700" b="1" dirty="0">
              <a:solidFill>
                <a:srgbClr val="5E4D36"/>
              </a:solidFill>
              <a:latin typeface="Levenim MT" panose="02010502060101010101" pitchFamily="2" charset="-79"/>
              <a:cs typeface="Levenim MT" panose="02010502060101010101" pitchFamily="2" charset="-79"/>
            </a:endParaRP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איזה מקור מהמקורות הכי הפתיע אתכם?</a:t>
            </a: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במה התבטאה אהבתו של בן גוריון לארץ, ומה </a:t>
            </a:r>
            <a:r>
              <a:rPr lang="he-IL" sz="700" dirty="0" err="1" smtClean="0">
                <a:solidFill>
                  <a:srgbClr val="5E4D36"/>
                </a:solidFill>
                <a:latin typeface="Levenim MT" panose="02010502060101010101" pitchFamily="2" charset="-79"/>
                <a:cs typeface="Levenim MT" panose="02010502060101010101" pitchFamily="2" charset="-79"/>
              </a:rPr>
              <a:t>היתה</a:t>
            </a:r>
            <a:r>
              <a:rPr lang="he-IL" sz="700" dirty="0" smtClean="0">
                <a:solidFill>
                  <a:srgbClr val="5E4D36"/>
                </a:solidFill>
                <a:latin typeface="Levenim MT" panose="02010502060101010101" pitchFamily="2" charset="-79"/>
                <a:cs typeface="Levenim MT" panose="02010502060101010101" pitchFamily="2" charset="-79"/>
              </a:rPr>
              <a:t> הציפיה המוחלטת שלו? </a:t>
            </a:r>
          </a:p>
          <a:p>
            <a:pPr marL="171450" lvl="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נסו לדמיין מה </a:t>
            </a:r>
            <a:r>
              <a:rPr lang="he-IL" sz="700" dirty="0" err="1" smtClean="0">
                <a:solidFill>
                  <a:srgbClr val="5E4D36"/>
                </a:solidFill>
                <a:latin typeface="Levenim MT" panose="02010502060101010101" pitchFamily="2" charset="-79"/>
                <a:cs typeface="Levenim MT" panose="02010502060101010101" pitchFamily="2" charset="-79"/>
              </a:rPr>
              <a:t>היתה</a:t>
            </a:r>
            <a:r>
              <a:rPr lang="he-IL" sz="700" dirty="0" smtClean="0">
                <a:solidFill>
                  <a:srgbClr val="5E4D36"/>
                </a:solidFill>
                <a:latin typeface="Levenim MT" panose="02010502060101010101" pitchFamily="2" charset="-79"/>
                <a:cs typeface="Levenim MT" panose="02010502060101010101" pitchFamily="2" charset="-79"/>
              </a:rPr>
              <a:t> דעתו של בן גוריון על המפה הפוליטית בימינו (עיינו גם בסוף הקטע הקודם)</a:t>
            </a:r>
          </a:p>
          <a:p>
            <a:pPr lvl="0"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ד</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אלטלנה – אתגר הממלכתיות</a:t>
            </a:r>
            <a:endParaRPr lang="he-IL" sz="700" b="1" dirty="0">
              <a:solidFill>
                <a:srgbClr val="5E4D36"/>
              </a:solidFill>
              <a:latin typeface="Levenim MT" panose="02010502060101010101" pitchFamily="2" charset="-79"/>
              <a:cs typeface="Levenim MT" panose="02010502060101010101" pitchFamily="2" charset="-79"/>
            </a:endParaRPr>
          </a:p>
          <a:p>
            <a:pPr marL="17145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מה עמדתכם הראשונית כלפי הסיפור, וכלפי דמותו של בן גוריון כמנהיג?</a:t>
            </a:r>
          </a:p>
          <a:p>
            <a:pPr marL="17145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מהו העיקרון היסודי ביותר שעמד כאן לנגד עיניו?</a:t>
            </a:r>
          </a:p>
          <a:p>
            <a:pPr marL="17145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כיצד הסיפור מביא לידי ביטוי את הערכים אומץ אזרחי וערבות הדדית לדעתכם?</a:t>
            </a:r>
          </a:p>
          <a:p>
            <a:pPr marL="171450" indent="-171450" algn="just">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בראי פרשת אלטלנה, ובהנחה שבן גוריון היה חי בימינו, כיצד לדעתכם הוא היה מתייחס לארגון השומר החדש?</a:t>
            </a:r>
            <a:endParaRPr lang="he-IL" sz="700" dirty="0">
              <a:solidFill>
                <a:srgbClr val="5E4D36"/>
              </a:solidFill>
              <a:latin typeface="Levenim MT" panose="02010502060101010101" pitchFamily="2" charset="-79"/>
              <a:cs typeface="Levenim MT" panose="02010502060101010101" pitchFamily="2" charset="-79"/>
            </a:endParaRPr>
          </a:p>
          <a:p>
            <a:pPr marL="171450" indent="-171450" algn="just">
              <a:lnSpc>
                <a:spcPts val="1000"/>
              </a:lnSpc>
              <a:buFont typeface="Arial" panose="020B0604020202020204" pitchFamily="34" charset="0"/>
              <a:buChar char="•"/>
            </a:pP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2492219" y="993646"/>
            <a:ext cx="1970053"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0" name="מלבן 9"/>
          <p:cNvSpPr/>
          <p:nvPr/>
        </p:nvSpPr>
        <p:spPr>
          <a:xfrm>
            <a:off x="4518543" y="993646"/>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r>
              <a:rPr lang="he-IL" sz="800" b="1" dirty="0">
                <a:solidFill>
                  <a:srgbClr val="5E4D36"/>
                </a:solidFill>
                <a:latin typeface="Levenim MT" panose="02010502060101010101" pitchFamily="2" charset="-79"/>
                <a:cs typeface="Levenim MT" pitchFamily="2" charset="-79"/>
              </a:rPr>
              <a:t>ג. </a:t>
            </a:r>
            <a:r>
              <a:rPr lang="he-IL" sz="800" b="1" dirty="0" smtClean="0">
                <a:solidFill>
                  <a:srgbClr val="5E4D36"/>
                </a:solidFill>
                <a:latin typeface="Levenim MT" pitchFamily="2" charset="-79"/>
                <a:cs typeface="Levenim MT" pitchFamily="2" charset="-79"/>
              </a:rPr>
              <a:t>אהבת הארץ של בן גוריון</a:t>
            </a:r>
            <a:endParaRPr lang="he-IL" sz="800" b="1" dirty="0">
              <a:solidFill>
                <a:srgbClr val="5E4D36"/>
              </a:solidFill>
              <a:latin typeface="Levenim MT" pitchFamily="2" charset="-79"/>
              <a:cs typeface="Levenim MT" pitchFamily="2" charset="-79"/>
            </a:endParaRPr>
          </a:p>
          <a:p>
            <a:pPr algn="just"/>
            <a:r>
              <a:rPr lang="he-IL" sz="800" dirty="0" smtClean="0">
                <a:solidFill>
                  <a:srgbClr val="5E4D36"/>
                </a:solidFill>
                <a:latin typeface="Levenim MT" panose="02010502060101010101" pitchFamily="2" charset="-79"/>
                <a:cs typeface="Levenim MT" panose="02010502060101010101" pitchFamily="2" charset="-79"/>
              </a:rPr>
              <a:t>1</a:t>
            </a:r>
            <a:r>
              <a:rPr lang="he-IL" sz="800" dirty="0">
                <a:solidFill>
                  <a:srgbClr val="5E4D36"/>
                </a:solidFill>
                <a:latin typeface="Levenim MT" panose="02010502060101010101" pitchFamily="2" charset="-79"/>
                <a:cs typeface="Levenim MT" panose="02010502060101010101" pitchFamily="2" charset="-79"/>
              </a:rPr>
              <a:t/>
            </a:r>
            <a:br>
              <a:rPr lang="he-IL" sz="8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באמצע חודש מרס 1948,...הייתה זו </a:t>
            </a:r>
            <a:r>
              <a:rPr lang="he-IL" sz="600" dirty="0" smtClean="0">
                <a:solidFill>
                  <a:srgbClr val="5E4D36"/>
                </a:solidFill>
                <a:latin typeface="Levenim MT" panose="02010502060101010101" pitchFamily="2" charset="-79"/>
                <a:cs typeface="Levenim MT" panose="02010502060101010101" pitchFamily="2" charset="-79"/>
              </a:rPr>
              <a:t>יוזמתו והחלטתו </a:t>
            </a:r>
            <a:r>
              <a:rPr lang="he-IL" sz="600" dirty="0">
                <a:solidFill>
                  <a:srgbClr val="5E4D36"/>
                </a:solidFill>
                <a:latin typeface="Levenim MT" panose="02010502060101010101" pitchFamily="2" charset="-79"/>
                <a:cs typeface="Levenim MT" panose="02010502060101010101" pitchFamily="2" charset="-79"/>
              </a:rPr>
              <a:t>של בן גוריון שחוללו את מבצע "נחשון":</a:t>
            </a:r>
          </a:p>
          <a:p>
            <a:pPr algn="just"/>
            <a:r>
              <a:rPr lang="he-IL" sz="600" dirty="0">
                <a:solidFill>
                  <a:srgbClr val="5E4D36"/>
                </a:solidFill>
                <a:latin typeface="Levenim MT" panose="02010502060101010101" pitchFamily="2" charset="-79"/>
                <a:cs typeface="Levenim MT" panose="02010502060101010101" pitchFamily="2" charset="-79"/>
              </a:rPr>
              <a:t>הוא שהכריע להעמיד את מספר המשתתפים בו </a:t>
            </a:r>
            <a:r>
              <a:rPr lang="he-IL" sz="600" dirty="0" smtClean="0">
                <a:solidFill>
                  <a:srgbClr val="5E4D36"/>
                </a:solidFill>
                <a:latin typeface="Levenim MT" panose="02010502060101010101" pitchFamily="2" charset="-79"/>
                <a:cs typeface="Levenim MT" panose="02010502060101010101" pitchFamily="2" charset="-79"/>
              </a:rPr>
              <a:t>לא על </a:t>
            </a:r>
            <a:r>
              <a:rPr lang="he-IL" sz="600" dirty="0">
                <a:solidFill>
                  <a:srgbClr val="5E4D36"/>
                </a:solidFill>
                <a:latin typeface="Levenim MT" panose="02010502060101010101" pitchFamily="2" charset="-79"/>
                <a:cs typeface="Levenim MT" panose="02010502060101010101" pitchFamily="2" charset="-79"/>
              </a:rPr>
              <a:t>400, כפי שהציע המטה הכללי, כי אם </a:t>
            </a:r>
            <a:r>
              <a:rPr lang="he-IL" sz="600" dirty="0" smtClean="0">
                <a:solidFill>
                  <a:srgbClr val="5E4D36"/>
                </a:solidFill>
                <a:latin typeface="Levenim MT" panose="02010502060101010101" pitchFamily="2" charset="-79"/>
                <a:cs typeface="Levenim MT" panose="02010502060101010101" pitchFamily="2" charset="-79"/>
              </a:rPr>
              <a:t>על 1,500</a:t>
            </a:r>
            <a:r>
              <a:rPr lang="he-IL" sz="600" dirty="0">
                <a:solidFill>
                  <a:srgbClr val="5E4D36"/>
                </a:solidFill>
                <a:latin typeface="Levenim MT" panose="02010502060101010101" pitchFamily="2" charset="-79"/>
                <a:cs typeface="Levenim MT" panose="02010502060101010101" pitchFamily="2" charset="-79"/>
              </a:rPr>
              <a:t>, חטיבה שלמה, ולגייס לצורך זה </a:t>
            </a:r>
            <a:r>
              <a:rPr lang="he-IL" sz="600" dirty="0" smtClean="0">
                <a:solidFill>
                  <a:srgbClr val="5E4D36"/>
                </a:solidFill>
                <a:latin typeface="Levenim MT" panose="02010502060101010101" pitchFamily="2" charset="-79"/>
                <a:cs typeface="Levenim MT" panose="02010502060101010101" pitchFamily="2" charset="-79"/>
              </a:rPr>
              <a:t>אנשים ונשק </a:t>
            </a:r>
            <a:r>
              <a:rPr lang="he-IL" sz="600" dirty="0">
                <a:solidFill>
                  <a:srgbClr val="5E4D36"/>
                </a:solidFill>
                <a:latin typeface="Levenim MT" panose="02010502060101010101" pitchFamily="2" charset="-79"/>
                <a:cs typeface="Levenim MT" panose="02010502060101010101" pitchFamily="2" charset="-79"/>
              </a:rPr>
              <a:t>מכל חלקי הארץ. הייתה זו התערבות </a:t>
            </a:r>
            <a:r>
              <a:rPr lang="he-IL" sz="600" dirty="0" smtClean="0">
                <a:solidFill>
                  <a:srgbClr val="5E4D36"/>
                </a:solidFill>
                <a:latin typeface="Levenim MT" panose="02010502060101010101" pitchFamily="2" charset="-79"/>
                <a:cs typeface="Levenim MT" panose="02010502060101010101" pitchFamily="2" charset="-79"/>
              </a:rPr>
              <a:t>אישית של </a:t>
            </a:r>
            <a:r>
              <a:rPr lang="he-IL" sz="600" dirty="0">
                <a:solidFill>
                  <a:srgbClr val="5E4D36"/>
                </a:solidFill>
                <a:latin typeface="Levenim MT" panose="02010502060101010101" pitchFamily="2" charset="-79"/>
                <a:cs typeface="Levenim MT" panose="02010502060101010101" pitchFamily="2" charset="-79"/>
              </a:rPr>
              <a:t>בן גוריון בשיקולים צבאיים, שבדיעבד </a:t>
            </a:r>
            <a:r>
              <a:rPr lang="he-IL" sz="600" dirty="0" smtClean="0">
                <a:solidFill>
                  <a:srgbClr val="5E4D36"/>
                </a:solidFill>
                <a:latin typeface="Levenim MT" panose="02010502060101010101" pitchFamily="2" charset="-79"/>
                <a:cs typeface="Levenim MT" panose="02010502060101010101" pitchFamily="2" charset="-79"/>
              </a:rPr>
              <a:t>נתקבלה בברכה </a:t>
            </a:r>
            <a:r>
              <a:rPr lang="he-IL" sz="600" dirty="0">
                <a:solidFill>
                  <a:srgbClr val="5E4D36"/>
                </a:solidFill>
                <a:latin typeface="Levenim MT" panose="02010502060101010101" pitchFamily="2" charset="-79"/>
                <a:cs typeface="Levenim MT" panose="02010502060101010101" pitchFamily="2" charset="-79"/>
              </a:rPr>
              <a:t>בידי הפיקוד העליון.</a:t>
            </a:r>
          </a:p>
          <a:p>
            <a:pPr algn="just"/>
            <a:r>
              <a:rPr lang="he-IL" sz="600" dirty="0" smtClean="0">
                <a:solidFill>
                  <a:srgbClr val="5E4D36"/>
                </a:solidFill>
                <a:latin typeface="Levenim MT" panose="02010502060101010101" pitchFamily="2" charset="-79"/>
                <a:cs typeface="Levenim MT" panose="02010502060101010101" pitchFamily="2" charset="-79"/>
              </a:rPr>
              <a:t>בנמקו </a:t>
            </a:r>
            <a:r>
              <a:rPr lang="he-IL" sz="600" dirty="0">
                <a:solidFill>
                  <a:srgbClr val="5E4D36"/>
                </a:solidFill>
                <a:latin typeface="Levenim MT" panose="02010502060101010101" pitchFamily="2" charset="-79"/>
                <a:cs typeface="Levenim MT" panose="02010502060101010101" pitchFamily="2" charset="-79"/>
              </a:rPr>
              <a:t>את הצורך במבצע </a:t>
            </a:r>
            <a:r>
              <a:rPr lang="he-IL" sz="600" dirty="0" smtClean="0">
                <a:solidFill>
                  <a:srgbClr val="5E4D36"/>
                </a:solidFill>
                <a:latin typeface="Levenim MT" panose="02010502060101010101" pitchFamily="2" charset="-79"/>
                <a:cs typeface="Levenim MT" panose="02010502060101010101" pitchFamily="2" charset="-79"/>
              </a:rPr>
              <a:t>נחשון </a:t>
            </a:r>
            <a:r>
              <a:rPr lang="he-IL" sz="600" dirty="0">
                <a:solidFill>
                  <a:srgbClr val="5E4D36"/>
                </a:solidFill>
                <a:latin typeface="Levenim MT" panose="02010502060101010101" pitchFamily="2" charset="-79"/>
                <a:cs typeface="Levenim MT" panose="02010502060101010101" pitchFamily="2" charset="-79"/>
              </a:rPr>
              <a:t>אומר בן גוריון</a:t>
            </a:r>
            <a:r>
              <a:rPr lang="he-IL" sz="600" dirty="0" smtClean="0">
                <a:solidFill>
                  <a:srgbClr val="5E4D36"/>
                </a:solidFill>
                <a:latin typeface="Levenim MT" panose="02010502060101010101" pitchFamily="2" charset="-79"/>
                <a:cs typeface="Levenim MT" panose="02010502060101010101" pitchFamily="2" charset="-79"/>
              </a:rPr>
              <a:t>, שאם </a:t>
            </a:r>
            <a:r>
              <a:rPr lang="he-IL" sz="600" dirty="0">
                <a:solidFill>
                  <a:srgbClr val="5E4D36"/>
                </a:solidFill>
                <a:latin typeface="Levenim MT" panose="02010502060101010101" pitchFamily="2" charset="-79"/>
                <a:cs typeface="Levenim MT" panose="02010502060101010101" pitchFamily="2" charset="-79"/>
              </a:rPr>
              <a:t>תיפול ירושלים, ספק אם תקום </a:t>
            </a:r>
            <a:r>
              <a:rPr lang="he-IL" sz="600" dirty="0" smtClean="0">
                <a:solidFill>
                  <a:srgbClr val="5E4D36"/>
                </a:solidFill>
                <a:latin typeface="Levenim MT" panose="02010502060101010101" pitchFamily="2" charset="-79"/>
                <a:cs typeface="Levenim MT" panose="02010502060101010101" pitchFamily="2" charset="-79"/>
              </a:rPr>
              <a:t>מדינה יהודית</a:t>
            </a:r>
            <a:r>
              <a:rPr lang="he-IL" sz="600" dirty="0">
                <a:solidFill>
                  <a:srgbClr val="5E4D36"/>
                </a:solidFill>
                <a:latin typeface="Levenim MT" panose="02010502060101010101" pitchFamily="2" charset="-79"/>
                <a:cs typeface="Levenim MT" panose="02010502060101010101" pitchFamily="2" charset="-79"/>
              </a:rPr>
              <a:t>. :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a:t>
            </a:r>
            <a:r>
              <a:rPr lang="he-IL" sz="600" dirty="0">
                <a:solidFill>
                  <a:srgbClr val="5E4D36"/>
                </a:solidFill>
                <a:latin typeface="Levenim MT" panose="02010502060101010101" pitchFamily="2" charset="-79"/>
                <a:cs typeface="Levenim MT" panose="02010502060101010101" pitchFamily="2" charset="-79"/>
              </a:rPr>
              <a:t>אין לטרון - אין כביש (לירושלים), </a:t>
            </a:r>
            <a:r>
              <a:rPr lang="he-IL" sz="600" dirty="0" smtClean="0">
                <a:solidFill>
                  <a:srgbClr val="5E4D36"/>
                </a:solidFill>
                <a:latin typeface="Levenim MT" panose="02010502060101010101" pitchFamily="2" charset="-79"/>
                <a:cs typeface="Levenim MT" panose="02010502060101010101" pitchFamily="2" charset="-79"/>
              </a:rPr>
              <a:t>אין כביש </a:t>
            </a:r>
            <a:r>
              <a:rPr lang="he-IL" sz="600" dirty="0">
                <a:solidFill>
                  <a:srgbClr val="5E4D36"/>
                </a:solidFill>
                <a:latin typeface="Levenim MT" panose="02010502060101010101" pitchFamily="2" charset="-79"/>
                <a:cs typeface="Levenim MT" panose="02010502060101010101" pitchFamily="2" charset="-79"/>
              </a:rPr>
              <a:t>- אין ירושלים, אין ירושלים - אין מדינה"</a:t>
            </a:r>
          </a:p>
          <a:p>
            <a:pPr algn="just"/>
            <a:r>
              <a:rPr lang="he-IL" sz="600" dirty="0">
                <a:solidFill>
                  <a:srgbClr val="5E4D36"/>
                </a:solidFill>
                <a:latin typeface="Levenim MT" panose="02010502060101010101" pitchFamily="2" charset="-79"/>
                <a:cs typeface="Levenim MT" panose="02010502060101010101" pitchFamily="2" charset="-79"/>
              </a:rPr>
              <a:t>הרעיון האופרטיבי של מבצע </a:t>
            </a:r>
            <a:r>
              <a:rPr lang="he-IL" sz="600" dirty="0" smtClean="0">
                <a:solidFill>
                  <a:srgbClr val="5E4D36"/>
                </a:solidFill>
                <a:latin typeface="Levenim MT" panose="02010502060101010101" pitchFamily="2" charset="-79"/>
                <a:cs typeface="Levenim MT" panose="02010502060101010101" pitchFamily="2" charset="-79"/>
              </a:rPr>
              <a:t>נחשון </a:t>
            </a:r>
            <a:r>
              <a:rPr lang="he-IL" sz="600" dirty="0">
                <a:solidFill>
                  <a:srgbClr val="5E4D36"/>
                </a:solidFill>
                <a:latin typeface="Levenim MT" panose="02010502060101010101" pitchFamily="2" charset="-79"/>
                <a:cs typeface="Levenim MT" panose="02010502060101010101" pitchFamily="2" charset="-79"/>
              </a:rPr>
              <a:t>היה </a:t>
            </a:r>
            <a:r>
              <a:rPr lang="he-IL" sz="600" dirty="0" smtClean="0">
                <a:solidFill>
                  <a:srgbClr val="5E4D36"/>
                </a:solidFill>
                <a:latin typeface="Levenim MT" panose="02010502060101010101" pitchFamily="2" charset="-79"/>
                <a:cs typeface="Levenim MT" panose="02010502060101010101" pitchFamily="2" charset="-79"/>
              </a:rPr>
              <a:t>פתיחת פרוזדור </a:t>
            </a:r>
            <a:r>
              <a:rPr lang="he-IL" sz="600" dirty="0">
                <a:solidFill>
                  <a:srgbClr val="5E4D36"/>
                </a:solidFill>
                <a:latin typeface="Levenim MT" panose="02010502060101010101" pitchFamily="2" charset="-79"/>
                <a:cs typeface="Levenim MT" panose="02010502060101010101" pitchFamily="2" charset="-79"/>
              </a:rPr>
              <a:t>ירושלים, משני עברי הכביש, והחזקה בו </a:t>
            </a:r>
            <a:r>
              <a:rPr lang="he-IL" sz="600" dirty="0" smtClean="0">
                <a:solidFill>
                  <a:srgbClr val="5E4D36"/>
                </a:solidFill>
                <a:latin typeface="Levenim MT" panose="02010502060101010101" pitchFamily="2" charset="-79"/>
                <a:cs typeface="Levenim MT" panose="02010502060101010101" pitchFamily="2" charset="-79"/>
              </a:rPr>
              <a:t>– רעיון </a:t>
            </a:r>
            <a:r>
              <a:rPr lang="he-IL" sz="600" dirty="0">
                <a:solidFill>
                  <a:srgbClr val="5E4D36"/>
                </a:solidFill>
                <a:latin typeface="Levenim MT" panose="02010502060101010101" pitchFamily="2" charset="-79"/>
                <a:cs typeface="Levenim MT" panose="02010502060101010101" pitchFamily="2" charset="-79"/>
              </a:rPr>
              <a:t>שכזכור נוסח לראשונה כעשר שנים לפני </a:t>
            </a:r>
            <a:r>
              <a:rPr lang="he-IL" sz="600" dirty="0" smtClean="0">
                <a:solidFill>
                  <a:srgbClr val="5E4D36"/>
                </a:solidFill>
                <a:latin typeface="Levenim MT" panose="02010502060101010101" pitchFamily="2" charset="-79"/>
                <a:cs typeface="Levenim MT" panose="02010502060101010101" pitchFamily="2" charset="-79"/>
              </a:rPr>
              <a:t>כן במזכר </a:t>
            </a:r>
            <a:r>
              <a:rPr lang="he-IL" sz="600" dirty="0">
                <a:solidFill>
                  <a:srgbClr val="5E4D36"/>
                </a:solidFill>
                <a:latin typeface="Levenim MT" panose="02010502060101010101" pitchFamily="2" charset="-79"/>
                <a:cs typeface="Levenim MT" panose="02010502060101010101" pitchFamily="2" charset="-79"/>
              </a:rPr>
              <a:t>שחיבר פנחס רוטנברג (בעזרת בן גוריון</a:t>
            </a:r>
            <a:r>
              <a:rPr lang="he-IL" sz="600" dirty="0" smtClean="0">
                <a:solidFill>
                  <a:srgbClr val="5E4D36"/>
                </a:solidFill>
                <a:latin typeface="Levenim MT" panose="02010502060101010101" pitchFamily="2" charset="-79"/>
                <a:cs typeface="Levenim MT" panose="02010502060101010101" pitchFamily="2" charset="-79"/>
              </a:rPr>
              <a:t>) בשביל </a:t>
            </a:r>
            <a:r>
              <a:rPr lang="he-IL" sz="600" dirty="0">
                <a:solidFill>
                  <a:srgbClr val="5E4D36"/>
                </a:solidFill>
                <a:latin typeface="Levenim MT" panose="02010502060101010101" pitchFamily="2" charset="-79"/>
                <a:cs typeface="Levenim MT" panose="02010502060101010101" pitchFamily="2" charset="-79"/>
              </a:rPr>
              <a:t>ועדת פיל.</a:t>
            </a:r>
          </a:p>
          <a:p>
            <a:pPr algn="just"/>
            <a:r>
              <a:rPr lang="he-IL" sz="600" dirty="0" smtClean="0">
                <a:solidFill>
                  <a:srgbClr val="5E4D36"/>
                </a:solidFill>
                <a:latin typeface="Levenim MT" panose="02010502060101010101" pitchFamily="2" charset="-79"/>
                <a:cs typeface="Levenim MT" panose="02010502060101010101" pitchFamily="2" charset="-79"/>
              </a:rPr>
              <a:t>החשיבות </a:t>
            </a:r>
            <a:r>
              <a:rPr lang="he-IL" sz="600" dirty="0">
                <a:solidFill>
                  <a:srgbClr val="5E4D36"/>
                </a:solidFill>
                <a:latin typeface="Levenim MT" panose="02010502060101010101" pitchFamily="2" charset="-79"/>
                <a:cs typeface="Levenim MT" panose="02010502060101010101" pitchFamily="2" charset="-79"/>
              </a:rPr>
              <a:t>המיוחדת שייחס בן גוריון לגורלה </a:t>
            </a:r>
            <a:r>
              <a:rPr lang="he-IL" sz="600" dirty="0" smtClean="0">
                <a:solidFill>
                  <a:srgbClr val="5E4D36"/>
                </a:solidFill>
                <a:latin typeface="Levenim MT" panose="02010502060101010101" pitchFamily="2" charset="-79"/>
                <a:cs typeface="Levenim MT" panose="02010502060101010101" pitchFamily="2" charset="-79"/>
              </a:rPr>
              <a:t>של ירושלים </a:t>
            </a:r>
            <a:r>
              <a:rPr lang="he-IL" sz="600" dirty="0">
                <a:solidFill>
                  <a:srgbClr val="5E4D36"/>
                </a:solidFill>
                <a:latin typeface="Levenim MT" panose="02010502060101010101" pitchFamily="2" charset="-79"/>
                <a:cs typeface="Levenim MT" panose="02010502060101010101" pitchFamily="2" charset="-79"/>
              </a:rPr>
              <a:t>מתבטאת גם במספר הימים ששהה </a:t>
            </a:r>
            <a:r>
              <a:rPr lang="he-IL" sz="600" dirty="0" smtClean="0">
                <a:solidFill>
                  <a:srgbClr val="5E4D36"/>
                </a:solidFill>
                <a:latin typeface="Levenim MT" panose="02010502060101010101" pitchFamily="2" charset="-79"/>
                <a:cs typeface="Levenim MT" panose="02010502060101010101" pitchFamily="2" charset="-79"/>
              </a:rPr>
              <a:t>בעיר – </a:t>
            </a:r>
            <a:r>
              <a:rPr lang="he-IL" sz="600" dirty="0">
                <a:solidFill>
                  <a:srgbClr val="5E4D36"/>
                </a:solidFill>
                <a:latin typeface="Levenim MT" panose="02010502060101010101" pitchFamily="2" charset="-79"/>
                <a:cs typeface="Levenim MT" panose="02010502060101010101" pitchFamily="2" charset="-79"/>
              </a:rPr>
              <a:t>בימי המצור החלקי ולאחר מכן – יותר מכל </a:t>
            </a:r>
            <a:r>
              <a:rPr lang="he-IL" sz="600" dirty="0" smtClean="0">
                <a:solidFill>
                  <a:srgbClr val="5E4D36"/>
                </a:solidFill>
                <a:latin typeface="Levenim MT" panose="02010502060101010101" pitchFamily="2" charset="-79"/>
                <a:cs typeface="Levenim MT" panose="02010502060101010101" pitchFamily="2" charset="-79"/>
              </a:rPr>
              <a:t>חבר אחר </a:t>
            </a:r>
            <a:r>
              <a:rPr lang="he-IL" sz="600" dirty="0">
                <a:solidFill>
                  <a:srgbClr val="5E4D36"/>
                </a:solidFill>
                <a:latin typeface="Levenim MT" panose="02010502060101010101" pitchFamily="2" charset="-79"/>
                <a:cs typeface="Levenim MT" panose="02010502060101010101" pitchFamily="2" charset="-79"/>
              </a:rPr>
              <a:t>של הנהלת הסוכנות והממשלה הזמנית.</a:t>
            </a:r>
          </a:p>
          <a:p>
            <a:pPr algn="l"/>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500" dirty="0">
                <a:solidFill>
                  <a:srgbClr val="5E4D36"/>
                </a:solidFill>
                <a:latin typeface="Levenim MT" panose="02010502060101010101" pitchFamily="2" charset="-79"/>
                <a:cs typeface="Levenim MT" panose="02010502060101010101" pitchFamily="2" charset="-79"/>
              </a:rPr>
              <a:t>ע"פ בן גוריון וקביעת ירושלים כבירת ישראל: </a:t>
            </a:r>
            <a:r>
              <a:rPr lang="he-IL" sz="500" dirty="0" smtClean="0">
                <a:solidFill>
                  <a:srgbClr val="5E4D36"/>
                </a:solidFill>
                <a:latin typeface="Levenim MT" panose="02010502060101010101" pitchFamily="2" charset="-79"/>
                <a:cs typeface="Levenim MT" panose="02010502060101010101" pitchFamily="2" charset="-79"/>
              </a:rPr>
              <a:t>תש"ח- </a:t>
            </a:r>
            <a:r>
              <a:rPr lang="he-IL" sz="500" dirty="0" err="1">
                <a:solidFill>
                  <a:srgbClr val="5E4D36"/>
                </a:solidFill>
                <a:latin typeface="Levenim MT" panose="02010502060101010101" pitchFamily="2" charset="-79"/>
                <a:cs typeface="Levenim MT" panose="02010502060101010101" pitchFamily="2" charset="-79"/>
              </a:rPr>
              <a:t>לורך</a:t>
            </a:r>
            <a:r>
              <a:rPr lang="he-IL" sz="500" dirty="0">
                <a:solidFill>
                  <a:srgbClr val="5E4D36"/>
                </a:solidFill>
                <a:latin typeface="Levenim MT" panose="02010502060101010101" pitchFamily="2" charset="-79"/>
                <a:cs typeface="Levenim MT" panose="02010502060101010101" pitchFamily="2" charset="-79"/>
              </a:rPr>
              <a:t>, נתנאל</a:t>
            </a:r>
          </a:p>
          <a:p>
            <a:pPr algn="just"/>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600" dirty="0" smtClean="0">
                <a:solidFill>
                  <a:srgbClr val="5E4D36"/>
                </a:solidFill>
                <a:latin typeface="Levenim MT" panose="02010502060101010101" pitchFamily="2" charset="-79"/>
                <a:cs typeface="Levenim MT" panose="02010502060101010101" pitchFamily="2" charset="-79"/>
              </a:rPr>
              <a:t>2</a:t>
            </a:r>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תרומה של 100 ל"י נשלחה על ידי דוד בן גוריון לישיבת מתנחלי חברון. במכתבו אל הוועד הציבורי למען הישיבה  כותב בן גוריון, שחברון ובאר שבע קדמו בהיסטוריה אפילו לירושלים. באר שבע נגאלה לפני 20 שנה, וחברון עודנה מצפה לגאולה, ואין גאולה בלי התיישבות רבתי. אם עוד לפני 1929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בחברון ישיבה יהודית, לא ייתכן שלא תשכון בה בהרחבה היום ובעתיד.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l"/>
            <a:r>
              <a:rPr lang="he-IL" sz="500" dirty="0" smtClean="0">
                <a:solidFill>
                  <a:srgbClr val="5E4D36"/>
                </a:solidFill>
                <a:latin typeface="Levenim MT" panose="02010502060101010101" pitchFamily="2" charset="-79"/>
                <a:cs typeface="Levenim MT" panose="02010502060101010101" pitchFamily="2" charset="-79"/>
              </a:rPr>
              <a:t>דבר</a:t>
            </a:r>
            <a:r>
              <a:rPr lang="he-IL" sz="500" dirty="0">
                <a:solidFill>
                  <a:srgbClr val="5E4D36"/>
                </a:solidFill>
                <a:latin typeface="Levenim MT" panose="02010502060101010101" pitchFamily="2" charset="-79"/>
                <a:cs typeface="Levenim MT" panose="02010502060101010101" pitchFamily="2" charset="-79"/>
              </a:rPr>
              <a:t>, </a:t>
            </a:r>
            <a:r>
              <a:rPr lang="he-IL" sz="500" dirty="0" smtClean="0">
                <a:solidFill>
                  <a:srgbClr val="5E4D36"/>
                </a:solidFill>
                <a:latin typeface="Levenim MT" panose="02010502060101010101" pitchFamily="2" charset="-79"/>
                <a:cs typeface="Levenim MT" panose="02010502060101010101" pitchFamily="2" charset="-79"/>
              </a:rPr>
              <a:t>22/11/1968</a:t>
            </a:r>
            <a:endParaRPr lang="he-IL" sz="500" dirty="0">
              <a:solidFill>
                <a:srgbClr val="5E4D36"/>
              </a:solidFill>
              <a:latin typeface="Levenim MT" panose="02010502060101010101" pitchFamily="2" charset="-79"/>
              <a:cs typeface="Levenim MT" panose="02010502060101010101" pitchFamily="2" charset="-79"/>
            </a:endParaRP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ctr"/>
            <a:r>
              <a:rPr lang="he-IL" sz="600" dirty="0" smtClean="0">
                <a:solidFill>
                  <a:srgbClr val="5E4D36"/>
                </a:solidFill>
                <a:latin typeface="Levenim MT" panose="02010502060101010101" pitchFamily="2" charset="-79"/>
                <a:cs typeface="Levenim MT" panose="02010502060101010101" pitchFamily="2" charset="-79"/>
              </a:rPr>
              <a:t>3</a:t>
            </a:r>
          </a:p>
          <a:p>
            <a:pPr algn="just"/>
            <a:r>
              <a:rPr lang="he-IL" sz="600" dirty="0" smtClean="0">
                <a:solidFill>
                  <a:srgbClr val="5E4D36"/>
                </a:solidFill>
                <a:latin typeface="Levenim MT" panose="02010502060101010101" pitchFamily="2" charset="-79"/>
                <a:cs typeface="Levenim MT" panose="02010502060101010101" pitchFamily="2" charset="-79"/>
              </a:rPr>
              <a:t>"אחרי </a:t>
            </a:r>
            <a:r>
              <a:rPr lang="he-IL" sz="600" dirty="0">
                <a:solidFill>
                  <a:srgbClr val="5E4D36"/>
                </a:solidFill>
                <a:latin typeface="Levenim MT" panose="02010502060101010101" pitchFamily="2" charset="-79"/>
                <a:cs typeface="Levenim MT" panose="02010502060101010101" pitchFamily="2" charset="-79"/>
              </a:rPr>
              <a:t>ששת הימים דיברנו רק על השלום", מספר ד"ר יריב בן אליעזר, נכדו הראשון. "הוא הסביר לי ש'בחיים צריך סינתזה בין הרצוי, האפשרי וההכרחי. הייתי רוצה עד הפרת והחידקל, אבל זה לא אפשרי. תמורת שלום אמת נוכל להחזיר את </a:t>
            </a:r>
            <a:r>
              <a:rPr lang="he-IL" sz="600" dirty="0" err="1">
                <a:solidFill>
                  <a:srgbClr val="5E4D36"/>
                </a:solidFill>
                <a:latin typeface="Levenim MT" panose="02010502060101010101" pitchFamily="2" charset="-79"/>
                <a:cs typeface="Levenim MT" panose="02010502060101010101" pitchFamily="2" charset="-79"/>
              </a:rPr>
              <a:t>הכל</a:t>
            </a:r>
            <a:r>
              <a:rPr lang="he-IL" sz="600" dirty="0">
                <a:solidFill>
                  <a:srgbClr val="5E4D36"/>
                </a:solidFill>
                <a:latin typeface="Levenim MT" panose="02010502060101010101" pitchFamily="2" charset="-79"/>
                <a:cs typeface="Levenim MT" panose="02010502060101010101" pitchFamily="2" charset="-79"/>
              </a:rPr>
              <a:t> מלבד ירושלים'. אחר כך הוסיף לזה גם את רמת הגולן".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l"/>
            <a:r>
              <a:rPr lang="he-IL" sz="500" dirty="0" smtClean="0">
                <a:solidFill>
                  <a:srgbClr val="5E4D36"/>
                </a:solidFill>
                <a:latin typeface="Levenim MT" panose="02010502060101010101" pitchFamily="2" charset="-79"/>
                <a:cs typeface="Levenim MT" panose="02010502060101010101" pitchFamily="2" charset="-79"/>
              </a:rPr>
              <a:t>הארץ 04/04/2012</a:t>
            </a:r>
            <a:endParaRPr lang="he-IL" sz="500" dirty="0">
              <a:solidFill>
                <a:srgbClr val="5E4D36"/>
              </a:solidFill>
              <a:latin typeface="Levenim MT" panose="02010502060101010101" pitchFamily="2" charset="-79"/>
              <a:cs typeface="Levenim MT" panose="02010502060101010101" pitchFamily="2" charset="-79"/>
            </a:endParaRPr>
          </a:p>
          <a:p>
            <a:pPr algn="ctr"/>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4</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"אם </a:t>
            </a:r>
            <a:r>
              <a:rPr lang="he-IL" sz="600" dirty="0">
                <a:solidFill>
                  <a:srgbClr val="5E4D36"/>
                </a:solidFill>
                <a:latin typeface="Levenim MT" panose="02010502060101010101" pitchFamily="2" charset="-79"/>
                <a:cs typeface="Levenim MT" panose="02010502060101010101" pitchFamily="2" charset="-79"/>
              </a:rPr>
              <a:t>אנו עומדים לפני ברירה - ואנו עומדים בפני ברירה זו - שלמות הארץ או שלום, בעיניי שלום קודם, כי בשטח שהיה בידינו לפני מלחמת ששת הימים יש מקום לכל עם ישראל... יודע אני שלא </a:t>
            </a:r>
            <a:r>
              <a:rPr lang="he-IL" sz="600" dirty="0" smtClean="0">
                <a:solidFill>
                  <a:srgbClr val="5E4D36"/>
                </a:solidFill>
                <a:latin typeface="Levenim MT" panose="02010502060101010101" pitchFamily="2" charset="-79"/>
                <a:cs typeface="Levenim MT" panose="02010502060101010101" pitchFamily="2" charset="-79"/>
              </a:rPr>
              <a:t>רק חברון ובית לחם, </a:t>
            </a:r>
            <a:r>
              <a:rPr lang="he-IL" sz="600" dirty="0">
                <a:solidFill>
                  <a:srgbClr val="5E4D36"/>
                </a:solidFill>
                <a:latin typeface="Levenim MT" panose="02010502060101010101" pitchFamily="2" charset="-79"/>
                <a:cs typeface="Levenim MT" panose="02010502060101010101" pitchFamily="2" charset="-79"/>
              </a:rPr>
              <a:t>אלא כל הארץ קדושה לנו, וכאשר יבוא משיח ישובו כל היהודים לארץ, אבל לפני בוא משיח - שלום עם שכנינו קודם לתפיסת כל הארץ"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l"/>
            <a:r>
              <a:rPr lang="he-IL" sz="500" dirty="0" smtClean="0">
                <a:solidFill>
                  <a:srgbClr val="5E4D36"/>
                </a:solidFill>
                <a:latin typeface="Levenim MT" panose="02010502060101010101" pitchFamily="2" charset="-79"/>
                <a:cs typeface="Levenim MT" panose="02010502060101010101" pitchFamily="2" charset="-79"/>
              </a:rPr>
              <a:t>מכתב </a:t>
            </a:r>
            <a:r>
              <a:rPr lang="he-IL" sz="500" dirty="0">
                <a:solidFill>
                  <a:srgbClr val="5E4D36"/>
                </a:solidFill>
                <a:latin typeface="Levenim MT" panose="02010502060101010101" pitchFamily="2" charset="-79"/>
                <a:cs typeface="Levenim MT" panose="02010502060101010101" pitchFamily="2" charset="-79"/>
              </a:rPr>
              <a:t>לשמואל </a:t>
            </a:r>
            <a:r>
              <a:rPr lang="he-IL" sz="500" dirty="0" err="1">
                <a:solidFill>
                  <a:srgbClr val="5E4D36"/>
                </a:solidFill>
                <a:latin typeface="Levenim MT" panose="02010502060101010101" pitchFamily="2" charset="-79"/>
                <a:cs typeface="Levenim MT" panose="02010502060101010101" pitchFamily="2" charset="-79"/>
              </a:rPr>
              <a:t>סקורניק</a:t>
            </a:r>
            <a:r>
              <a:rPr lang="he-IL" sz="500" dirty="0">
                <a:solidFill>
                  <a:srgbClr val="5E4D36"/>
                </a:solidFill>
                <a:latin typeface="Levenim MT" panose="02010502060101010101" pitchFamily="2" charset="-79"/>
                <a:cs typeface="Levenim MT" panose="02010502060101010101" pitchFamily="2" charset="-79"/>
              </a:rPr>
              <a:t> 1970 ארכיון בן </a:t>
            </a:r>
            <a:r>
              <a:rPr lang="he-IL" sz="500" dirty="0" smtClean="0">
                <a:solidFill>
                  <a:srgbClr val="5E4D36"/>
                </a:solidFill>
                <a:latin typeface="Levenim MT" panose="02010502060101010101" pitchFamily="2" charset="-79"/>
                <a:cs typeface="Levenim MT" panose="02010502060101010101" pitchFamily="2" charset="-79"/>
              </a:rPr>
              <a:t>גוריון</a:t>
            </a:r>
            <a:endParaRPr lang="he-IL" sz="5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800" dirty="0">
                <a:solidFill>
                  <a:srgbClr val="5E4D36"/>
                </a:solidFill>
                <a:latin typeface="Levenim MT" panose="02010502060101010101" pitchFamily="2" charset="-79"/>
                <a:cs typeface="Levenim MT" panose="02010502060101010101" pitchFamily="2" charset="-79"/>
              </a:rPr>
              <a:t/>
            </a:r>
            <a:br>
              <a:rPr lang="he-IL" sz="800" dirty="0">
                <a:solidFill>
                  <a:srgbClr val="5E4D36"/>
                </a:solidFill>
                <a:latin typeface="Levenim MT" panose="02010502060101010101" pitchFamily="2" charset="-79"/>
                <a:cs typeface="Levenim MT" panose="02010502060101010101" pitchFamily="2" charset="-79"/>
              </a:rPr>
            </a:br>
            <a:endParaRPr lang="he-IL" sz="300" dirty="0">
              <a:solidFill>
                <a:srgbClr val="5E4D36"/>
              </a:solidFill>
              <a:latin typeface="Levenim MT" pitchFamily="2" charset="-79"/>
              <a:cs typeface="Levenim MT" pitchFamily="2" charset="-79"/>
            </a:endParaRPr>
          </a:p>
        </p:txBody>
      </p:sp>
      <p:sp>
        <p:nvSpPr>
          <p:cNvPr id="12" name="מלבן 11"/>
          <p:cNvSpPr/>
          <p:nvPr/>
        </p:nvSpPr>
        <p:spPr>
          <a:xfrm>
            <a:off x="317090" y="919985"/>
            <a:ext cx="2059606" cy="5938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r>
              <a:rPr lang="he-IL" sz="600" dirty="0" smtClean="0">
                <a:solidFill>
                  <a:srgbClr val="5E4D36"/>
                </a:solidFill>
                <a:latin typeface="Levenim MT" panose="02010502060101010101" pitchFamily="2" charset="-79"/>
                <a:cs typeface="Levenim MT" panose="02010502060101010101" pitchFamily="2" charset="-79"/>
              </a:rPr>
              <a:t>באה מבפנים</a:t>
            </a:r>
            <a:r>
              <a:rPr lang="he-IL" sz="600" dirty="0">
                <a:solidFill>
                  <a:srgbClr val="5E4D36"/>
                </a:solidFill>
                <a:latin typeface="Levenim MT" panose="02010502060101010101" pitchFamily="2" charset="-79"/>
                <a:cs typeface="Levenim MT" panose="02010502060101010101" pitchFamily="2" charset="-79"/>
              </a:rPr>
              <a:t>. ייתכן שהאינצידנט הנוכחי נסתיים. אך הסכנה לא נסתיימה. אמנם כוח </a:t>
            </a:r>
            <a:r>
              <a:rPr lang="he-IL" sz="600" dirty="0" smtClean="0">
                <a:solidFill>
                  <a:srgbClr val="5E4D36"/>
                </a:solidFill>
                <a:latin typeface="Levenim MT" panose="02010502060101010101" pitchFamily="2" charset="-79"/>
                <a:cs typeface="Levenim MT" panose="02010502060101010101" pitchFamily="2" charset="-79"/>
              </a:rPr>
              <a:t>הצבא מספיק </a:t>
            </a:r>
            <a:r>
              <a:rPr lang="he-IL" sz="600" dirty="0">
                <a:solidFill>
                  <a:srgbClr val="5E4D36"/>
                </a:solidFill>
                <a:latin typeface="Levenim MT" panose="02010502060101010101" pitchFamily="2" charset="-79"/>
                <a:cs typeface="Levenim MT" panose="02010502060101010101" pitchFamily="2" charset="-79"/>
              </a:rPr>
              <a:t>כדי לדכא כל התנקשות מזויינת נגד המדינה, נגד הצבא. אך בכוח הצבא בלבד לא</a:t>
            </a:r>
            <a:br>
              <a:rPr lang="he-IL" sz="6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ייעקר הרע.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סכנה </a:t>
            </a:r>
            <a:r>
              <a:rPr lang="he-IL" sz="600" dirty="0">
                <a:solidFill>
                  <a:srgbClr val="5E4D36"/>
                </a:solidFill>
                <a:latin typeface="Levenim MT" panose="02010502060101010101" pitchFamily="2" charset="-79"/>
                <a:cs typeface="Levenim MT" panose="02010502060101010101" pitchFamily="2" charset="-79"/>
              </a:rPr>
              <a:t>זו לא תחלוף בלי שתהא בקרב כל תושבי המדינה, וגם בתוך כל חוגי העם היהודי בעולם, הכרה מלאה של האסון הגדול שיש בעצם קיומם של </a:t>
            </a:r>
            <a:r>
              <a:rPr lang="he-IL" sz="600" dirty="0" err="1">
                <a:solidFill>
                  <a:srgbClr val="5E4D36"/>
                </a:solidFill>
                <a:latin typeface="Levenim MT" panose="02010502060101010101" pitchFamily="2" charset="-79"/>
                <a:cs typeface="Levenim MT" panose="02010502060101010101" pitchFamily="2" charset="-79"/>
              </a:rPr>
              <a:t>אירגונים</a:t>
            </a:r>
            <a:r>
              <a:rPr lang="he-IL" sz="600" dirty="0">
                <a:solidFill>
                  <a:srgbClr val="5E4D36"/>
                </a:solidFill>
                <a:latin typeface="Levenim MT" panose="02010502060101010101" pitchFamily="2" charset="-79"/>
                <a:cs typeface="Levenim MT" panose="02010502060101010101" pitchFamily="2" charset="-79"/>
              </a:rPr>
              <a:t> כאלה, שיש בכל מתן תמיכה מוסרית או חמרית </a:t>
            </a:r>
            <a:r>
              <a:rPr lang="he-IL" sz="600" dirty="0" err="1">
                <a:solidFill>
                  <a:srgbClr val="5E4D36"/>
                </a:solidFill>
                <a:latin typeface="Levenim MT" panose="02010502060101010101" pitchFamily="2" charset="-79"/>
                <a:cs typeface="Levenim MT" panose="02010502060101010101" pitchFamily="2" charset="-79"/>
              </a:rPr>
              <a:t>לאירגונים</a:t>
            </a:r>
            <a:r>
              <a:rPr lang="he-IL" sz="600" dirty="0">
                <a:solidFill>
                  <a:srgbClr val="5E4D36"/>
                </a:solidFill>
                <a:latin typeface="Levenim MT" panose="02010502060101010101" pitchFamily="2" charset="-79"/>
                <a:cs typeface="Levenim MT" panose="02010502060101010101" pitchFamily="2" charset="-79"/>
              </a:rPr>
              <a:t> אלה — כמו שעושים זאת כמה </a:t>
            </a:r>
            <a:r>
              <a:rPr lang="he-IL" sz="600" dirty="0" err="1">
                <a:solidFill>
                  <a:srgbClr val="5E4D36"/>
                </a:solidFill>
                <a:latin typeface="Levenim MT" panose="02010502060101010101" pitchFamily="2" charset="-79"/>
                <a:cs typeface="Levenim MT" panose="02010502060101010101" pitchFamily="2" charset="-79"/>
              </a:rPr>
              <a:t>אירגונים</a:t>
            </a:r>
            <a:r>
              <a:rPr lang="he-IL" sz="600" dirty="0">
                <a:solidFill>
                  <a:srgbClr val="5E4D36"/>
                </a:solidFill>
                <a:latin typeface="Levenim MT" panose="02010502060101010101" pitchFamily="2" charset="-79"/>
                <a:cs typeface="Levenim MT" panose="02010502060101010101" pitchFamily="2" charset="-79"/>
              </a:rPr>
              <a:t> ציונים, שאוספים כסף בש­ביל </a:t>
            </a:r>
            <a:r>
              <a:rPr lang="he-IL" sz="600" dirty="0" err="1">
                <a:solidFill>
                  <a:srgbClr val="5E4D36"/>
                </a:solidFill>
                <a:latin typeface="Levenim MT" panose="02010502060101010101" pitchFamily="2" charset="-79"/>
                <a:cs typeface="Levenim MT" panose="02010502060101010101" pitchFamily="2" charset="-79"/>
              </a:rPr>
              <a:t>האירגון</a:t>
            </a:r>
            <a:r>
              <a:rPr lang="he-IL" sz="600" dirty="0">
                <a:solidFill>
                  <a:srgbClr val="5E4D36"/>
                </a:solidFill>
                <a:latin typeface="Levenim MT" panose="02010502060101010101" pitchFamily="2" charset="-79"/>
                <a:cs typeface="Levenim MT" panose="02010502060101010101" pitchFamily="2" charset="-79"/>
              </a:rPr>
              <a:t> הצבאי, שברגע שאנשיו נכנסו לצבא, קיבלו ציוד מלא מן הצבא כמו כל חייל אחר, לא פחות ולא יותר. </a:t>
            </a:r>
            <a:endParaRPr lang="he-IL" sz="600" dirty="0" smtClean="0">
              <a:solidFill>
                <a:srgbClr val="5E4D36"/>
              </a:solidFill>
              <a:latin typeface="Levenim MT" panose="02010502060101010101" pitchFamily="2" charset="-79"/>
              <a:cs typeface="Levenim MT" panose="02010502060101010101" pitchFamily="2" charset="-79"/>
            </a:endParaRP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אני חושב את שריפת </a:t>
            </a:r>
            <a:r>
              <a:rPr lang="he-IL" sz="600" dirty="0" err="1">
                <a:solidFill>
                  <a:srgbClr val="5E4D36"/>
                </a:solidFill>
                <a:latin typeface="Levenim MT" panose="02010502060101010101" pitchFamily="2" charset="-79"/>
                <a:cs typeface="Levenim MT" panose="02010502060101010101" pitchFamily="2" charset="-79"/>
              </a:rPr>
              <a:t>האניה</a:t>
            </a:r>
            <a:r>
              <a:rPr lang="he-IL" sz="600" dirty="0">
                <a:solidFill>
                  <a:srgbClr val="5E4D36"/>
                </a:solidFill>
                <a:latin typeface="Levenim MT" panose="02010502060101010101" pitchFamily="2" charset="-79"/>
                <a:cs typeface="Levenim MT" panose="02010502060101010101" pitchFamily="2" charset="-79"/>
              </a:rPr>
              <a:t> הזאת לדבר גדול, כי זו היא </a:t>
            </a:r>
            <a:r>
              <a:rPr lang="he-IL" sz="600" dirty="0" err="1">
                <a:solidFill>
                  <a:srgbClr val="5E4D36"/>
                </a:solidFill>
                <a:latin typeface="Levenim MT" panose="02010502060101010101" pitchFamily="2" charset="-79"/>
                <a:cs typeface="Levenim MT" panose="02010502060101010101" pitchFamily="2" charset="-79"/>
              </a:rPr>
              <a:t>אניה</a:t>
            </a:r>
            <a:r>
              <a:rPr lang="he-IL" sz="600" dirty="0">
                <a:solidFill>
                  <a:srgbClr val="5E4D36"/>
                </a:solidFill>
                <a:latin typeface="Levenim MT" panose="02010502060101010101" pitchFamily="2" charset="-79"/>
                <a:cs typeface="Levenim MT" panose="02010502060101010101" pitchFamily="2" charset="-79"/>
              </a:rPr>
              <a:t> שנשאה </a:t>
            </a:r>
            <a:r>
              <a:rPr lang="he-IL" sz="600" dirty="0" smtClean="0">
                <a:solidFill>
                  <a:srgbClr val="5E4D36"/>
                </a:solidFill>
                <a:latin typeface="Levenim MT" panose="02010502060101010101" pitchFamily="2" charset="-79"/>
                <a:cs typeface="Levenim MT" panose="02010502060101010101" pitchFamily="2" charset="-79"/>
              </a:rPr>
              <a:t>בתוכה סכנת </a:t>
            </a:r>
            <a:r>
              <a:rPr lang="he-IL" sz="600" dirty="0">
                <a:solidFill>
                  <a:srgbClr val="5E4D36"/>
                </a:solidFill>
                <a:latin typeface="Levenim MT" panose="02010502060101010101" pitchFamily="2" charset="-79"/>
                <a:cs typeface="Levenim MT" panose="02010502060101010101" pitchFamily="2" charset="-79"/>
              </a:rPr>
              <a:t>חורבן לישראל.</a:t>
            </a:r>
          </a:p>
          <a:p>
            <a:pPr algn="just"/>
            <a:r>
              <a:rPr lang="he-IL" sz="600" dirty="0" err="1">
                <a:solidFill>
                  <a:srgbClr val="5E4D36"/>
                </a:solidFill>
                <a:latin typeface="Levenim MT" panose="02010502060101010101" pitchFamily="2" charset="-79"/>
                <a:cs typeface="Levenim MT" panose="02010502060101010101" pitchFamily="2" charset="-79"/>
              </a:rPr>
              <a:t>ווגם</a:t>
            </a:r>
            <a:r>
              <a:rPr lang="he-IL" sz="600" dirty="0">
                <a:solidFill>
                  <a:srgbClr val="5E4D36"/>
                </a:solidFill>
                <a:latin typeface="Levenim MT" panose="02010502060101010101" pitchFamily="2" charset="-79"/>
                <a:cs typeface="Levenim MT" panose="02010502060101010101" pitchFamily="2" charset="-79"/>
              </a:rPr>
              <a:t> כשהייתי צריך לפעול נגד אצ״ל — לא פעלתי על דעת עצמי, אם כי הייתי מוסמך לפעול בתוקף החוק. ידעתי את חומרת המעשה ולא רציתי שנוסף לעצם </a:t>
            </a:r>
            <a:r>
              <a:rPr lang="he-IL" sz="600" dirty="0" err="1">
                <a:solidFill>
                  <a:srgbClr val="5E4D36"/>
                </a:solidFill>
                <a:latin typeface="Levenim MT" panose="02010502060101010101" pitchFamily="2" charset="-79"/>
                <a:cs typeface="Levenim MT" panose="02010502060101010101" pitchFamily="2" charset="-79"/>
              </a:rPr>
              <a:t>הענין</a:t>
            </a:r>
            <a:r>
              <a:rPr lang="he-IL" sz="600" dirty="0">
                <a:solidFill>
                  <a:srgbClr val="5E4D36"/>
                </a:solidFill>
                <a:latin typeface="Levenim MT" panose="02010502060101010101" pitchFamily="2" charset="-79"/>
                <a:cs typeface="Levenim MT" panose="02010502060101010101" pitchFamily="2" charset="-79"/>
              </a:rPr>
              <a:t> תתעורר השאלה: באיזו סמכות פעלתי. הבאתי את השאלה לממשלה. והממשלה דיינה והחליטה, ואני פעלתי בתוקף החלטה זו, אם כי אינני מן החששנים לקבל על עצמי אחריות קשה. רציתי שתהיה לצבא פקודה ברורה לפעול על אחריות הממשלה כולה. ובאי­ כוח הצבא הש­תתפו בישיבת הממשלה כשנתקיים דיון יסודי, ונשאלו שאלות וההחלטה נתקבלה פה­ אחד. ועל פי החלטה זו פעל הצבא. והוא פעל בתבונה.</a:t>
            </a: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כמדומני </a:t>
            </a:r>
            <a:r>
              <a:rPr lang="he-IL" sz="600" dirty="0">
                <a:solidFill>
                  <a:srgbClr val="5E4D36"/>
                </a:solidFill>
                <a:latin typeface="Levenim MT" panose="02010502060101010101" pitchFamily="2" charset="-79"/>
                <a:cs typeface="Levenim MT" panose="02010502060101010101" pitchFamily="2" charset="-79"/>
              </a:rPr>
              <a:t>שאין אני בין הפחדנים הגדולים ביותר בישראל׳ אך אני מפחד מאד ממיעוט מזויין. לשם מה הוא מזויין ? לנוי ? כל דבר יש לו תפקיד </a:t>
            </a:r>
            <a:r>
              <a:rPr lang="he-IL" sz="600" dirty="0" err="1">
                <a:solidFill>
                  <a:srgbClr val="5E4D36"/>
                </a:solidFill>
                <a:latin typeface="Levenim MT" panose="02010502060101010101" pitchFamily="2" charset="-79"/>
                <a:cs typeface="Levenim MT" panose="02010502060101010101" pitchFamily="2" charset="-79"/>
              </a:rPr>
              <a:t>מסויים</a:t>
            </a:r>
            <a:r>
              <a:rPr lang="he-IL" sz="600" dirty="0">
                <a:solidFill>
                  <a:srgbClr val="5E4D36"/>
                </a:solidFill>
                <a:latin typeface="Levenim MT" panose="02010502060101010101" pitchFamily="2" charset="-79"/>
                <a:cs typeface="Levenim MT" panose="02010502060101010101" pitchFamily="2" charset="-79"/>
              </a:rPr>
              <a:t>. נשק — זה אמצעי להרוג אנשים, פשוטו כמשמעו. </a:t>
            </a:r>
            <a:r>
              <a:rPr lang="he-IL" sz="600" dirty="0" smtClean="0">
                <a:solidFill>
                  <a:srgbClr val="5E4D36"/>
                </a:solidFill>
                <a:latin typeface="Levenim MT" panose="02010502060101010101" pitchFamily="2" charset="-79"/>
                <a:cs typeface="Levenim MT" panose="02010502060101010101" pitchFamily="2" charset="-79"/>
              </a:rPr>
              <a:t>ואוי </a:t>
            </a:r>
            <a:r>
              <a:rPr lang="he-IL" sz="600" dirty="0">
                <a:solidFill>
                  <a:srgbClr val="5E4D36"/>
                </a:solidFill>
                <a:latin typeface="Levenim MT" panose="02010502060101010101" pitchFamily="2" charset="-79"/>
                <a:cs typeface="Levenim MT" panose="02010502060101010101" pitchFamily="2" charset="-79"/>
              </a:rPr>
              <a:t>ואבוי לאנושות׳ הצריכה לייצר כלי ­משחית כאלה.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אכן</a:t>
            </a:r>
            <a:r>
              <a:rPr lang="he-IL" sz="600" dirty="0">
                <a:solidFill>
                  <a:srgbClr val="5E4D36"/>
                </a:solidFill>
                <a:latin typeface="Levenim MT" panose="02010502060101010101" pitchFamily="2" charset="-79"/>
                <a:cs typeface="Levenim MT" panose="02010502060101010101" pitchFamily="2" charset="-79"/>
              </a:rPr>
              <a:t>, במניעת אניית­ הנשק מאצ״ל׳ נמנע אסון איום שריחף עלינו. ומעולם לא מילאה שרי­פת ­</a:t>
            </a:r>
            <a:r>
              <a:rPr lang="he-IL" sz="600" dirty="0" err="1">
                <a:solidFill>
                  <a:srgbClr val="5E4D36"/>
                </a:solidFill>
                <a:latin typeface="Levenim MT" panose="02010502060101010101" pitchFamily="2" charset="-79"/>
                <a:cs typeface="Levenim MT" panose="02010502060101010101" pitchFamily="2" charset="-79"/>
              </a:rPr>
              <a:t>אניה</a:t>
            </a:r>
            <a:r>
              <a:rPr lang="he-IL" sz="600" dirty="0">
                <a:solidFill>
                  <a:srgbClr val="5E4D36"/>
                </a:solidFill>
                <a:latin typeface="Levenim MT" panose="02010502060101010101" pitchFamily="2" charset="-79"/>
                <a:cs typeface="Levenim MT" panose="02010502060101010101" pitchFamily="2" charset="-79"/>
              </a:rPr>
              <a:t> שליחות כה נאמנה לשלום הישוב, כשריפת אניית ­אצ״ל </a:t>
            </a:r>
            <a:r>
              <a:rPr lang="he-IL" sz="600" dirty="0" smtClean="0">
                <a:solidFill>
                  <a:srgbClr val="5E4D36"/>
                </a:solidFill>
                <a:latin typeface="Levenim MT" panose="02010502060101010101" pitchFamily="2" charset="-79"/>
                <a:cs typeface="Levenim MT" panose="02010502060101010101" pitchFamily="2" charset="-79"/>
              </a:rPr>
              <a:t>זאת... ואני </a:t>
            </a:r>
            <a:r>
              <a:rPr lang="he-IL" sz="600" dirty="0">
                <a:solidFill>
                  <a:srgbClr val="5E4D36"/>
                </a:solidFill>
                <a:latin typeface="Levenim MT" panose="02010502060101010101" pitchFamily="2" charset="-79"/>
                <a:cs typeface="Levenim MT" panose="02010502060101010101" pitchFamily="2" charset="-79"/>
              </a:rPr>
              <a:t>מאמין, שמה שנעשה לאניית הנשק היה ישע גדול, שבא בעקב האסון. לאסון — אחראי אצ״ל, </a:t>
            </a:r>
            <a:r>
              <a:rPr lang="he-IL" sz="600" dirty="0" smtClean="0">
                <a:solidFill>
                  <a:srgbClr val="5E4D36"/>
                </a:solidFill>
                <a:latin typeface="Levenim MT" panose="02010502060101010101" pitchFamily="2" charset="-79"/>
                <a:cs typeface="Levenim MT" panose="02010502060101010101" pitchFamily="2" charset="-79"/>
              </a:rPr>
              <a:t>ולישע הגדול אחראית הממשלה שלא נתפסה לרחמנות מטעה.</a:t>
            </a:r>
          </a:p>
          <a:p>
            <a:pPr algn="just"/>
            <a:endParaRPr lang="he-IL" sz="600" dirty="0">
              <a:solidFill>
                <a:srgbClr val="5E4D36"/>
              </a:solidFill>
              <a:latin typeface="Levenim MT" panose="02010502060101010101" pitchFamily="2" charset="-79"/>
              <a:cs typeface="Levenim MT" panose="02010502060101010101"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אין איש בתוכנו המבקש להתנקם במישהו. אילו היה </a:t>
            </a:r>
            <a:r>
              <a:rPr lang="he-IL" sz="600" dirty="0" err="1">
                <a:solidFill>
                  <a:srgbClr val="5E4D36"/>
                </a:solidFill>
                <a:latin typeface="Levenim MT" panose="02010502060101010101" pitchFamily="2" charset="-79"/>
                <a:cs typeface="Levenim MT" panose="02010502060101010101" pitchFamily="2" charset="-79"/>
              </a:rPr>
              <a:t>הענין</a:t>
            </a:r>
            <a:r>
              <a:rPr lang="he-IL" sz="600" dirty="0">
                <a:solidFill>
                  <a:srgbClr val="5E4D36"/>
                </a:solidFill>
                <a:latin typeface="Levenim MT" panose="02010502060101010101" pitchFamily="2" charset="-79"/>
                <a:cs typeface="Levenim MT" panose="02010502060101010101" pitchFamily="2" charset="-79"/>
              </a:rPr>
              <a:t> מחוסל, היינו מוכנים לשכוח אותו. אני אחד מאלה המוכנים לשכוח ולס­לוח — אם הם יחדלו. אין צורך להתנקם במישהו. די לנו בשונאים חיצוניים. זהו הדבר, רבותי. על כך עמדה הממשלה. אילו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הממשלה מונעת עצמה מתור רחמנות מוטעה מלעשות מה שעשתה —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ממיטה שואה על המאמץ המלחמתי ועל המדינה בכלל.</a:t>
            </a:r>
          </a:p>
          <a:p>
            <a:pPr algn="just"/>
            <a:r>
              <a:rPr lang="he-IL" sz="600" dirty="0">
                <a:solidFill>
                  <a:srgbClr val="5E4D36"/>
                </a:solidFill>
                <a:latin typeface="Levenim MT" panose="02010502060101010101" pitchFamily="2" charset="-79"/>
                <a:cs typeface="Levenim MT" panose="02010502060101010101" pitchFamily="2" charset="-79"/>
              </a:rPr>
              <a:t>מוטב </a:t>
            </a:r>
            <a:r>
              <a:rPr lang="he-IL" sz="600" dirty="0" err="1">
                <a:solidFill>
                  <a:srgbClr val="5E4D36"/>
                </a:solidFill>
                <a:latin typeface="Levenim MT" panose="02010502060101010101" pitchFamily="2" charset="-79"/>
                <a:cs typeface="Levenim MT" panose="02010502060101010101" pitchFamily="2" charset="-79"/>
              </a:rPr>
              <a:t>שהאניה</a:t>
            </a:r>
            <a:r>
              <a:rPr lang="he-IL" sz="600" dirty="0">
                <a:solidFill>
                  <a:srgbClr val="5E4D36"/>
                </a:solidFill>
                <a:latin typeface="Levenim MT" panose="02010502060101010101" pitchFamily="2" charset="-79"/>
                <a:cs typeface="Levenim MT" panose="02010502060101010101" pitchFamily="2" charset="-79"/>
              </a:rPr>
              <a:t> תישרף מאשר תספיק נשק פרטי לפורשים.</a:t>
            </a:r>
          </a:p>
          <a:p>
            <a:pPr algn="just"/>
            <a:r>
              <a:rPr lang="he-IL" sz="600" dirty="0">
                <a:solidFill>
                  <a:srgbClr val="5E4D36"/>
                </a:solidFill>
                <a:latin typeface="Levenim MT" panose="02010502060101010101" pitchFamily="2" charset="-79"/>
                <a:cs typeface="Levenim MT" panose="02010502060101010101" pitchFamily="2" charset="-79"/>
              </a:rPr>
              <a:t>מבורך הוא התותח שהפציץ את </a:t>
            </a:r>
            <a:r>
              <a:rPr lang="he-IL" sz="600" dirty="0" err="1">
                <a:solidFill>
                  <a:srgbClr val="5E4D36"/>
                </a:solidFill>
                <a:latin typeface="Levenim MT" panose="02010502060101010101" pitchFamily="2" charset="-79"/>
                <a:cs typeface="Levenim MT" panose="02010502060101010101" pitchFamily="2" charset="-79"/>
              </a:rPr>
              <a:t>האניה</a:t>
            </a:r>
            <a:r>
              <a:rPr lang="he-IL" sz="600" dirty="0">
                <a:solidFill>
                  <a:srgbClr val="5E4D36"/>
                </a:solidFill>
                <a:latin typeface="Levenim MT" panose="02010502060101010101" pitchFamily="2" charset="-79"/>
                <a:cs typeface="Levenim MT" panose="02010502060101010101" pitchFamily="2" charset="-79"/>
              </a:rPr>
              <a:t> הזאת. מובן, שטוב היה, לולא היה צורך להש­תמש בו, בנשק בכלל, אבל לאחר שלא נמסרה — הדבר הטוב ביותר שאפשר היה לעשות היה — להטביע אותה.</a:t>
            </a:r>
          </a:p>
          <a:p>
            <a:pPr algn="just"/>
            <a:r>
              <a:rPr lang="he-IL" sz="600" dirty="0" smtClean="0">
                <a:solidFill>
                  <a:srgbClr val="5E4D36"/>
                </a:solidFill>
                <a:latin typeface="Levenim MT" panose="02010502060101010101" pitchFamily="2" charset="-79"/>
                <a:cs typeface="Levenim MT" panose="02010502060101010101" pitchFamily="2" charset="-79"/>
              </a:rPr>
              <a:t>טענו </a:t>
            </a:r>
            <a:r>
              <a:rPr lang="he-IL" sz="600" dirty="0">
                <a:solidFill>
                  <a:srgbClr val="5E4D36"/>
                </a:solidFill>
                <a:latin typeface="Levenim MT" panose="02010502060101010101" pitchFamily="2" charset="-79"/>
                <a:cs typeface="Levenim MT" panose="02010502060101010101" pitchFamily="2" charset="-79"/>
              </a:rPr>
              <a:t>פה, שממשלה זמנית אין לה סמכות לעשות מה שעשתה. נכון שממשלה זו היא זמנית, ואני מקווה שתיפטרו ממנה בקרוב, אם ננצח ונוכל במהרה לסדר בחירות</a:t>
            </a:r>
          </a:p>
          <a:p>
            <a:pPr algn="just"/>
            <a:r>
              <a:rPr lang="he-IL" sz="600" dirty="0">
                <a:solidFill>
                  <a:srgbClr val="5E4D36"/>
                </a:solidFill>
                <a:latin typeface="Levenim MT" panose="02010502060101010101" pitchFamily="2" charset="-79"/>
                <a:cs typeface="Levenim MT" panose="02010502060101010101" pitchFamily="2" charset="-79"/>
              </a:rPr>
              <a:t>אולם הזמן הקצר של קיום ממשלה זו, בו, רבותי, מקופל עתיד האומה היהודית אולי למאות שנים, בכל אופן לעשרות שנים. חדשים ספורים אלה יכריעו את הגורל. ואם נדע בזמן קצר זה, לפחות בתקופת המלחמה, לעמוד כאיש אחד תחת מרות אחת, עם צבא אחיד — נהיה למקור ישע והצלה להרבה דורות בישראל. וכיון שכך, יש צורר שהמועצה כולה תתלכד סביב הממשלה במלחמתה נגד הפורשים ותיתן אישור מלא לפעולה, שמנעה את האסון שהיה צפוי לנו במעשה זה של אצ״ל, ותחזק ידי הממשלה ברצונה להבטיח למעשה צבא אחד ומשמעת אחת ומרות אחת; ואם זה </a:t>
            </a:r>
            <a:r>
              <a:rPr lang="he-IL" sz="600" dirty="0" err="1">
                <a:solidFill>
                  <a:srgbClr val="5E4D36"/>
                </a:solidFill>
                <a:latin typeface="Levenim MT" panose="02010502060101010101" pitchFamily="2" charset="-79"/>
                <a:cs typeface="Levenim MT" panose="02010502060101010101" pitchFamily="2" charset="-79"/>
              </a:rPr>
              <a:t>יקויים</a:t>
            </a:r>
            <a:r>
              <a:rPr lang="he-IL" sz="600" dirty="0">
                <a:solidFill>
                  <a:srgbClr val="5E4D36"/>
                </a:solidFill>
                <a:latin typeface="Levenim MT" panose="02010502060101010101" pitchFamily="2" charset="-79"/>
                <a:cs typeface="Levenim MT" panose="02010502060101010101" pitchFamily="2" charset="-79"/>
              </a:rPr>
              <a:t> בפועל — נסלח לכל חטאי הפורשים בעבר</a:t>
            </a:r>
            <a:r>
              <a:rPr lang="he-IL" sz="600" dirty="0" smtClean="0">
                <a:solidFill>
                  <a:srgbClr val="5E4D36"/>
                </a:solidFill>
                <a:latin typeface="Levenim MT" panose="02010502060101010101" pitchFamily="2" charset="-79"/>
                <a:cs typeface="Levenim MT" panose="02010502060101010101" pitchFamily="2" charset="-79"/>
              </a:rPr>
              <a:t>.</a:t>
            </a:r>
          </a:p>
          <a:p>
            <a:pPr algn="l"/>
            <a:r>
              <a:rPr lang="he-IL" sz="500" u="sng" dirty="0">
                <a:solidFill>
                  <a:srgbClr val="5E4D36"/>
                </a:solidFill>
                <a:latin typeface="Levenim MT" panose="02010502060101010101" pitchFamily="2" charset="-79"/>
                <a:cs typeface="Levenim MT" panose="02010502060101010101" pitchFamily="2" charset="-79"/>
                <a:hlinkClick r:id="rId2"/>
              </a:rPr>
              <a:t>פרוטוקול דיון מועצת העם הזמנית ישיבה ה', ט"ז סיוון תש"ח (23 ביוני 1948) מתוך אתר הכנסת</a:t>
            </a:r>
            <a:endParaRPr lang="he-IL" sz="500" dirty="0">
              <a:solidFill>
                <a:srgbClr val="5E4D36"/>
              </a:solidFill>
              <a:latin typeface="Levenim MT" panose="02010502060101010101" pitchFamily="2" charset="-79"/>
              <a:cs typeface="Levenim MT" panose="02010502060101010101" pitchFamily="2" charset="-79"/>
            </a:endParaRPr>
          </a:p>
          <a:p>
            <a:r>
              <a:rPr lang="he-IL" sz="800" dirty="0"/>
              <a:t/>
            </a:r>
            <a:br>
              <a:rPr lang="he-IL" sz="800" dirty="0"/>
            </a:br>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endParaRPr lang="he-IL" sz="600" dirty="0">
              <a:solidFill>
                <a:srgbClr val="5E4D36"/>
              </a:solidFill>
              <a:latin typeface="Levenim MT" panose="02010502060101010101" pitchFamily="2" charset="-79"/>
              <a:cs typeface="Levenim MT" panose="02010502060101010101" pitchFamily="2" charset="-79"/>
            </a:endParaRPr>
          </a:p>
        </p:txBody>
      </p:sp>
      <p:sp>
        <p:nvSpPr>
          <p:cNvPr id="13" name="מלבן 12"/>
          <p:cNvSpPr/>
          <p:nvPr/>
        </p:nvSpPr>
        <p:spPr>
          <a:xfrm>
            <a:off x="2464083" y="1008886"/>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15" name="מלבן 14"/>
          <p:cNvSpPr/>
          <p:nvPr/>
        </p:nvSpPr>
        <p:spPr>
          <a:xfrm>
            <a:off x="2468432" y="988154"/>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spcAft>
                <a:spcPts val="600"/>
              </a:spcAft>
            </a:pPr>
            <a:r>
              <a:rPr lang="he-IL" sz="800" b="1" dirty="0" smtClean="0">
                <a:solidFill>
                  <a:srgbClr val="5E4D36"/>
                </a:solidFill>
                <a:latin typeface="Levenim MT" panose="02010502060101010101" pitchFamily="2" charset="-79"/>
                <a:cs typeface="Levenim MT" pitchFamily="2" charset="-79"/>
              </a:rPr>
              <a:t>ד. אלטלנה – אתגר ה"ממלכתיות"</a:t>
            </a:r>
            <a:endParaRPr lang="he-IL" sz="800" b="1" dirty="0">
              <a:solidFill>
                <a:srgbClr val="5E4D36"/>
              </a:solidFill>
              <a:latin typeface="Levenim MT" pitchFamily="2" charset="-79"/>
              <a:cs typeface="Levenim MT" pitchFamily="2" charset="-79"/>
            </a:endParaRPr>
          </a:p>
          <a:p>
            <a:pPr algn="just"/>
            <a:r>
              <a:rPr lang="he-IL" sz="600" dirty="0">
                <a:solidFill>
                  <a:srgbClr val="5E4D36"/>
                </a:solidFill>
                <a:latin typeface="Levenim MT" panose="02010502060101010101" pitchFamily="2" charset="-79"/>
                <a:cs typeface="Levenim MT" panose="02010502060101010101" pitchFamily="2" charset="-79"/>
              </a:rPr>
              <a:t>רבותי, היום נקראה המו­עצה לרגל אסון כבד וחמור שהתרגש עלינו </a:t>
            </a:r>
            <a:r>
              <a:rPr lang="he-IL" sz="600" dirty="0" smtClean="0">
                <a:solidFill>
                  <a:srgbClr val="5E4D36"/>
                </a:solidFill>
                <a:latin typeface="Levenim MT" panose="02010502060101010101" pitchFamily="2" charset="-79"/>
                <a:cs typeface="Levenim MT" panose="02010502060101010101" pitchFamily="2" charset="-79"/>
              </a:rPr>
              <a:t>- </a:t>
            </a:r>
            <a:r>
              <a:rPr lang="he-IL" sz="600" dirty="0" err="1" smtClean="0">
                <a:solidFill>
                  <a:srgbClr val="5E4D36"/>
                </a:solidFill>
                <a:latin typeface="Levenim MT" panose="02010502060101010101" pitchFamily="2" charset="-79"/>
                <a:cs typeface="Levenim MT" panose="02010502060101010101" pitchFamily="2" charset="-79"/>
              </a:rPr>
              <a:t>נסיון</a:t>
            </a:r>
            <a:r>
              <a:rPr lang="he-IL" sz="600" dirty="0" smtClean="0">
                <a:solidFill>
                  <a:srgbClr val="5E4D36"/>
                </a:solidFill>
                <a:latin typeface="Levenim MT" panose="02010502060101010101" pitchFamily="2" charset="-79"/>
                <a:cs typeface="Levenim MT" panose="02010502060101010101" pitchFamily="2" charset="-79"/>
              </a:rPr>
              <a:t> </a:t>
            </a:r>
            <a:r>
              <a:rPr lang="he-IL" sz="600" dirty="0">
                <a:solidFill>
                  <a:srgbClr val="5E4D36"/>
                </a:solidFill>
                <a:latin typeface="Levenim MT" panose="02010502060101010101" pitchFamily="2" charset="-79"/>
                <a:cs typeface="Levenim MT" panose="02010502060101010101" pitchFamily="2" charset="-79"/>
              </a:rPr>
              <a:t>התנקשות בידי </a:t>
            </a:r>
            <a:r>
              <a:rPr lang="he-IL" sz="600" dirty="0" err="1">
                <a:solidFill>
                  <a:srgbClr val="5E4D36"/>
                </a:solidFill>
                <a:latin typeface="Levenim MT" panose="02010502060101010101" pitchFamily="2" charset="-79"/>
                <a:cs typeface="Levenim MT" panose="02010502060101010101" pitchFamily="2" charset="-79"/>
              </a:rPr>
              <a:t>אירגון</a:t>
            </a:r>
            <a:r>
              <a:rPr lang="he-IL" sz="600" dirty="0">
                <a:solidFill>
                  <a:srgbClr val="5E4D36"/>
                </a:solidFill>
                <a:latin typeface="Levenim MT" panose="02010502060101010101" pitchFamily="2" charset="-79"/>
                <a:cs typeface="Levenim MT" panose="02010502060101010101" pitchFamily="2" charset="-79"/>
              </a:rPr>
              <a:t> הידוע בשם ״אצ״ל״, באחדות המדינה וריבונותה׳ </a:t>
            </a:r>
            <a:r>
              <a:rPr lang="he-IL" sz="600" dirty="0" err="1" smtClean="0">
                <a:solidFill>
                  <a:srgbClr val="5E4D36"/>
                </a:solidFill>
                <a:latin typeface="Levenim MT" panose="02010502060101010101" pitchFamily="2" charset="-79"/>
                <a:cs typeface="Levenim MT" panose="02010502060101010101" pitchFamily="2" charset="-79"/>
              </a:rPr>
              <a:t>ביכלתה</a:t>
            </a:r>
            <a:r>
              <a:rPr lang="he-IL" sz="600" dirty="0" smtClean="0">
                <a:solidFill>
                  <a:srgbClr val="5E4D36"/>
                </a:solidFill>
                <a:latin typeface="Levenim MT" panose="02010502060101010101" pitchFamily="2" charset="-79"/>
                <a:cs typeface="Levenim MT" panose="02010502060101010101" pitchFamily="2" charset="-79"/>
              </a:rPr>
              <a:t> הצבאית </a:t>
            </a:r>
            <a:r>
              <a:rPr lang="he-IL" sz="600" dirty="0">
                <a:solidFill>
                  <a:srgbClr val="5E4D36"/>
                </a:solidFill>
                <a:latin typeface="Levenim MT" panose="02010502060101010101" pitchFamily="2" charset="-79"/>
                <a:cs typeface="Levenim MT" panose="02010502060101010101" pitchFamily="2" charset="-79"/>
              </a:rPr>
              <a:t>של מדינת ­ישראל ובמעמדה הבינלאומי.</a:t>
            </a:r>
          </a:p>
          <a:p>
            <a:pPr algn="just"/>
            <a:r>
              <a:rPr lang="he-IL" sz="600" dirty="0">
                <a:solidFill>
                  <a:srgbClr val="5E4D36"/>
                </a:solidFill>
                <a:latin typeface="Levenim MT" panose="02010502060101010101" pitchFamily="2" charset="-79"/>
                <a:cs typeface="Levenim MT" panose="02010502060101010101" pitchFamily="2" charset="-79"/>
              </a:rPr>
              <a:t>עם הקמת המדינה היהודית רצינו וראינו צורף לשכוח את העבר ולאפשר לכל בני ­הישוב, בלי יוצא ­מן ­הכלל, לפתוח פרק חדש — פרק של השתתפות שווה בזכויות ובחובות </a:t>
            </a:r>
            <a:r>
              <a:rPr lang="he-IL" sz="600" dirty="0" err="1">
                <a:solidFill>
                  <a:srgbClr val="5E4D36"/>
                </a:solidFill>
                <a:latin typeface="Levenim MT" panose="02010502060101010101" pitchFamily="2" charset="-79"/>
                <a:cs typeface="Levenim MT" panose="02010502060101010101" pitchFamily="2" charset="-79"/>
              </a:rPr>
              <a:t>בבנין</a:t>
            </a:r>
            <a:r>
              <a:rPr lang="he-IL" sz="600" dirty="0">
                <a:solidFill>
                  <a:srgbClr val="5E4D36"/>
                </a:solidFill>
                <a:latin typeface="Levenim MT" panose="02010502060101010101" pitchFamily="2" charset="-79"/>
                <a:cs typeface="Levenim MT" panose="02010502060101010101" pitchFamily="2" charset="-79"/>
              </a:rPr>
              <a:t> המדינה ובהגנתה.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ב26 </a:t>
            </a:r>
            <a:r>
              <a:rPr lang="he-IL" sz="600" dirty="0">
                <a:solidFill>
                  <a:srgbClr val="5E4D36"/>
                </a:solidFill>
                <a:latin typeface="Levenim MT" panose="02010502060101010101" pitchFamily="2" charset="-79"/>
                <a:cs typeface="Levenim MT" panose="02010502060101010101" pitchFamily="2" charset="-79"/>
              </a:rPr>
              <a:t> למאי הוצאנו פקודה על הקמת צבא­ הגנה לישראל. זו לא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פקודה רגילה להקמת אחד </a:t>
            </a:r>
            <a:r>
              <a:rPr lang="he-IL" sz="600" dirty="0" smtClean="0">
                <a:solidFill>
                  <a:srgbClr val="5E4D36"/>
                </a:solidFill>
                <a:latin typeface="Levenim MT" panose="02010502060101010101" pitchFamily="2" charset="-79"/>
                <a:cs typeface="Levenim MT" panose="02010502060101010101" pitchFamily="2" charset="-79"/>
              </a:rPr>
              <a:t>השירותים הממלכתיים</a:t>
            </a:r>
            <a:r>
              <a:rPr lang="he-IL" sz="600" dirty="0">
                <a:solidFill>
                  <a:srgbClr val="5E4D36"/>
                </a:solidFill>
                <a:latin typeface="Levenim MT" panose="02010502060101010101" pitchFamily="2" charset="-79"/>
                <a:cs typeface="Levenim MT" panose="02010502060101010101" pitchFamily="2" charset="-79"/>
              </a:rPr>
              <a:t>, אלא צו חיים ומוות לקיומו של הישוב, לקיומה של המדינה, לקיומה של תוחלת ישראל.</a:t>
            </a:r>
          </a:p>
          <a:p>
            <a:pPr algn="just"/>
            <a:r>
              <a:rPr lang="he-IL" sz="600" dirty="0">
                <a:solidFill>
                  <a:srgbClr val="5E4D36"/>
                </a:solidFill>
                <a:latin typeface="Levenim MT" panose="02010502060101010101" pitchFamily="2" charset="-79"/>
                <a:cs typeface="Levenim MT" panose="02010502060101010101" pitchFamily="2" charset="-79"/>
              </a:rPr>
              <a:t>הסעיף הרביעי של הפקודה הוא נגד הקמתו וקיומו של כל כוח מזויין מחוץ לצבא­ ההגנה לישראל. ושוב : זה לא היה סעיף המכוון רק לסדר ממלכתי תקין ... אלא צורך ותנאי חיוני להתגוננותנו: נגד אויב חיצוני אפשר לעמוד רק בכוח צבא אחיד, המציית לממשלה אחת ולפיקוד עליון אחד.</a:t>
            </a: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בתוקף </a:t>
            </a:r>
            <a:r>
              <a:rPr lang="he-IL" sz="600" dirty="0">
                <a:solidFill>
                  <a:srgbClr val="5E4D36"/>
                </a:solidFill>
                <a:latin typeface="Levenim MT" panose="02010502060101010101" pitchFamily="2" charset="-79"/>
                <a:cs typeface="Levenim MT" panose="02010502060101010101" pitchFamily="2" charset="-79"/>
              </a:rPr>
              <a:t>החוק והמציאות האכזרית היינו צריכים וגם יכולים לפרק בלי </a:t>
            </a:r>
            <a:r>
              <a:rPr lang="he-IL" sz="600" dirty="0" smtClean="0">
                <a:solidFill>
                  <a:srgbClr val="5E4D36"/>
                </a:solidFill>
                <a:latin typeface="Levenim MT" panose="02010502060101010101" pitchFamily="2" charset="-79"/>
                <a:cs typeface="Levenim MT" panose="02010502060101010101" pitchFamily="2" charset="-79"/>
              </a:rPr>
              <a:t>כל שהיות </a:t>
            </a:r>
            <a:r>
              <a:rPr lang="he-IL" sz="600" dirty="0">
                <a:solidFill>
                  <a:srgbClr val="5E4D36"/>
                </a:solidFill>
                <a:latin typeface="Levenim MT" panose="02010502060101010101" pitchFamily="2" charset="-79"/>
                <a:cs typeface="Levenim MT" panose="02010502060101010101" pitchFamily="2" charset="-79"/>
              </a:rPr>
              <a:t>את אירגוני­ הפורשים המזויינים, אולם נהגנו לפנים משורת הדין, כדי </a:t>
            </a:r>
            <a:r>
              <a:rPr lang="he-IL" sz="600" dirty="0" smtClean="0">
                <a:solidFill>
                  <a:srgbClr val="5E4D36"/>
                </a:solidFill>
                <a:latin typeface="Levenim MT" panose="02010502060101010101" pitchFamily="2" charset="-79"/>
                <a:cs typeface="Levenim MT" panose="02010502060101010101" pitchFamily="2" charset="-79"/>
              </a:rPr>
              <a:t>להקל עליהם </a:t>
            </a:r>
            <a:r>
              <a:rPr lang="he-IL" sz="600" dirty="0">
                <a:solidFill>
                  <a:srgbClr val="5E4D36"/>
                </a:solidFill>
                <a:latin typeface="Levenim MT" panose="02010502060101010101" pitchFamily="2" charset="-79"/>
                <a:cs typeface="Levenim MT" panose="02010502060101010101" pitchFamily="2" charset="-79"/>
              </a:rPr>
              <a:t>את חיסול </a:t>
            </a:r>
            <a:r>
              <a:rPr lang="he-IL" sz="600" dirty="0" err="1">
                <a:solidFill>
                  <a:srgbClr val="5E4D36"/>
                </a:solidFill>
                <a:latin typeface="Levenim MT" panose="02010502060101010101" pitchFamily="2" charset="-79"/>
                <a:cs typeface="Levenim MT" panose="02010502060101010101" pitchFamily="2" charset="-79"/>
              </a:rPr>
              <a:t>אירגונם</a:t>
            </a:r>
            <a:r>
              <a:rPr lang="he-IL" sz="600" dirty="0">
                <a:solidFill>
                  <a:srgbClr val="5E4D36"/>
                </a:solidFill>
                <a:latin typeface="Levenim MT" panose="02010502060101010101" pitchFamily="2" charset="-79"/>
                <a:cs typeface="Levenim MT" panose="02010502060101010101" pitchFamily="2" charset="-79"/>
              </a:rPr>
              <a:t> המזויין וליצור אווירה נוחה להצטרפותם לצבא­ המדינה.</a:t>
            </a:r>
          </a:p>
          <a:p>
            <a:pPr algn="just"/>
            <a:r>
              <a:rPr lang="he-IL" sz="600" dirty="0">
                <a:solidFill>
                  <a:srgbClr val="5E4D36"/>
                </a:solidFill>
                <a:latin typeface="Levenim MT" panose="02010502060101010101" pitchFamily="2" charset="-79"/>
                <a:cs typeface="Levenim MT" panose="02010502060101010101" pitchFamily="2" charset="-79"/>
              </a:rPr>
              <a:t>תוך הפרת חוקי המדינה והתחייבויותיו, לפי הצהרתו מתוך החלטתו </a:t>
            </a:r>
            <a:r>
              <a:rPr lang="he-IL" sz="600" dirty="0" err="1">
                <a:solidFill>
                  <a:srgbClr val="5E4D36"/>
                </a:solidFill>
                <a:latin typeface="Levenim MT" panose="02010502060101010101" pitchFamily="2" charset="-79"/>
                <a:cs typeface="Levenim MT" panose="02010502060101010101" pitchFamily="2" charset="-79"/>
              </a:rPr>
              <a:t>החפשית</a:t>
            </a:r>
            <a:r>
              <a:rPr lang="he-IL" sz="600" dirty="0">
                <a:solidFill>
                  <a:srgbClr val="5E4D36"/>
                </a:solidFill>
                <a:latin typeface="Levenim MT" panose="02010502060101010101" pitchFamily="2" charset="-79"/>
                <a:cs typeface="Levenim MT" panose="02010502060101010101" pitchFamily="2" charset="-79"/>
              </a:rPr>
              <a:t>, הביא אצ״ל לארץ </a:t>
            </a:r>
            <a:r>
              <a:rPr lang="he-IL" sz="600" dirty="0" err="1">
                <a:solidFill>
                  <a:srgbClr val="5E4D36"/>
                </a:solidFill>
                <a:latin typeface="Levenim MT" panose="02010502060101010101" pitchFamily="2" charset="-79"/>
                <a:cs typeface="Levenim MT" panose="02010502060101010101" pitchFamily="2" charset="-79"/>
              </a:rPr>
              <a:t>אניה</a:t>
            </a:r>
            <a:r>
              <a:rPr lang="he-IL" sz="600" dirty="0">
                <a:solidFill>
                  <a:srgbClr val="5E4D36"/>
                </a:solidFill>
                <a:latin typeface="Levenim MT" panose="02010502060101010101" pitchFamily="2" charset="-79"/>
                <a:cs typeface="Levenim MT" panose="02010502060101010101" pitchFamily="2" charset="-79"/>
              </a:rPr>
              <a:t> עם נשק. גם אילו לא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הפוגה מטעם האו״ם, היה </a:t>
            </a:r>
            <a:r>
              <a:rPr lang="he-IL" sz="600" dirty="0" err="1">
                <a:solidFill>
                  <a:srgbClr val="5E4D36"/>
                </a:solidFill>
                <a:latin typeface="Levenim MT" panose="02010502060101010101" pitchFamily="2" charset="-79"/>
                <a:cs typeface="Levenim MT" panose="02010502060101010101" pitchFamily="2" charset="-79"/>
              </a:rPr>
              <a:t>הענין</a:t>
            </a:r>
            <a:r>
              <a:rPr lang="he-IL" sz="600" dirty="0">
                <a:solidFill>
                  <a:srgbClr val="5E4D36"/>
                </a:solidFill>
                <a:latin typeface="Levenim MT" panose="02010502060101010101" pitchFamily="2" charset="-79"/>
                <a:cs typeface="Levenim MT" panose="02010502060101010101" pitchFamily="2" charset="-79"/>
              </a:rPr>
              <a:t> הזה חמור למדי, כי אין שום מדינה יכולה לסבול, שאנשים פרטיים או </a:t>
            </a:r>
            <a:r>
              <a:rPr lang="he-IL" sz="600" dirty="0" err="1">
                <a:solidFill>
                  <a:srgbClr val="5E4D36"/>
                </a:solidFill>
                <a:latin typeface="Levenim MT" panose="02010502060101010101" pitchFamily="2" charset="-79"/>
                <a:cs typeface="Levenim MT" panose="02010502060101010101" pitchFamily="2" charset="-79"/>
              </a:rPr>
              <a:t>אירגון</a:t>
            </a:r>
            <a:r>
              <a:rPr lang="he-IL" sz="600" dirty="0">
                <a:solidFill>
                  <a:srgbClr val="5E4D36"/>
                </a:solidFill>
                <a:latin typeface="Levenim MT" panose="02010502060101010101" pitchFamily="2" charset="-79"/>
                <a:cs typeface="Levenim MT" panose="02010502060101010101" pitchFamily="2" charset="-79"/>
              </a:rPr>
              <a:t> פרטי יכניסו לארץ בלי רשות הממשלה אפילו את הכמות הקטנה ביותר של נשק, ועל­ אחת­ כמה ­וכמה כמויות גדולות של רובים, מקלעים — כפי שהביאו הפעם אנשי אצ״ל, לפי דבריהם ­הם.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הבאת </a:t>
            </a:r>
            <a:r>
              <a:rPr lang="he-IL" sz="600" dirty="0">
                <a:solidFill>
                  <a:srgbClr val="5E4D36"/>
                </a:solidFill>
                <a:latin typeface="Levenim MT" panose="02010502060101010101" pitchFamily="2" charset="-79"/>
                <a:cs typeface="Levenim MT" panose="02010502060101010101" pitchFamily="2" charset="-79"/>
              </a:rPr>
              <a:t>נשק ע״י </a:t>
            </a:r>
            <a:r>
              <a:rPr lang="he-IL" sz="600" dirty="0" err="1">
                <a:solidFill>
                  <a:srgbClr val="5E4D36"/>
                </a:solidFill>
                <a:latin typeface="Levenim MT" panose="02010502060101010101" pitchFamily="2" charset="-79"/>
                <a:cs typeface="Levenim MT" panose="02010502060101010101" pitchFamily="2" charset="-79"/>
              </a:rPr>
              <a:t>אירגון</a:t>
            </a:r>
            <a:r>
              <a:rPr lang="he-IL" sz="600" dirty="0">
                <a:solidFill>
                  <a:srgbClr val="5E4D36"/>
                </a:solidFill>
                <a:latin typeface="Levenim MT" panose="02010502060101010101" pitchFamily="2" charset="-79"/>
                <a:cs typeface="Levenim MT" panose="02010502060101010101" pitchFamily="2" charset="-79"/>
              </a:rPr>
              <a:t> צבאי לאומי, שהפר את </a:t>
            </a:r>
            <a:r>
              <a:rPr lang="he-IL" sz="600" dirty="0" smtClean="0">
                <a:solidFill>
                  <a:srgbClr val="5E4D36"/>
                </a:solidFill>
                <a:latin typeface="Levenim MT" panose="02010502060101010101" pitchFamily="2" charset="-79"/>
                <a:cs typeface="Levenim MT" panose="02010502060101010101" pitchFamily="2" charset="-79"/>
              </a:rPr>
              <a:t>התחייבויותיו </a:t>
            </a:r>
            <a:r>
              <a:rPr lang="he-IL" sz="600" dirty="0">
                <a:solidFill>
                  <a:srgbClr val="5E4D36"/>
                </a:solidFill>
                <a:latin typeface="Levenim MT" panose="02010502060101010101" pitchFamily="2" charset="-79"/>
                <a:cs typeface="Levenim MT" panose="02010502060101010101" pitchFamily="2" charset="-79"/>
              </a:rPr>
              <a:t>כלפי המדינה ואינו מקבל את דינה, היא סכנה חמורה עוד יותר, כי הוא מע­מיד בסכנה את המדינה ומכשיר את הקרקע למלחמת­ אזרחים בקנה­ מידה רחב.</a:t>
            </a:r>
          </a:p>
          <a:p>
            <a:pPr algn="just"/>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ניתנו </a:t>
            </a:r>
            <a:r>
              <a:rPr lang="he-IL" sz="600" dirty="0">
                <a:solidFill>
                  <a:srgbClr val="5E4D36"/>
                </a:solidFill>
                <a:latin typeface="Levenim MT" panose="02010502060101010101" pitchFamily="2" charset="-79"/>
                <a:cs typeface="Levenim MT" panose="02010502060101010101" pitchFamily="2" charset="-79"/>
              </a:rPr>
              <a:t>הוראות לדרוש מאצ״ל להעמיד את </a:t>
            </a:r>
            <a:r>
              <a:rPr lang="he-IL" sz="600" dirty="0" err="1">
                <a:solidFill>
                  <a:srgbClr val="5E4D36"/>
                </a:solidFill>
                <a:latin typeface="Levenim MT" panose="02010502060101010101" pitchFamily="2" charset="-79"/>
                <a:cs typeface="Levenim MT" panose="02010502060101010101" pitchFamily="2" charset="-79"/>
              </a:rPr>
              <a:t>האניה</a:t>
            </a:r>
            <a:r>
              <a:rPr lang="he-IL" sz="600" dirty="0">
                <a:solidFill>
                  <a:srgbClr val="5E4D36"/>
                </a:solidFill>
                <a:latin typeface="Levenim MT" panose="02010502060101010101" pitchFamily="2" charset="-79"/>
                <a:cs typeface="Levenim MT" panose="02010502060101010101" pitchFamily="2" charset="-79"/>
              </a:rPr>
              <a:t> לרשות הממ­שלה. אצ״ל סירב לעשות זאת והציג לממשלה תנאים. ושוב פעלה הממשלה לפנים משורת­ הדין — והפעם אולי יתר על המידה (ואם זה כך ­­ מוטלת כל האחריות עלי) — ולא הקפידה </a:t>
            </a:r>
            <a:r>
              <a:rPr lang="he-IL" sz="600" dirty="0" err="1">
                <a:solidFill>
                  <a:srgbClr val="5E4D36"/>
                </a:solidFill>
                <a:latin typeface="Levenim MT" panose="02010502060101010101" pitchFamily="2" charset="-79"/>
                <a:cs typeface="Levenim MT" panose="02010502060101010101" pitchFamily="2" charset="-79"/>
              </a:rPr>
              <a:t>בענינים</a:t>
            </a:r>
            <a:r>
              <a:rPr lang="he-IL" sz="600" dirty="0">
                <a:solidFill>
                  <a:srgbClr val="5E4D36"/>
                </a:solidFill>
                <a:latin typeface="Levenim MT" panose="02010502060101010101" pitchFamily="2" charset="-79"/>
                <a:cs typeface="Levenim MT" panose="02010502060101010101" pitchFamily="2" charset="-79"/>
              </a:rPr>
              <a:t> פורמאליים לא בלתי ­חשובים, ובלבד להסדיר את העיקר : העמדת </a:t>
            </a:r>
            <a:r>
              <a:rPr lang="he-IL" sz="600" dirty="0" err="1">
                <a:solidFill>
                  <a:srgbClr val="5E4D36"/>
                </a:solidFill>
                <a:latin typeface="Levenim MT" panose="02010502060101010101" pitchFamily="2" charset="-79"/>
                <a:cs typeface="Levenim MT" panose="02010502060101010101" pitchFamily="2" charset="-79"/>
              </a:rPr>
              <a:t>האניה</a:t>
            </a:r>
            <a:r>
              <a:rPr lang="he-IL" sz="600" dirty="0">
                <a:solidFill>
                  <a:srgbClr val="5E4D36"/>
                </a:solidFill>
                <a:latin typeface="Levenim MT" panose="02010502060101010101" pitchFamily="2" charset="-79"/>
                <a:cs typeface="Levenim MT" panose="02010502060101010101" pitchFamily="2" charset="-79"/>
              </a:rPr>
              <a:t> לרשות הממשלה בלי תנאי ומניעת פריקת הנשק ע״י אצ״ל. כשאצ״ל סירב לעשות זאת וחובתי </a:t>
            </a:r>
            <a:r>
              <a:rPr lang="he-IL" sz="600" dirty="0" err="1">
                <a:solidFill>
                  <a:srgbClr val="5E4D36"/>
                </a:solidFill>
                <a:latin typeface="Levenim MT" panose="02010502060101010101" pitchFamily="2" charset="-79"/>
                <a:cs typeface="Levenim MT" panose="02010502060101010101" pitchFamily="2" charset="-79"/>
              </a:rPr>
              <a:t>היתה</a:t>
            </a:r>
            <a:r>
              <a:rPr lang="he-IL" sz="600" dirty="0">
                <a:solidFill>
                  <a:srgbClr val="5E4D36"/>
                </a:solidFill>
                <a:latin typeface="Levenim MT" panose="02010502060101010101" pitchFamily="2" charset="-79"/>
                <a:cs typeface="Levenim MT" panose="02010502060101010101" pitchFamily="2" charset="-79"/>
              </a:rPr>
              <a:t> ברורה לפני : לשמור על בטחון המדינה ולבצע את החוק —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וידעתי </a:t>
            </a:r>
            <a:r>
              <a:rPr lang="he-IL" sz="600" dirty="0">
                <a:solidFill>
                  <a:srgbClr val="5E4D36"/>
                </a:solidFill>
                <a:latin typeface="Levenim MT" panose="02010502060101010101" pitchFamily="2" charset="-79"/>
                <a:cs typeface="Levenim MT" panose="02010502060101010101" pitchFamily="2" charset="-79"/>
              </a:rPr>
              <a:t>שזה לא ייתכן אלא בכוח — </a:t>
            </a:r>
            <a:endParaRPr lang="he-IL" sz="600" dirty="0" smtClean="0">
              <a:solidFill>
                <a:srgbClr val="5E4D36"/>
              </a:solidFill>
              <a:latin typeface="Levenim MT" panose="02010502060101010101" pitchFamily="2" charset="-79"/>
              <a:cs typeface="Levenim MT" panose="02010502060101010101" pitchFamily="2" charset="-79"/>
            </a:endParaRPr>
          </a:p>
          <a:p>
            <a:pPr algn="just"/>
            <a:r>
              <a:rPr lang="he-IL" sz="600" dirty="0" smtClean="0">
                <a:solidFill>
                  <a:srgbClr val="5E4D36"/>
                </a:solidFill>
                <a:latin typeface="Levenim MT" panose="02010502060101010101" pitchFamily="2" charset="-79"/>
                <a:cs typeface="Levenim MT" panose="02010502060101010101" pitchFamily="2" charset="-79"/>
              </a:rPr>
              <a:t>הבאתי </a:t>
            </a:r>
            <a:r>
              <a:rPr lang="he-IL" sz="600" dirty="0">
                <a:solidFill>
                  <a:srgbClr val="5E4D36"/>
                </a:solidFill>
                <a:latin typeface="Levenim MT" panose="02010502060101010101" pitchFamily="2" charset="-79"/>
                <a:cs typeface="Levenim MT" panose="02010502060101010101" pitchFamily="2" charset="-79"/>
              </a:rPr>
              <a:t>בכל זאת את </a:t>
            </a:r>
            <a:r>
              <a:rPr lang="he-IL" sz="600" dirty="0" err="1">
                <a:solidFill>
                  <a:srgbClr val="5E4D36"/>
                </a:solidFill>
                <a:latin typeface="Levenim MT" panose="02010502060101010101" pitchFamily="2" charset="-79"/>
                <a:cs typeface="Levenim MT" panose="02010502060101010101" pitchFamily="2" charset="-79"/>
              </a:rPr>
              <a:t>הענין</a:t>
            </a:r>
            <a:r>
              <a:rPr lang="he-IL" sz="600" dirty="0">
                <a:solidFill>
                  <a:srgbClr val="5E4D36"/>
                </a:solidFill>
                <a:latin typeface="Levenim MT" panose="02010502060101010101" pitchFamily="2" charset="-79"/>
                <a:cs typeface="Levenim MT" panose="02010502060101010101" pitchFamily="2" charset="-79"/>
              </a:rPr>
              <a:t> לדיון בפני הממ­שלה במלואה ; ואחרי בירור מלא ודיון ממצה הוחלט לרכז במקום </a:t>
            </a:r>
            <a:r>
              <a:rPr lang="he-IL" sz="600" dirty="0" smtClean="0">
                <a:solidFill>
                  <a:srgbClr val="5E4D36"/>
                </a:solidFill>
                <a:latin typeface="Levenim MT" panose="02010502060101010101" pitchFamily="2" charset="-79"/>
                <a:cs typeface="Levenim MT" panose="02010502060101010101" pitchFamily="2" charset="-79"/>
              </a:rPr>
              <a:t>המעשה </a:t>
            </a:r>
            <a:r>
              <a:rPr lang="he-IL" sz="600" dirty="0">
                <a:solidFill>
                  <a:srgbClr val="5E4D36"/>
                </a:solidFill>
                <a:latin typeface="Levenim MT" panose="02010502060101010101" pitchFamily="2" charset="-79"/>
                <a:cs typeface="Levenim MT" panose="02010502060101010101" pitchFamily="2" charset="-79"/>
              </a:rPr>
              <a:t>את הכוח הצבאי הדרוש, למנוע מאצ״ל את פריקת הנשק </a:t>
            </a:r>
            <a:r>
              <a:rPr lang="he-IL" sz="600" dirty="0" err="1" smtClean="0">
                <a:solidFill>
                  <a:srgbClr val="5E4D36"/>
                </a:solidFill>
                <a:latin typeface="Levenim MT" panose="02010502060101010101" pitchFamily="2" charset="-79"/>
                <a:cs typeface="Levenim MT" panose="02010502060101010101" pitchFamily="2" charset="-79"/>
              </a:rPr>
              <a:t>מה­אניה</a:t>
            </a:r>
            <a:r>
              <a:rPr lang="he-IL" sz="600" dirty="0" smtClean="0">
                <a:solidFill>
                  <a:srgbClr val="5E4D36"/>
                </a:solidFill>
                <a:latin typeface="Levenim MT" panose="02010502060101010101" pitchFamily="2" charset="-79"/>
                <a:cs typeface="Levenim MT" panose="02010502060101010101" pitchFamily="2" charset="-79"/>
              </a:rPr>
              <a:t> </a:t>
            </a:r>
            <a:r>
              <a:rPr lang="he-IL" sz="600" dirty="0">
                <a:solidFill>
                  <a:srgbClr val="5E4D36"/>
                </a:solidFill>
                <a:latin typeface="Levenim MT" panose="02010502060101010101" pitchFamily="2" charset="-79"/>
                <a:cs typeface="Levenim MT" panose="02010502060101010101" pitchFamily="2" charset="-79"/>
              </a:rPr>
              <a:t>ולהעמיד את </a:t>
            </a:r>
            <a:r>
              <a:rPr lang="he-IL" sz="600" dirty="0" err="1">
                <a:solidFill>
                  <a:srgbClr val="5E4D36"/>
                </a:solidFill>
                <a:latin typeface="Levenim MT" panose="02010502060101010101" pitchFamily="2" charset="-79"/>
                <a:cs typeface="Levenim MT" panose="02010502060101010101" pitchFamily="2" charset="-79"/>
              </a:rPr>
              <a:t>האניה</a:t>
            </a:r>
            <a:r>
              <a:rPr lang="he-IL" sz="600" dirty="0">
                <a:solidFill>
                  <a:srgbClr val="5E4D36"/>
                </a:solidFill>
                <a:latin typeface="Levenim MT" panose="02010502060101010101" pitchFamily="2" charset="-79"/>
                <a:cs typeface="Levenim MT" panose="02010502060101010101" pitchFamily="2" charset="-79"/>
              </a:rPr>
              <a:t> לרשות הממשלה</a:t>
            </a:r>
          </a:p>
          <a:p>
            <a:pPr algn="just"/>
            <a:r>
              <a:rPr lang="he-IL" sz="600" dirty="0">
                <a:solidFill>
                  <a:srgbClr val="5E4D36"/>
                </a:solidFill>
                <a:latin typeface="Levenim MT" panose="02010502060101010101" pitchFamily="2" charset="-79"/>
                <a:cs typeface="Levenim MT" panose="02010502060101010101" pitchFamily="2" charset="-79"/>
              </a:rPr>
              <a:t>אך המרד הימי נמשך </a:t>
            </a:r>
            <a:r>
              <a:rPr lang="he-IL" sz="600" dirty="0" err="1">
                <a:solidFill>
                  <a:srgbClr val="5E4D36"/>
                </a:solidFill>
                <a:latin typeface="Levenim MT" panose="02010502060101010101" pitchFamily="2" charset="-79"/>
                <a:cs typeface="Levenim MT" panose="02010502060101010101" pitchFamily="2" charset="-79"/>
              </a:rPr>
              <a:t>באניה</a:t>
            </a:r>
            <a:r>
              <a:rPr lang="he-IL" sz="600" dirty="0">
                <a:solidFill>
                  <a:srgbClr val="5E4D36"/>
                </a:solidFill>
                <a:latin typeface="Levenim MT" panose="02010502060101010101" pitchFamily="2" charset="-79"/>
                <a:cs typeface="Levenim MT" panose="02010502060101010101" pitchFamily="2" charset="-79"/>
              </a:rPr>
              <a:t>, שהגיעה לתל ­אביב. הממשלה החליטה </a:t>
            </a:r>
            <a:r>
              <a:rPr lang="he-IL" sz="600" dirty="0" err="1" smtClean="0">
                <a:solidFill>
                  <a:srgbClr val="5E4D36"/>
                </a:solidFill>
                <a:latin typeface="Levenim MT" panose="02010502060101010101" pitchFamily="2" charset="-79"/>
                <a:cs typeface="Levenim MT" panose="02010502060101010101" pitchFamily="2" charset="-79"/>
              </a:rPr>
              <a:t>שהאניה</a:t>
            </a:r>
            <a:r>
              <a:rPr lang="he-IL" sz="600" dirty="0" smtClean="0">
                <a:solidFill>
                  <a:srgbClr val="5E4D36"/>
                </a:solidFill>
                <a:latin typeface="Levenim MT" panose="02010502060101010101" pitchFamily="2" charset="-79"/>
                <a:cs typeface="Levenim MT" panose="02010502060101010101" pitchFamily="2" charset="-79"/>
              </a:rPr>
              <a:t> תימסר </a:t>
            </a:r>
            <a:r>
              <a:rPr lang="he-IL" sz="600" dirty="0">
                <a:solidFill>
                  <a:srgbClr val="5E4D36"/>
                </a:solidFill>
                <a:latin typeface="Levenim MT" panose="02010502060101010101" pitchFamily="2" charset="-79"/>
                <a:cs typeface="Levenim MT" panose="02010502060101010101" pitchFamily="2" charset="-79"/>
              </a:rPr>
              <a:t>לרשות ממשלת­ ישראל על נשקה, אחרת יופעל נגדה כוח צבאי. </a:t>
            </a:r>
            <a:r>
              <a:rPr lang="he-IL" sz="600" dirty="0" err="1">
                <a:solidFill>
                  <a:srgbClr val="5E4D36"/>
                </a:solidFill>
                <a:latin typeface="Levenim MT" panose="02010502060101010101" pitchFamily="2" charset="-79"/>
                <a:cs typeface="Levenim MT" panose="02010502060101010101" pitchFamily="2" charset="-79"/>
              </a:rPr>
              <a:t>האניה</a:t>
            </a:r>
            <a:r>
              <a:rPr lang="he-IL" sz="600" dirty="0">
                <a:solidFill>
                  <a:srgbClr val="5E4D36"/>
                </a:solidFill>
                <a:latin typeface="Levenim MT" panose="02010502060101010101" pitchFamily="2" charset="-79"/>
                <a:cs typeface="Levenim MT" panose="02010502060101010101" pitchFamily="2" charset="-79"/>
              </a:rPr>
              <a:t> סירבה לעשות</a:t>
            </a:r>
            <a:br>
              <a:rPr lang="he-IL" sz="6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זאת — ואתם יודעים במה נגמר </a:t>
            </a:r>
            <a:r>
              <a:rPr lang="he-IL" sz="600" dirty="0" err="1">
                <a:solidFill>
                  <a:srgbClr val="5E4D36"/>
                </a:solidFill>
                <a:latin typeface="Levenim MT" panose="02010502060101010101" pitchFamily="2" charset="-79"/>
                <a:cs typeface="Levenim MT" panose="02010502060101010101" pitchFamily="2" charset="-79"/>
              </a:rPr>
              <a:t>הענין</a:t>
            </a:r>
            <a:r>
              <a:rPr lang="he-IL" sz="600" dirty="0">
                <a:solidFill>
                  <a:srgbClr val="5E4D36"/>
                </a:solidFill>
                <a:latin typeface="Levenim MT" panose="02010502060101010101" pitchFamily="2" charset="-79"/>
                <a:cs typeface="Levenim MT" panose="02010502060101010101" pitchFamily="2" charset="-79"/>
              </a:rPr>
              <a:t> : אחד התותחים של צבא­ ישראל פגע </a:t>
            </a:r>
            <a:r>
              <a:rPr lang="he-IL" sz="600" dirty="0" err="1">
                <a:solidFill>
                  <a:srgbClr val="5E4D36"/>
                </a:solidFill>
                <a:latin typeface="Levenim MT" panose="02010502060101010101" pitchFamily="2" charset="-79"/>
                <a:cs typeface="Levenim MT" panose="02010502060101010101" pitchFamily="2" charset="-79"/>
              </a:rPr>
              <a:t>באניה</a:t>
            </a:r>
            <a:r>
              <a:rPr lang="he-IL" sz="600" dirty="0">
                <a:solidFill>
                  <a:srgbClr val="5E4D36"/>
                </a:solidFill>
                <a:latin typeface="Levenim MT" panose="02010502060101010101" pitchFamily="2" charset="-79"/>
                <a:cs typeface="Levenim MT" panose="02010502060101010101" pitchFamily="2" charset="-79"/>
              </a:rPr>
              <a:t> </a:t>
            </a:r>
            <a:r>
              <a:rPr lang="he-IL" sz="600" dirty="0" smtClean="0">
                <a:solidFill>
                  <a:srgbClr val="5E4D36"/>
                </a:solidFill>
                <a:latin typeface="Levenim MT" panose="02010502060101010101" pitchFamily="2" charset="-79"/>
                <a:cs typeface="Levenim MT" panose="02010502060101010101" pitchFamily="2" charset="-79"/>
              </a:rPr>
              <a:t>שהתחילה לבעור </a:t>
            </a:r>
            <a:r>
              <a:rPr lang="he-IL" sz="600" dirty="0">
                <a:solidFill>
                  <a:srgbClr val="5E4D36"/>
                </a:solidFill>
                <a:latin typeface="Levenim MT" panose="02010502060101010101" pitchFamily="2" charset="-79"/>
                <a:cs typeface="Levenim MT" panose="02010502060101010101" pitchFamily="2" charset="-79"/>
              </a:rPr>
              <a:t>ואנשי אצ״ל ביקשו מהצבא שלנו שיבוא לעזור להם בהוצאת הפצועים. חיי­לינו </a:t>
            </a:r>
            <a:r>
              <a:rPr lang="he-IL" sz="600" dirty="0" smtClean="0">
                <a:solidFill>
                  <a:srgbClr val="5E4D36"/>
                </a:solidFill>
                <a:latin typeface="Levenim MT" panose="02010502060101010101" pitchFamily="2" charset="-79"/>
                <a:cs typeface="Levenim MT" panose="02010502060101010101" pitchFamily="2" charset="-79"/>
              </a:rPr>
              <a:t>נענו מיד </a:t>
            </a:r>
            <a:r>
              <a:rPr lang="he-IL" sz="600" dirty="0">
                <a:solidFill>
                  <a:srgbClr val="5E4D36"/>
                </a:solidFill>
                <a:latin typeface="Levenim MT" panose="02010502060101010101" pitchFamily="2" charset="-79"/>
                <a:cs typeface="Levenim MT" panose="02010502060101010101" pitchFamily="2" charset="-79"/>
              </a:rPr>
              <a:t>ועזרו להם בהוצאת הפצועים וגם בהצלת יתר האנשים — </a:t>
            </a:r>
            <a:r>
              <a:rPr lang="he-IL" sz="600" dirty="0" err="1">
                <a:solidFill>
                  <a:srgbClr val="5E4D36"/>
                </a:solidFill>
                <a:latin typeface="Levenim MT" panose="02010502060101010101" pitchFamily="2" charset="-79"/>
                <a:cs typeface="Levenim MT" panose="02010502060101010101" pitchFamily="2" charset="-79"/>
              </a:rPr>
              <a:t>והאניה</a:t>
            </a:r>
            <a:r>
              <a:rPr lang="he-IL" sz="600" dirty="0">
                <a:solidFill>
                  <a:srgbClr val="5E4D36"/>
                </a:solidFill>
                <a:latin typeface="Levenim MT" panose="02010502060101010101" pitchFamily="2" charset="-79"/>
                <a:cs typeface="Levenim MT" panose="02010502060101010101" pitchFamily="2" charset="-79"/>
              </a:rPr>
              <a:t> עודנה עשנה בחוף תל­ אביב.</a:t>
            </a:r>
            <a:br>
              <a:rPr lang="he-IL" sz="600" dirty="0">
                <a:solidFill>
                  <a:srgbClr val="5E4D36"/>
                </a:solidFill>
                <a:latin typeface="Levenim MT" panose="02010502060101010101" pitchFamily="2" charset="-79"/>
                <a:cs typeface="Levenim MT" panose="02010502060101010101" pitchFamily="2" charset="-79"/>
              </a:rPr>
            </a:br>
            <a:r>
              <a:rPr lang="he-IL" sz="600" dirty="0">
                <a:solidFill>
                  <a:srgbClr val="5E4D36"/>
                </a:solidFill>
                <a:latin typeface="Levenim MT" panose="02010502060101010101" pitchFamily="2" charset="-79"/>
                <a:cs typeface="Levenim MT" panose="02010502060101010101" pitchFamily="2" charset="-79"/>
              </a:rPr>
              <a:t>אחרי מבחן ­הדמים האיום שהטילו עלינו צבאות ­ערב לפני היות המדינה ולאחר הקמתה — זהו מבחן­ הדמים המר ביותר שבא על המדינה. הסכנה אינה פחות גדולה </a:t>
            </a:r>
            <a:r>
              <a:rPr lang="he-IL" sz="600" dirty="0" smtClean="0">
                <a:solidFill>
                  <a:srgbClr val="5E4D36"/>
                </a:solidFill>
                <a:latin typeface="Levenim MT" panose="02010502060101010101" pitchFamily="2" charset="-79"/>
                <a:cs typeface="Levenim MT" panose="02010502060101010101" pitchFamily="2" charset="-79"/>
              </a:rPr>
              <a:t>כשהיא</a:t>
            </a:r>
            <a:r>
              <a:rPr lang="he-IL" sz="600" dirty="0">
                <a:solidFill>
                  <a:srgbClr val="5E4D36"/>
                </a:solidFill>
                <a:latin typeface="Levenim MT" panose="02010502060101010101" pitchFamily="2" charset="-79"/>
                <a:cs typeface="Levenim MT" panose="02010502060101010101" pitchFamily="2" charset="-79"/>
              </a:rPr>
              <a:t/>
            </a:r>
            <a:br>
              <a:rPr lang="he-IL" sz="600" dirty="0">
                <a:solidFill>
                  <a:srgbClr val="5E4D36"/>
                </a:solidFill>
                <a:latin typeface="Levenim MT" panose="02010502060101010101" pitchFamily="2" charset="-79"/>
                <a:cs typeface="Levenim MT" panose="02010502060101010101" pitchFamily="2" charset="-79"/>
              </a:rPr>
            </a:br>
            <a:endParaRPr lang="he-IL" sz="600" dirty="0" smtClean="0">
              <a:solidFill>
                <a:srgbClr val="5E4D36"/>
              </a:solidFill>
              <a:latin typeface="Levenim MT" pitchFamily="2" charset="-79"/>
              <a:cs typeface="Levenim MT" pitchFamily="2" charset="-79"/>
            </a:endParaRPr>
          </a:p>
        </p:txBody>
      </p:sp>
      <p:pic>
        <p:nvPicPr>
          <p:cNvPr id="3" name="Picture 2" descr="https://upload.wikimedia.org/wikipedia/commons/5/53/Altalena_off_Tel-Aviv_beach.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7047" y="4918404"/>
            <a:ext cx="2107096" cy="1410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237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r>
              <a:rPr lang="he-IL" sz="700" u="sng" dirty="0">
                <a:solidFill>
                  <a:srgbClr val="5E4D36"/>
                </a:solidFill>
                <a:latin typeface="Levenim MT" panose="02010502060101010101" pitchFamily="2" charset="-79"/>
                <a:cs typeface="Levenim MT" panose="02010502060101010101" pitchFamily="2" charset="-79"/>
              </a:rPr>
              <a:t>מבט כללי:</a:t>
            </a:r>
          </a:p>
          <a:p>
            <a:pPr marL="0" indent="0" algn="just">
              <a:lnSpc>
                <a:spcPct val="100000"/>
              </a:lnSpc>
              <a:buNone/>
            </a:pPr>
            <a:r>
              <a:rPr lang="he-IL" sz="700" dirty="0">
                <a:solidFill>
                  <a:srgbClr val="5E4D36"/>
                </a:solidFill>
                <a:latin typeface="Levenim MT" panose="02010502060101010101" pitchFamily="2" charset="-79"/>
                <a:cs typeface="Levenim MT" panose="02010502060101010101" pitchFamily="2" charset="-79"/>
              </a:rPr>
              <a:t>בשיעור זה אנחנו מבקשים </a:t>
            </a:r>
            <a:r>
              <a:rPr lang="he-IL" sz="700" dirty="0" smtClean="0">
                <a:solidFill>
                  <a:srgbClr val="5E4D36"/>
                </a:solidFill>
                <a:latin typeface="Levenim MT" panose="02010502060101010101" pitchFamily="2" charset="-79"/>
                <a:cs typeface="Levenim MT" panose="02010502060101010101" pitchFamily="2" charset="-79"/>
              </a:rPr>
              <a:t>להכיר את בן גוריון כמנהיג, דרך נגיעה היכרות והתבוננות בכמה אירועים מכוננים שבהם לקח חלק.</a:t>
            </a:r>
          </a:p>
          <a:p>
            <a:pPr mar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אין מטרת שיעור זה סקירה היסטורית על חייו של בן גוריון, שכן קצרה היריעה. לחניכים מתעניינים ניתן להציע את ספרה של אניטה שפירא לקריאה נוספת.</a:t>
            </a:r>
            <a:endParaRPr lang="he-IL" sz="700" dirty="0">
              <a:solidFill>
                <a:srgbClr val="5E4D36"/>
              </a:solidFill>
              <a:latin typeface="Levenim MT" panose="02010502060101010101" pitchFamily="2" charset="-79"/>
              <a:cs typeface="Levenim MT" panose="02010502060101010101" pitchFamily="2" charset="-79"/>
            </a:endParaRPr>
          </a:p>
          <a:p>
            <a:pPr marL="0" indent="0" algn="just">
              <a:lnSpc>
                <a:spcPct val="100000"/>
              </a:lnSpc>
              <a:buNone/>
            </a:pPr>
            <a:r>
              <a:rPr lang="he-IL" sz="700" u="sng" dirty="0" smtClean="0">
                <a:solidFill>
                  <a:srgbClr val="5E4D36"/>
                </a:solidFill>
                <a:latin typeface="Levenim MT" panose="02010502060101010101" pitchFamily="2" charset="-79"/>
                <a:cs typeface="Levenim MT" panose="02010502060101010101" pitchFamily="2" charset="-79"/>
              </a:rPr>
              <a:t>פתיחה:</a:t>
            </a:r>
            <a:endParaRPr lang="he-IL" sz="700" u="sng" dirty="0">
              <a:solidFill>
                <a:srgbClr val="5E4D36"/>
              </a:solidFill>
              <a:latin typeface="Levenim MT" panose="02010502060101010101" pitchFamily="2" charset="-79"/>
              <a:cs typeface="Levenim MT" panose="02010502060101010101" pitchFamily="2" charset="-79"/>
            </a:endParaRPr>
          </a:p>
          <a:p>
            <a:pPr marL="0" indent="0" algn="just">
              <a:lnSpc>
                <a:spcPct val="100000"/>
              </a:lnSpc>
              <a:buNone/>
            </a:pPr>
            <a:r>
              <a:rPr lang="he-IL" sz="700" dirty="0">
                <a:solidFill>
                  <a:srgbClr val="5E4D36"/>
                </a:solidFill>
                <a:latin typeface="Levenim MT" panose="02010502060101010101" pitchFamily="2" charset="-79"/>
                <a:cs typeface="Levenim MT" panose="02010502060101010101" pitchFamily="2" charset="-79"/>
              </a:rPr>
              <a:t>אנו ממליצים </a:t>
            </a:r>
            <a:r>
              <a:rPr lang="he-IL" sz="700" dirty="0" smtClean="0">
                <a:solidFill>
                  <a:srgbClr val="5E4D36"/>
                </a:solidFill>
                <a:latin typeface="Levenim MT" panose="02010502060101010101" pitchFamily="2" charset="-79"/>
                <a:cs typeface="Levenim MT" panose="02010502060101010101" pitchFamily="2" charset="-79"/>
              </a:rPr>
              <a:t>לבקש מהחניכים לזרוק אסוציאציות ועובדות שקשורות לבן גוריון, ולכתוב אותן על הלוח. לאחר מכן אפשר לשאול אותם: "מה אפיין את בן גוריון כמנהיג?"</a:t>
            </a:r>
          </a:p>
          <a:p>
            <a:pPr mar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אם עולות תשובות, כדאי לציין אותן על הלוח בנקודות.</a:t>
            </a:r>
          </a:p>
          <a:p>
            <a:pPr mar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לפני הכניסה לעומק השיעור, אפשר להסביר לחניכים את משמעות השאלה הקודמת. יש הדבל בין לדעת כל מיני עובדות על בן גוריון לבין להכיר את דרכי פעולותיו הפנימיות. קודם כל בגלל שזו היכרות פנימית יותר, אך יותר מכך, יש כאן אפשרות לקחת חלק מנקודות המבט והעקרונות של בן גוריון ולתרגם אותם לימינו</a:t>
            </a:r>
          </a:p>
          <a:p>
            <a:pPr mar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לאחר מכן מומלץ לסקור את אירועי חיו העיקריים של גן גוריון, ניתן להיעזר </a:t>
            </a:r>
            <a:r>
              <a:rPr lang="he-IL" sz="700" dirty="0" smtClean="0">
                <a:solidFill>
                  <a:srgbClr val="5E4D36"/>
                </a:solidFill>
                <a:latin typeface="Levenim MT" panose="02010502060101010101" pitchFamily="2" charset="-79"/>
                <a:cs typeface="Levenim MT" panose="02010502060101010101" pitchFamily="2" charset="-79"/>
                <a:hlinkClick r:id="rId2"/>
              </a:rPr>
              <a:t>בערך עליו בוויקיפדיה</a:t>
            </a:r>
            <a:endParaRPr lang="he-IL" sz="700" dirty="0" smtClean="0">
              <a:solidFill>
                <a:srgbClr val="5E4D36"/>
              </a:solidFill>
              <a:latin typeface="Levenim MT" panose="02010502060101010101" pitchFamily="2" charset="-79"/>
              <a:cs typeface="Levenim MT" panose="02010502060101010101" pitchFamily="2" charset="-79"/>
            </a:endParaRPr>
          </a:p>
          <a:p>
            <a:pPr marL="0" indent="0" algn="just">
              <a:lnSpc>
                <a:spcPct val="100000"/>
              </a:lnSpc>
              <a:buNone/>
            </a:pPr>
            <a:endParaRPr lang="he-IL" sz="700" dirty="0">
              <a:solidFill>
                <a:srgbClr val="5E4D36"/>
              </a:solidFill>
              <a:latin typeface="Levenim MT" panose="02010502060101010101" pitchFamily="2" charset="-79"/>
              <a:cs typeface="Levenim MT" panose="02010502060101010101" pitchFamily="2" charset="-79"/>
            </a:endParaRPr>
          </a:p>
          <a:p>
            <a:pPr marL="0" lvl="0" indent="0" algn="just">
              <a:lnSpc>
                <a:spcPct val="100000"/>
              </a:lnSpc>
              <a:buNone/>
            </a:pPr>
            <a:r>
              <a:rPr lang="he-IL" sz="700" b="1" dirty="0">
                <a:solidFill>
                  <a:srgbClr val="5E4D36"/>
                </a:solidFill>
                <a:latin typeface="Levenim MT" panose="02010502060101010101" pitchFamily="2" charset="-79"/>
                <a:cs typeface="Levenim MT" panose="02010502060101010101" pitchFamily="2" charset="-79"/>
              </a:rPr>
              <a:t>א. </a:t>
            </a:r>
            <a:r>
              <a:rPr lang="he-IL" sz="700" b="1" u="sng" dirty="0">
                <a:solidFill>
                  <a:srgbClr val="5E4D36"/>
                </a:solidFill>
                <a:latin typeface="Levenim MT" panose="02010502060101010101" pitchFamily="2" charset="-79"/>
                <a:cs typeface="Levenim MT" panose="02010502060101010101" pitchFamily="2" charset="-79"/>
              </a:rPr>
              <a:t>מנהיג בפרשת דרכים </a:t>
            </a:r>
            <a:r>
              <a:rPr lang="he-IL" sz="700" b="1" u="sng" dirty="0" smtClean="0">
                <a:solidFill>
                  <a:srgbClr val="5E4D36"/>
                </a:solidFill>
                <a:latin typeface="Levenim MT" panose="02010502060101010101" pitchFamily="2" charset="-79"/>
                <a:cs typeface="Levenim MT" panose="02010502060101010101" pitchFamily="2" charset="-79"/>
              </a:rPr>
              <a:t>היסטורית</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מקור זה מביא את דגשיו של בן גוריון לתקופת הביניים שלפני הכרזת האו"ם. בן גוריון מבין שהבריטים כבר אינם מהווים פונקציה ממשית, וכי אין להשקיע בהם יותר אנרגיה של מאבק. בן גוריון פונה כאן לחבריו ומתנגדיו, ומנסה לשנות את דרך המחשבה שלהם ואת השפה. </a:t>
            </a:r>
            <a:r>
              <a:rPr lang="he-IL" sz="700" b="1" dirty="0" smtClean="0">
                <a:solidFill>
                  <a:srgbClr val="5E4D36"/>
                </a:solidFill>
                <a:latin typeface="Levenim MT" panose="02010502060101010101" pitchFamily="2" charset="-79"/>
                <a:cs typeface="Levenim MT" panose="02010502060101010101" pitchFamily="2" charset="-79"/>
              </a:rPr>
              <a:t>לא עוד מחתרות מול הבריטים, אלא צבא שנלחם נגד מדינות</a:t>
            </a:r>
            <a:r>
              <a:rPr lang="he-IL" sz="700" dirty="0" smtClean="0">
                <a:solidFill>
                  <a:srgbClr val="5E4D36"/>
                </a:solidFill>
                <a:latin typeface="Levenim MT" panose="02010502060101010101" pitchFamily="2" charset="-79"/>
                <a:cs typeface="Levenim MT" panose="02010502060101010101" pitchFamily="2" charset="-79"/>
              </a:rPr>
              <a:t>, שכן בן גוריון הבין שמדינות ערב תתקופנה את המדינה הצעירה, ואף הוא הבין שהבריטים לא יסייעו. חלק מאסטרטגיה זו של בן גוריון כללה שליחה של חיילים לקורסים בחו"ל (כמו קורס טיס), ואף שליחים לקניה של טנקים, מטוסים וכל מה שאפשר. </a:t>
            </a:r>
            <a:r>
              <a:rPr lang="he-IL" sz="700" b="1" dirty="0" smtClean="0">
                <a:solidFill>
                  <a:srgbClr val="5E4D36"/>
                </a:solidFill>
                <a:latin typeface="Levenim MT" panose="02010502060101010101" pitchFamily="2" charset="-79"/>
                <a:cs typeface="Levenim MT" panose="02010502060101010101" pitchFamily="2" charset="-79"/>
              </a:rPr>
              <a:t>התוצאה הישירה </a:t>
            </a:r>
            <a:r>
              <a:rPr lang="he-IL" sz="700" b="1" dirty="0" err="1" smtClean="0">
                <a:solidFill>
                  <a:srgbClr val="5E4D36"/>
                </a:solidFill>
                <a:latin typeface="Levenim MT" panose="02010502060101010101" pitchFamily="2" charset="-79"/>
                <a:cs typeface="Levenim MT" panose="02010502060101010101" pitchFamily="2" charset="-79"/>
              </a:rPr>
              <a:t>היתה</a:t>
            </a:r>
            <a:r>
              <a:rPr lang="he-IL" sz="700" b="1" dirty="0" smtClean="0">
                <a:solidFill>
                  <a:srgbClr val="5E4D36"/>
                </a:solidFill>
                <a:latin typeface="Levenim MT" panose="02010502060101010101" pitchFamily="2" charset="-79"/>
                <a:cs typeface="Levenim MT" panose="02010502060101010101" pitchFamily="2" charset="-79"/>
              </a:rPr>
              <a:t> הקמת צה"ל. צבא שניצח את מלחמת השחרור</a:t>
            </a:r>
            <a:r>
              <a:rPr lang="he-IL" sz="700" dirty="0" smtClean="0">
                <a:solidFill>
                  <a:srgbClr val="5E4D36"/>
                </a:solidFill>
                <a:latin typeface="Levenim MT" panose="02010502060101010101" pitchFamily="2" charset="-79"/>
                <a:cs typeface="Levenim MT" panose="02010502060101010101" pitchFamily="2" charset="-79"/>
              </a:rPr>
              <a:t>. ניתן לכנות זאת </a:t>
            </a:r>
            <a:r>
              <a:rPr lang="he-IL" sz="700" dirty="0" err="1" smtClean="0">
                <a:solidFill>
                  <a:srgbClr val="5E4D36"/>
                </a:solidFill>
                <a:latin typeface="Levenim MT" panose="02010502060101010101" pitchFamily="2" charset="-79"/>
                <a:cs typeface="Levenim MT" panose="02010502060101010101" pitchFamily="2" charset="-79"/>
              </a:rPr>
              <a:t>אינטואיצה</a:t>
            </a:r>
            <a:r>
              <a:rPr lang="he-IL" sz="700" dirty="0" smtClean="0">
                <a:solidFill>
                  <a:srgbClr val="5E4D36"/>
                </a:solidFill>
                <a:latin typeface="Levenim MT" panose="02010502060101010101" pitchFamily="2" charset="-79"/>
                <a:cs typeface="Levenim MT" panose="02010502060101010101" pitchFamily="2" charset="-79"/>
              </a:rPr>
              <a:t>, מעוף, או אולי נבואה, אך בכל מקרה זוהי התבוננות יוצאת דופן של מנהיג, תוך כדי אירועים מסעירים ודרמטיים, פיכחון חד עם נועזות ומעוף.</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בן גוריון אף מבקש לסיים עם הבריטים ב"כבוד". יש כאן סוג של שחרור תוך כדי תנועה, שכן הבריטים אינם באמת עוזרים, אך יש כאן גם עין טובה, עין טובה שזוכרת שבאנגליה היו גם אוהבי ישראל. בן גוריון, כנציגו של עם ישראל, מוכן למחול, על מנת לפתוח דף היסטורי חדש. ניתן להתנגד לגישה זו, אך אי אפשר להתעלם מהמעוף והעוצמה שבה.</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בסוף הקטע ישנה נקודה משמעותית נוספת במשנתו של בן גוריון, חובתו של עם ישראל להיות אור לגויים.</a:t>
            </a:r>
            <a:endParaRPr lang="he-IL" sz="700" dirty="0">
              <a:solidFill>
                <a:srgbClr val="5E4D36"/>
              </a:solidFill>
              <a:latin typeface="Levenim MT" panose="02010502060101010101" pitchFamily="2" charset="-79"/>
              <a:cs typeface="Levenim MT" panose="02010502060101010101" pitchFamily="2" charset="-79"/>
            </a:endParaRP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מדוע הדגש הביטחוני שהדגיש בן גוריון לא היה מובן מאליו ביישוב היהודי? מה העסיק בנוסף את אנשי היישוב, ובן גוריון ניסה להפסיק מוקד עיסוק זה?</a:t>
            </a: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מה </a:t>
            </a:r>
            <a:r>
              <a:rPr lang="he-IL" sz="700" dirty="0" err="1">
                <a:solidFill>
                  <a:srgbClr val="5E4D36"/>
                </a:solidFill>
                <a:latin typeface="Levenim MT" panose="02010502060101010101" pitchFamily="2" charset="-79"/>
                <a:cs typeface="Levenim MT" panose="02010502060101010101" pitchFamily="2" charset="-79"/>
              </a:rPr>
              <a:t>היתה</a:t>
            </a:r>
            <a:r>
              <a:rPr lang="he-IL" sz="700" dirty="0">
                <a:solidFill>
                  <a:srgbClr val="5E4D36"/>
                </a:solidFill>
                <a:latin typeface="Levenim MT" panose="02010502060101010101" pitchFamily="2" charset="-79"/>
                <a:cs typeface="Levenim MT" panose="02010502060101010101" pitchFamily="2" charset="-79"/>
              </a:rPr>
              <a:t> התוצאה הישירה של הדגש הביטחוני בתהליך הקמת המדינה?</a:t>
            </a: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כיצד אתם מבינים את רצונו של בן גוריון לסיים בכבוד עם האנגלים? מה ניתן ללמוד מכך על מנהיגות?</a:t>
            </a:r>
          </a:p>
          <a:p>
            <a:pPr marL="0" lvl="0" indent="0" algn="just">
              <a:lnSpc>
                <a:spcPct val="100000"/>
              </a:lnSpc>
              <a:buNone/>
            </a:pPr>
            <a:endParaRPr lang="he-IL" sz="700" b="1" dirty="0" smtClean="0">
              <a:solidFill>
                <a:srgbClr val="5E4D36"/>
              </a:solidFill>
              <a:latin typeface="Levenim MT" panose="02010502060101010101" pitchFamily="2" charset="-79"/>
              <a:cs typeface="Levenim MT" panose="02010502060101010101" pitchFamily="2" charset="-79"/>
            </a:endParaRPr>
          </a:p>
          <a:p>
            <a:pPr marL="0" lvl="0" indent="0" algn="just">
              <a:lnSpc>
                <a:spcPct val="100000"/>
              </a:lnSpc>
              <a:buNone/>
            </a:pPr>
            <a:r>
              <a:rPr lang="he-IL" sz="700" b="1" u="sng" dirty="0" smtClean="0">
                <a:solidFill>
                  <a:srgbClr val="5E4D36"/>
                </a:solidFill>
                <a:latin typeface="Levenim MT" panose="02010502060101010101" pitchFamily="2" charset="-79"/>
                <a:cs typeface="Levenim MT" panose="02010502060101010101" pitchFamily="2" charset="-79"/>
              </a:rPr>
              <a:t>ב</a:t>
            </a:r>
            <a:r>
              <a:rPr lang="he-IL" sz="700" b="1" u="sng" dirty="0">
                <a:solidFill>
                  <a:srgbClr val="5E4D36"/>
                </a:solidFill>
                <a:latin typeface="Levenim MT" panose="02010502060101010101" pitchFamily="2" charset="-79"/>
                <a:cs typeface="Levenim MT" panose="02010502060101010101" pitchFamily="2" charset="-79"/>
              </a:rPr>
              <a:t>. אירועי הכותל – התבוננות </a:t>
            </a:r>
            <a:r>
              <a:rPr lang="he-IL" sz="700" b="1" u="sng" dirty="0" smtClean="0">
                <a:solidFill>
                  <a:srgbClr val="5E4D36"/>
                </a:solidFill>
                <a:latin typeface="Levenim MT" panose="02010502060101010101" pitchFamily="2" charset="-79"/>
                <a:cs typeface="Levenim MT" panose="02010502060101010101" pitchFamily="2" charset="-79"/>
              </a:rPr>
              <a:t>עומק</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כדאי להקריא לחניכים את הפרטים בקצרה, כאן יש קישור </a:t>
            </a:r>
            <a:r>
              <a:rPr lang="he-IL" sz="700" dirty="0" smtClean="0">
                <a:solidFill>
                  <a:srgbClr val="5E4D36"/>
                </a:solidFill>
                <a:latin typeface="Levenim MT" panose="02010502060101010101" pitchFamily="2" charset="-79"/>
                <a:cs typeface="Levenim MT" panose="02010502060101010101" pitchFamily="2" charset="-79"/>
                <a:hlinkClick r:id="rId3"/>
              </a:rPr>
              <a:t>לעיתון "דאר היום" </a:t>
            </a:r>
            <a:r>
              <a:rPr lang="he-IL" sz="700" dirty="0" smtClean="0">
                <a:solidFill>
                  <a:srgbClr val="5E4D36"/>
                </a:solidFill>
                <a:latin typeface="Levenim MT" panose="02010502060101010101" pitchFamily="2" charset="-79"/>
                <a:cs typeface="Levenim MT" panose="02010502060101010101" pitchFamily="2" charset="-79"/>
              </a:rPr>
              <a:t>שיצא לאחר אירועי הכותל הראשונים ביום כיפור תרפ"ט, שבהם דווקא קצין בריטי יצר פרובוקציה על יד שבירת המחיצה בין הגברים והנשים, מה שהוביל למהומות ופציעת מתפללים.</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בן גוריון בנאום שפורסם לאחר מכן בעיתון דבר, מתבונן לעומק האירועים ודווקא מציע להפריד בין המאבק הפוליטי עם הבריטים בעיקר על </a:t>
            </a:r>
            <a:r>
              <a:rPr lang="he-IL" sz="700" dirty="0" err="1" smtClean="0">
                <a:solidFill>
                  <a:srgbClr val="5E4D36"/>
                </a:solidFill>
                <a:latin typeface="Levenim MT" panose="02010502060101010101" pitchFamily="2" charset="-79"/>
                <a:cs typeface="Levenim MT" panose="02010502060101010101" pitchFamily="2" charset="-79"/>
              </a:rPr>
              <a:t>העליה</a:t>
            </a:r>
            <a:r>
              <a:rPr lang="he-IL" sz="700" dirty="0" smtClean="0">
                <a:solidFill>
                  <a:srgbClr val="5E4D36"/>
                </a:solidFill>
                <a:latin typeface="Levenim MT" panose="02010502060101010101" pitchFamily="2" charset="-79"/>
                <a:cs typeface="Levenim MT" panose="02010502060101010101" pitchFamily="2" charset="-79"/>
              </a:rPr>
              <a:t> </a:t>
            </a:r>
            <a:r>
              <a:rPr lang="he-IL" sz="700" dirty="0" err="1" smtClean="0">
                <a:solidFill>
                  <a:srgbClr val="5E4D36"/>
                </a:solidFill>
                <a:latin typeface="Levenim MT" panose="02010502060101010101" pitchFamily="2" charset="-79"/>
                <a:cs typeface="Levenim MT" panose="02010502060101010101" pitchFamily="2" charset="-79"/>
              </a:rPr>
              <a:t>וזכותינו</a:t>
            </a:r>
            <a:r>
              <a:rPr lang="he-IL" sz="700" dirty="0" smtClean="0">
                <a:solidFill>
                  <a:srgbClr val="5E4D36"/>
                </a:solidFill>
                <a:latin typeface="Levenim MT" panose="02010502060101010101" pitchFamily="2" charset="-79"/>
                <a:cs typeface="Levenim MT" panose="02010502060101010101" pitchFamily="2" charset="-79"/>
              </a:rPr>
              <a:t> על הארץ, ולהפריד את המאבק הדתי, ואף להתנהל בו באופן שקול ופשוט יותר.</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בבהירות יוצאת דופן בן גוריון מנתח את האירועים, ומפתיע את המתבונן באמירה שדווקא בגלל שהכותל כל כך חשוב, כדאי להמתין, כי בבירור אנחנו נגיע אליו. אך נגיע אליו בדרך הארוכה ולא הקצרה, בדרך של הגברת </a:t>
            </a:r>
            <a:r>
              <a:rPr lang="he-IL" sz="700" dirty="0" err="1" smtClean="0">
                <a:solidFill>
                  <a:srgbClr val="5E4D36"/>
                </a:solidFill>
                <a:latin typeface="Levenim MT" panose="02010502060101010101" pitchFamily="2" charset="-79"/>
                <a:cs typeface="Levenim MT" panose="02010502060101010101" pitchFamily="2" charset="-79"/>
              </a:rPr>
              <a:t>העליה</a:t>
            </a:r>
            <a:r>
              <a:rPr lang="he-IL" sz="700" dirty="0" smtClean="0">
                <a:solidFill>
                  <a:srgbClr val="5E4D36"/>
                </a:solidFill>
                <a:latin typeface="Levenim MT" panose="02010502060101010101" pitchFamily="2" charset="-79"/>
                <a:cs typeface="Levenim MT" panose="02010502060101010101" pitchFamily="2" charset="-79"/>
              </a:rPr>
              <a:t> והקמת המדינה.</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לכאורה ניתן לחשוב שהכותל אינו חשוב לבן גוריון, אך מהיכרות עם דרכו של בן גוריון (מובא אף בהמשך הלימוד) אנו יודעים לירושלים </a:t>
            </a:r>
            <a:r>
              <a:rPr lang="he-IL" sz="700" dirty="0" err="1" smtClean="0">
                <a:solidFill>
                  <a:srgbClr val="5E4D36"/>
                </a:solidFill>
                <a:latin typeface="Levenim MT" panose="02010502060101010101" pitchFamily="2" charset="-79"/>
                <a:cs typeface="Levenim MT" panose="02010502060101010101" pitchFamily="2" charset="-79"/>
              </a:rPr>
              <a:t>היהת</a:t>
            </a:r>
            <a:r>
              <a:rPr lang="he-IL" sz="700" dirty="0" smtClean="0">
                <a:solidFill>
                  <a:srgbClr val="5E4D36"/>
                </a:solidFill>
                <a:latin typeface="Levenim MT" panose="02010502060101010101" pitchFamily="2" charset="-79"/>
                <a:cs typeface="Levenim MT" panose="02010502060101010101" pitchFamily="2" charset="-79"/>
              </a:rPr>
              <a:t> חשיבות עליונה ומכרעת בעיניו. כאן דווקא בן גוריון משתמש באופן מקורי בביטוי "אין מוקדם ומאוחר בתורה" (קרי שסדר הזמנים בסיפורי התורה אינו מוכרח) והוא  בעצם אומר כאן, שאפשר לאחר את ההגעה לכותל, מכיוון שלאירועים ההיסטוריים יש סדר משלהם, ולכן הוא מציע להתקדם במרחב הפוליטי והמעשי מול הבריטים. בן גוריון אף מביע עמדה פוליטית ברורה, בכך שאין לוותר על אחוז אחד מהציוניות: "</a:t>
            </a:r>
            <a:r>
              <a:rPr lang="he-IL" sz="700" dirty="0">
                <a:solidFill>
                  <a:srgbClr val="5E4D36"/>
                </a:solidFill>
                <a:latin typeface="Levenim MT" panose="02010502060101010101" pitchFamily="2" charset="-79"/>
                <a:cs typeface="Levenim MT" panose="02010502060101010101" pitchFamily="2" charset="-79"/>
              </a:rPr>
              <a:t> אני מתנגד בכל לבי ל"שלום" על חשבון הציונות, אני מאמין רק בברית שלום ואמת – התקרבותנו לערבים לא תבוא על ידי התכחשות לציונות או ע"י טשטוש </a:t>
            </a:r>
            <a:r>
              <a:rPr lang="he-IL" sz="700" dirty="0" err="1">
                <a:solidFill>
                  <a:srgbClr val="5E4D36"/>
                </a:solidFill>
                <a:latin typeface="Levenim MT" panose="02010502060101010101" pitchFamily="2" charset="-79"/>
                <a:cs typeface="Levenim MT" panose="02010502060101010101" pitchFamily="2" charset="-79"/>
              </a:rPr>
              <a:t>שאיפתינו</a:t>
            </a:r>
            <a:r>
              <a:rPr lang="he-IL" sz="700" dirty="0">
                <a:solidFill>
                  <a:srgbClr val="5E4D36"/>
                </a:solidFill>
                <a:latin typeface="Levenim MT" panose="02010502060101010101" pitchFamily="2" charset="-79"/>
                <a:cs typeface="Levenim MT" panose="02010502060101010101" pitchFamily="2" charset="-79"/>
              </a:rPr>
              <a:t> הלאומיות והמדיניות בארץ. איני נכון לוותר אף על אחוז אחד של הציונות לשם "שלום" </a:t>
            </a:r>
            <a:r>
              <a:rPr lang="he-IL" sz="700" dirty="0" smtClean="0">
                <a:solidFill>
                  <a:srgbClr val="5E4D36"/>
                </a:solidFill>
                <a:latin typeface="Levenim MT" panose="02010502060101010101" pitchFamily="2" charset="-79"/>
                <a:cs typeface="Levenim MT" panose="02010502060101010101" pitchFamily="2" charset="-79"/>
              </a:rPr>
              <a:t>"</a:t>
            </a:r>
            <a:endParaRPr lang="he-IL" sz="700" dirty="0">
              <a:solidFill>
                <a:srgbClr val="5E4D36"/>
              </a:solidFill>
              <a:latin typeface="Levenim MT" panose="02010502060101010101" pitchFamily="2" charset="-79"/>
              <a:cs typeface="Levenim MT" panose="02010502060101010101" pitchFamily="2" charset="-79"/>
            </a:endParaRP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כיצד ניתח בן גוריון לעומק את הסיטואציה, ועל פי אלו עקרונות הוא עשה זאת?</a:t>
            </a: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האם ניתן לומר שהכותל לא היה חשוב לבן גוריון? ואם לא – כיצד יש להסביר את חשיבות הכותל יחד עם דחיית הטיפול בו? כיצד חשיבותו באה לידי ביטוי?</a:t>
            </a:r>
            <a:endParaRPr lang="he-IL" sz="700" dirty="0">
              <a:solidFill>
                <a:srgbClr val="FF0000"/>
              </a:solidFill>
              <a:latin typeface="Levenim MT" panose="02010502060101010101" pitchFamily="2" charset="-79"/>
              <a:cs typeface="Levenim MT" panose="02010502060101010101" pitchFamily="2" charset="-79"/>
            </a:endParaRPr>
          </a:p>
          <a:p>
            <a:pPr marL="0" lvl="0" indent="0" algn="just">
              <a:lnSpc>
                <a:spcPct val="100000"/>
              </a:lnSpc>
              <a:buNone/>
            </a:pPr>
            <a:r>
              <a:rPr lang="he-IL" sz="700" b="1" u="sng" dirty="0">
                <a:solidFill>
                  <a:srgbClr val="5E4D36"/>
                </a:solidFill>
                <a:latin typeface="Levenim MT" panose="02010502060101010101" pitchFamily="2" charset="-79"/>
                <a:cs typeface="Levenim MT" panose="02010502060101010101" pitchFamily="2" charset="-79"/>
              </a:rPr>
              <a:t>ג. אהבת הארץ של בן </a:t>
            </a:r>
            <a:r>
              <a:rPr lang="he-IL" sz="700" b="1" u="sng" dirty="0" smtClean="0">
                <a:solidFill>
                  <a:srgbClr val="5E4D36"/>
                </a:solidFill>
                <a:latin typeface="Levenim MT" panose="02010502060101010101" pitchFamily="2" charset="-79"/>
                <a:cs typeface="Levenim MT" panose="02010502060101010101" pitchFamily="2" charset="-79"/>
              </a:rPr>
              <a:t>גוריון</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מקור  זה מאגד בתוכו 4 מקורות קצרים הבאים להכיר לנו את אהבת הארץ של בן גוריון. נראה שניתן לחלק כאן בין הרובד הפנימי העמוק של הקשר וההזדהות עם ארץ ישראל ומקומותיה הקדושים (כמו ירושלים, חברון ובאר שבע), לבין הרובד המציאותי, ממשי ומפוכח.</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ניתן לומר שבן גוריון יכול ללמד אותנו על הפרדה בין אהבת הארץ לבין דעה פוליטית. בן גוריון אהב את ארץ ישראל מתוך היכרות </a:t>
            </a:r>
            <a:r>
              <a:rPr lang="he-IL" sz="700" dirty="0" err="1" smtClean="0">
                <a:solidFill>
                  <a:srgbClr val="5E4D36"/>
                </a:solidFill>
                <a:latin typeface="Levenim MT" panose="02010502060101010101" pitchFamily="2" charset="-79"/>
                <a:cs typeface="Levenim MT" panose="02010502060101010101" pitchFamily="2" charset="-79"/>
              </a:rPr>
              <a:t>איתה</a:t>
            </a:r>
            <a:r>
              <a:rPr lang="he-IL" sz="700" dirty="0" smtClean="0">
                <a:solidFill>
                  <a:srgbClr val="5E4D36"/>
                </a:solidFill>
                <a:latin typeface="Levenim MT" panose="02010502060101010101" pitchFamily="2" charset="-79"/>
                <a:cs typeface="Levenim MT" panose="02010502060101010101" pitchFamily="2" charset="-79"/>
              </a:rPr>
              <a:t> ועם מקורותיה, ועדיין סבר שיש לוותר על חלק משטחיה לטובת שלום.</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עם זאת, ייתכן שהיום בן גוריון היה קובל על כך שחסר עומק, הן מימין והן משמאל, גם ביחס להעמקה באהבת הארץ וגם במציאותיות לטווח הנוכחי, שבעיניו לא סותרת אפילו את חלום ארץ ישראל השלמה</a:t>
            </a:r>
            <a:endParaRPr lang="he-IL" sz="700" dirty="0">
              <a:solidFill>
                <a:srgbClr val="5E4D36"/>
              </a:solidFill>
              <a:latin typeface="Levenim MT" panose="02010502060101010101" pitchFamily="2" charset="-79"/>
              <a:cs typeface="Levenim MT" panose="02010502060101010101" pitchFamily="2" charset="-79"/>
            </a:endParaRP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איזה מקור מהמקורות הכי הפתיע אתכם?</a:t>
            </a: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במה התבטאה אהבתו של בן גוריון לארץ, ומה </a:t>
            </a:r>
            <a:r>
              <a:rPr lang="he-IL" sz="700" dirty="0" err="1">
                <a:solidFill>
                  <a:srgbClr val="5E4D36"/>
                </a:solidFill>
                <a:latin typeface="Levenim MT" panose="02010502060101010101" pitchFamily="2" charset="-79"/>
                <a:cs typeface="Levenim MT" panose="02010502060101010101" pitchFamily="2" charset="-79"/>
              </a:rPr>
              <a:t>היתה</a:t>
            </a:r>
            <a:r>
              <a:rPr lang="he-IL" sz="700" dirty="0">
                <a:solidFill>
                  <a:srgbClr val="5E4D36"/>
                </a:solidFill>
                <a:latin typeface="Levenim MT" panose="02010502060101010101" pitchFamily="2" charset="-79"/>
                <a:cs typeface="Levenim MT" panose="02010502060101010101" pitchFamily="2" charset="-79"/>
              </a:rPr>
              <a:t> הציפיה המוחלטת שלו? </a:t>
            </a:r>
          </a:p>
          <a:p>
            <a:pPr marL="171450" lvl="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נסו לדמיין מה </a:t>
            </a:r>
            <a:r>
              <a:rPr lang="he-IL" sz="700" dirty="0" err="1">
                <a:solidFill>
                  <a:srgbClr val="5E4D36"/>
                </a:solidFill>
                <a:latin typeface="Levenim MT" panose="02010502060101010101" pitchFamily="2" charset="-79"/>
                <a:cs typeface="Levenim MT" panose="02010502060101010101" pitchFamily="2" charset="-79"/>
              </a:rPr>
              <a:t>היתה</a:t>
            </a:r>
            <a:r>
              <a:rPr lang="he-IL" sz="700" dirty="0">
                <a:solidFill>
                  <a:srgbClr val="5E4D36"/>
                </a:solidFill>
                <a:latin typeface="Levenim MT" panose="02010502060101010101" pitchFamily="2" charset="-79"/>
                <a:cs typeface="Levenim MT" panose="02010502060101010101" pitchFamily="2" charset="-79"/>
              </a:rPr>
              <a:t> דעתו של בן גוריון על המפה הפוליטית </a:t>
            </a:r>
            <a:r>
              <a:rPr lang="he-IL" sz="700" dirty="0" smtClean="0">
                <a:solidFill>
                  <a:srgbClr val="5E4D36"/>
                </a:solidFill>
                <a:latin typeface="Levenim MT" panose="02010502060101010101" pitchFamily="2" charset="-79"/>
                <a:cs typeface="Levenim MT" panose="02010502060101010101" pitchFamily="2" charset="-79"/>
              </a:rPr>
              <a:t>בימינו</a:t>
            </a: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2413385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00000"/>
              </a:lnSpc>
              <a:buNone/>
            </a:pPr>
            <a:r>
              <a:rPr lang="he-IL" sz="700" b="1" dirty="0">
                <a:solidFill>
                  <a:srgbClr val="5E4D36"/>
                </a:solidFill>
                <a:latin typeface="Levenim MT" panose="02010502060101010101" pitchFamily="2" charset="-79"/>
                <a:cs typeface="Levenim MT" panose="02010502060101010101" pitchFamily="2" charset="-79"/>
              </a:rPr>
              <a:t>ד. אלטלנה – אתגר הממלכתיות</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הערה כללית: פרשת אלטלנה הינה פרשה רחבה ועמוקה יותר, וראוי להקדיש לה שיעור בפני עצמו. בשיעור זה אנו נוגעים בעיקר במנהיגותו של בן גוריון בפרשה, אך אין מדובר כאן בהכרח בהצדקת דרך פעולתו והתעלמות מנקודת המבט של האצ"ל בכלל, מנחם בגין בפרט ועדויות נוספות שנחשפו עם הזמן (מומלץ גם לצפות בסרט על אלטלנה). שוב, ראוי להקדיש לכך שיעור בפני עצמו. פרשה זו קשורה בשאלות יסודיות בחברה הישראלית, ואף בשאלות של מנהיגות.</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ביחס לשיעור הנוכחי, ראשית רצוי לציין פרטים עיקריים בפרשה (כולל מספרי הרוגים), ניתן להיעזר בערך </a:t>
            </a:r>
            <a:r>
              <a:rPr lang="he-IL" sz="700" dirty="0" smtClean="0">
                <a:solidFill>
                  <a:srgbClr val="5E4D36"/>
                </a:solidFill>
                <a:latin typeface="Levenim MT" panose="02010502060101010101" pitchFamily="2" charset="-79"/>
                <a:cs typeface="Levenim MT" panose="02010502060101010101" pitchFamily="2" charset="-79"/>
                <a:hlinkClick r:id="rId2"/>
              </a:rPr>
              <a:t>בוויקיפדיה</a:t>
            </a:r>
            <a:r>
              <a:rPr lang="he-IL" sz="700" dirty="0" smtClean="0">
                <a:solidFill>
                  <a:srgbClr val="5E4D36"/>
                </a:solidFill>
                <a:latin typeface="Levenim MT" panose="02010502060101010101" pitchFamily="2" charset="-79"/>
                <a:cs typeface="Levenim MT" panose="02010502060101010101" pitchFamily="2" charset="-79"/>
              </a:rPr>
              <a:t>. לאחר מכן כדאי לשאול את החניכים באופן אינטואיטיבי מה דעתם, שכן מדובר בפרשה קשה ביותר.</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hlinkClick r:id="rId3"/>
              </a:rPr>
              <a:t>בנאום בן גוריון באסיפת העם</a:t>
            </a:r>
            <a:r>
              <a:rPr lang="he-IL" sz="700" dirty="0" smtClean="0">
                <a:solidFill>
                  <a:srgbClr val="5E4D36"/>
                </a:solidFill>
                <a:latin typeface="Levenim MT" panose="02010502060101010101" pitchFamily="2" charset="-79"/>
                <a:cs typeface="Levenim MT" panose="02010502060101010101" pitchFamily="2" charset="-79"/>
              </a:rPr>
              <a:t>, בעוד </a:t>
            </a:r>
            <a:r>
              <a:rPr lang="he-IL" sz="700" dirty="0" err="1" smtClean="0">
                <a:solidFill>
                  <a:srgbClr val="5E4D36"/>
                </a:solidFill>
                <a:latin typeface="Levenim MT" panose="02010502060101010101" pitchFamily="2" charset="-79"/>
                <a:cs typeface="Levenim MT" panose="02010502060101010101" pitchFamily="2" charset="-79"/>
              </a:rPr>
              <a:t>האלטלנה</a:t>
            </a:r>
            <a:r>
              <a:rPr lang="he-IL" sz="700" smtClean="0">
                <a:solidFill>
                  <a:srgbClr val="5E4D36"/>
                </a:solidFill>
                <a:latin typeface="Levenim MT" panose="02010502060101010101" pitchFamily="2" charset="-79"/>
                <a:cs typeface="Levenim MT" panose="02010502060101010101" pitchFamily="2" charset="-79"/>
              </a:rPr>
              <a:t> בוערת מול חוף תל אביב, ניתן </a:t>
            </a:r>
            <a:r>
              <a:rPr lang="he-IL" sz="700" dirty="0" smtClean="0">
                <a:solidFill>
                  <a:srgbClr val="5E4D36"/>
                </a:solidFill>
                <a:latin typeface="Levenim MT" panose="02010502060101010101" pitchFamily="2" charset="-79"/>
                <a:cs typeface="Levenim MT" panose="02010502060101010101" pitchFamily="2" charset="-79"/>
              </a:rPr>
              <a:t>לראות קו יסודי אחד המדגיש את עיקרון הממלכתיות, חשיבותו והסכנה העצומה שבהפרתו, עם זאת, בן גוריון אומר שם גם דברים קשים בזכות הטבעת </a:t>
            </a:r>
            <a:r>
              <a:rPr lang="he-IL" sz="700" dirty="0" err="1" smtClean="0">
                <a:solidFill>
                  <a:srgbClr val="5E4D36"/>
                </a:solidFill>
                <a:latin typeface="Levenim MT" panose="02010502060101010101" pitchFamily="2" charset="-79"/>
                <a:cs typeface="Levenim MT" panose="02010502060101010101" pitchFamily="2" charset="-79"/>
              </a:rPr>
              <a:t>האניה</a:t>
            </a:r>
            <a:r>
              <a:rPr lang="he-IL" sz="700" dirty="0" smtClean="0">
                <a:solidFill>
                  <a:srgbClr val="5E4D36"/>
                </a:solidFill>
                <a:latin typeface="Levenim MT" panose="02010502060101010101" pitchFamily="2" charset="-79"/>
                <a:cs typeface="Levenim MT" panose="02010502060101010101" pitchFamily="2" charset="-79"/>
              </a:rPr>
              <a:t>, שיש בהם פיכחון, מנהיגות, עוצמה אך יש שיגידו גם אכזריות.  בן גוריון מצדיק את החלטת הממשלה "שלא נתפסה לרחמנות מטעה", ומכנה את התותח שירה בה "תותח מבורך". שוב, יש שיראו בדברים אלו נועזות </a:t>
            </a:r>
            <a:r>
              <a:rPr lang="he-IL" sz="700" dirty="0" err="1" smtClean="0">
                <a:solidFill>
                  <a:srgbClr val="5E4D36"/>
                </a:solidFill>
                <a:latin typeface="Levenim MT" panose="02010502060101010101" pitchFamily="2" charset="-79"/>
                <a:cs typeface="Levenim MT" panose="02010502060101010101" pitchFamily="2" charset="-79"/>
              </a:rPr>
              <a:t>תנכי"ת</a:t>
            </a:r>
            <a:r>
              <a:rPr lang="he-IL" sz="700" dirty="0" smtClean="0">
                <a:solidFill>
                  <a:srgbClr val="5E4D36"/>
                </a:solidFill>
                <a:latin typeface="Levenim MT" panose="02010502060101010101" pitchFamily="2" charset="-79"/>
                <a:cs typeface="Levenim MT" panose="02010502060101010101" pitchFamily="2" charset="-79"/>
              </a:rPr>
              <a:t>, הנותנת פרשנות עכשווית על אירועים קשים מנשוא, ומשם להמשיך הלאה מתוך ידיעה ברורה שהמצב יכול להתקדם גם ברמת העם. בן גוריון טוען שאין הוא מבקש נקמה, ושהוא מזמין את לוחמי האצ"ל לחזור בהם ולשתף </a:t>
            </a:r>
            <a:r>
              <a:rPr lang="he-IL" sz="700" dirty="0">
                <a:solidFill>
                  <a:srgbClr val="5E4D36"/>
                </a:solidFill>
                <a:latin typeface="Levenim MT" panose="02010502060101010101" pitchFamily="2" charset="-79"/>
                <a:cs typeface="Levenim MT" panose="02010502060101010101" pitchFamily="2" charset="-79"/>
              </a:rPr>
              <a:t>פ</a:t>
            </a:r>
            <a:r>
              <a:rPr lang="he-IL" sz="700" dirty="0" smtClean="0">
                <a:solidFill>
                  <a:srgbClr val="5E4D36"/>
                </a:solidFill>
                <a:latin typeface="Levenim MT" panose="02010502060101010101" pitchFamily="2" charset="-79"/>
                <a:cs typeface="Levenim MT" panose="02010502060101010101" pitchFamily="2" charset="-79"/>
              </a:rPr>
              <a:t>עולה באופן מלא עם צה"ל והמדינה.</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אחת השאלות עוסקת בערכים אומץ אזרחי וערבות הדדית. מקומם של שני ערכים אלה בסיפור אלטלנה מתעתע. האם בן גוריון הוא זה שפעל מתוך אומץ אזרחי, או שמא אנשי האצ"ל? האם אנשי האצ"ל ראו עצמם שמבטאים ערבות הדדית וכן מבטאים את ערך "שומר אחי" ולכם לא וויתרו על נשקם ודרכם, או שלהיפך, בן גוריון הבין שערבות הדדית נכונה היא התמסרות מלאה לשלטון, ולקיחת חלק שווה בצה"ל?</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כאן אנו מוצאים את הצד </a:t>
            </a:r>
            <a:r>
              <a:rPr lang="he-IL" sz="700" dirty="0" err="1" smtClean="0">
                <a:solidFill>
                  <a:srgbClr val="5E4D36"/>
                </a:solidFill>
                <a:latin typeface="Levenim MT" panose="02010502060101010101" pitchFamily="2" charset="-79"/>
                <a:cs typeface="Levenim MT" panose="02010502060101010101" pitchFamily="2" charset="-79"/>
              </a:rPr>
              <a:t>המתעת</a:t>
            </a:r>
            <a:r>
              <a:rPr lang="he-IL" sz="700" dirty="0" smtClean="0">
                <a:solidFill>
                  <a:srgbClr val="5E4D36"/>
                </a:solidFill>
                <a:latin typeface="Levenim MT" panose="02010502060101010101" pitchFamily="2" charset="-79"/>
                <a:cs typeface="Levenim MT" panose="02010502060101010101" pitchFamily="2" charset="-79"/>
              </a:rPr>
              <a:t> של הערכים, מכיוון שלעתים קבוצות מתנגדות תנופפנה באותם ערכים, על מנת להצדיק את דרכן. אנו יכולים ללמוד מכאן זהירות, אחריות ואף את מקומו הקריטי של בירור ערכי.</a:t>
            </a:r>
          </a:p>
          <a:p>
            <a:pPr marL="0" lvl="0" indent="0" algn="just">
              <a:lnSpc>
                <a:spcPct val="100000"/>
              </a:lnSpc>
              <a:buNone/>
            </a:pPr>
            <a:r>
              <a:rPr lang="he-IL" sz="700" dirty="0" smtClean="0">
                <a:solidFill>
                  <a:srgbClr val="5E4D36"/>
                </a:solidFill>
                <a:latin typeface="Levenim MT" panose="02010502060101010101" pitchFamily="2" charset="-79"/>
                <a:cs typeface="Levenim MT" panose="02010502060101010101" pitchFamily="2" charset="-79"/>
              </a:rPr>
              <a:t>ולסיום, שאלנו שאלה מעוררת חשיבה, מתוך היכרות כלשהי עם דרכו של בן גוריון, מה היה יחסו של בן גוריון לארגון השומר החדש, שהוא ארגון ציוני ממלכתי אך לא ממשלתי. מעניין לחשוב על כך, ואולי חלק מהתובנות יעזרו לארגון להמשיך לכוון את דרכו</a:t>
            </a:r>
            <a:endParaRPr lang="he-IL" sz="700" dirty="0">
              <a:solidFill>
                <a:srgbClr val="5E4D36"/>
              </a:solidFill>
              <a:latin typeface="Levenim MT" panose="02010502060101010101" pitchFamily="2" charset="-79"/>
              <a:cs typeface="Levenim MT" panose="02010502060101010101" pitchFamily="2" charset="-79"/>
            </a:endParaRPr>
          </a:p>
          <a:p>
            <a:pPr marL="17145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מה עמדתכם הראשונית כלפי הסיפור, וכלפי דמותו של בן גוריון כמנהיג?</a:t>
            </a:r>
          </a:p>
          <a:p>
            <a:pPr marL="17145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מהו העיקרון היסודי ביותר שעמד כאן לנגד עיניו?</a:t>
            </a:r>
          </a:p>
          <a:p>
            <a:pPr marL="17145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כיצד הסיפור מביא לידי ביטוי את הערכים אומץ אזרחי וערבות הדדית לדעתכם?</a:t>
            </a:r>
          </a:p>
          <a:p>
            <a:pPr marL="171450" indent="-171450" algn="just">
              <a:lnSpc>
                <a:spcPct val="100000"/>
              </a:lnSpc>
            </a:pPr>
            <a:r>
              <a:rPr lang="he-IL" sz="700" dirty="0">
                <a:solidFill>
                  <a:srgbClr val="5E4D36"/>
                </a:solidFill>
                <a:latin typeface="Levenim MT" panose="02010502060101010101" pitchFamily="2" charset="-79"/>
                <a:cs typeface="Levenim MT" panose="02010502060101010101" pitchFamily="2" charset="-79"/>
              </a:rPr>
              <a:t>בראי פרשת אלטלנה, ובהנחה שבן גוריון היה חי בימינו, כיצד לדעתכם הוא היה מתייחס לארגון השומר החדש?</a:t>
            </a:r>
          </a:p>
          <a:p>
            <a:pPr marL="0" indent="0" algn="just">
              <a:lnSpc>
                <a:spcPct val="100000"/>
              </a:lnSpc>
              <a:buNone/>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73965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5652</TotalTime>
  <Words>2772</Words>
  <Application>Microsoft Office PowerPoint</Application>
  <PresentationFormat>A4 Paper (210x297 mm)</PresentationFormat>
  <Paragraphs>180</Paragraphs>
  <Slides>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4</vt:i4>
      </vt:variant>
    </vt:vector>
  </HeadingPairs>
  <TitlesOfParts>
    <vt:vector size="5" baseType="lpstr">
      <vt:lpstr>1_ערכת נושא Office</vt:lpstr>
      <vt:lpstr>בן גוריון, נביא ומנהיג – אשכול דמויות – שיעור 21</vt:lpstr>
      <vt:lpstr>בן גוריון, נביא ומנהיג – אשכול דמויות – שיעור 21</vt:lpstr>
      <vt:lpstr>הנחיות למעביר השיעור</vt:lpstr>
      <vt:lpstr>הנחיות למעביר השיעור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177</cp:revision>
  <cp:lastPrinted>2016-01-02T09:56:53Z</cp:lastPrinted>
  <dcterms:created xsi:type="dcterms:W3CDTF">2016-01-01T12:13:36Z</dcterms:created>
  <dcterms:modified xsi:type="dcterms:W3CDTF">2016-06-28T16:48:54Z</dcterms:modified>
</cp:coreProperties>
</file>