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61" r:id="rId2"/>
    <p:sldId id="265" r:id="rId3"/>
  </p:sldIdLst>
  <p:sldSz cx="9906000" cy="6858000" type="A4"/>
  <p:notesSz cx="7102475" cy="9388475"/>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4D36"/>
    <a:srgbClr val="C9C0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0993" autoAdjust="0"/>
    <p:restoredTop sz="94660"/>
  </p:normalViewPr>
  <p:slideViewPr>
    <p:cSldViewPr snapToGrid="0">
      <p:cViewPr varScale="1">
        <p:scale>
          <a:sx n="75" d="100"/>
          <a:sy n="75" d="100"/>
        </p:scale>
        <p:origin x="1506" y="60"/>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5" y="876300"/>
            <a:ext cx="6113095"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cxnSp>
        <p:nvCxnSpPr>
          <p:cNvPr id="9" name="מחבר ישר 8"/>
          <p:cNvCxnSpPr/>
          <p:nvPr/>
        </p:nvCxnSpPr>
        <p:spPr>
          <a:xfrm flipH="1">
            <a:off x="6527009"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2" name="מחבר ישר 11"/>
          <p:cNvCxnSpPr/>
          <p:nvPr/>
        </p:nvCxnSpPr>
        <p:spPr>
          <a:xfrm flipH="1">
            <a:off x="4481332"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5" name="מחבר ישר 14"/>
          <p:cNvCxnSpPr/>
          <p:nvPr/>
        </p:nvCxnSpPr>
        <p:spPr>
          <a:xfrm flipH="1">
            <a:off x="2435655"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pic>
        <p:nvPicPr>
          <p:cNvPr id="18" name="תמונה 17"/>
          <p:cNvPicPr>
            <a:picLocks noChangeAspect="1"/>
          </p:cNvPicPr>
          <p:nvPr userDrawn="1"/>
        </p:nvPicPr>
        <p:blipFill>
          <a:blip r:embed="rId2"/>
          <a:stretch>
            <a:fillRect/>
          </a:stretch>
        </p:blipFill>
        <p:spPr>
          <a:xfrm>
            <a:off x="7722606" y="5988702"/>
            <a:ext cx="1822404" cy="781493"/>
          </a:xfrm>
          <a:prstGeom prst="rect">
            <a:avLst/>
          </a:prstGeom>
        </p:spPr>
      </p:pic>
      <p:pic>
        <p:nvPicPr>
          <p:cNvPr id="19" name="תמונה 18"/>
          <p:cNvPicPr>
            <a:picLocks noChangeAspect="1"/>
          </p:cNvPicPr>
          <p:nvPr userDrawn="1"/>
        </p:nvPicPr>
        <p:blipFill>
          <a:blip r:embed="rId3"/>
          <a:stretch>
            <a:fillRect/>
          </a:stretch>
        </p:blipFill>
        <p:spPr>
          <a:xfrm>
            <a:off x="438150" y="194040"/>
            <a:ext cx="1533526" cy="697057"/>
          </a:xfrm>
          <a:prstGeom prst="rect">
            <a:avLst/>
          </a:prstGeom>
        </p:spPr>
      </p:pic>
      <p:sp>
        <p:nvSpPr>
          <p:cNvPr id="29" name="מציין מיקום של תמונה 28"/>
          <p:cNvSpPr>
            <a:spLocks noGrp="1"/>
          </p:cNvSpPr>
          <p:nvPr>
            <p:ph type="pic" sz="quarter" idx="13"/>
          </p:nvPr>
        </p:nvSpPr>
        <p:spPr>
          <a:xfrm>
            <a:off x="4583738" y="4991100"/>
            <a:ext cx="1844675" cy="1725613"/>
          </a:xfrm>
          <a:prstGeom prst="rect">
            <a:avLst/>
          </a:prstGeom>
        </p:spPr>
        <p:txBody>
          <a:bodyPr/>
          <a:lstStyle/>
          <a:p>
            <a:endParaRPr lang="he-IL"/>
          </a:p>
        </p:txBody>
      </p:sp>
      <p:sp>
        <p:nvSpPr>
          <p:cNvPr id="30" name="מציין מיקום של תמונה 28"/>
          <p:cNvSpPr>
            <a:spLocks noGrp="1"/>
          </p:cNvSpPr>
          <p:nvPr>
            <p:ph type="pic" sz="quarter" idx="14"/>
          </p:nvPr>
        </p:nvSpPr>
        <p:spPr>
          <a:xfrm>
            <a:off x="2535043" y="4991100"/>
            <a:ext cx="1844675" cy="1725613"/>
          </a:xfrm>
          <a:prstGeom prst="rect">
            <a:avLst/>
          </a:prstGeom>
        </p:spPr>
        <p:txBody>
          <a:bodyPr/>
          <a:lstStyle/>
          <a:p>
            <a:endParaRPr lang="he-IL"/>
          </a:p>
        </p:txBody>
      </p:sp>
      <p:sp>
        <p:nvSpPr>
          <p:cNvPr id="31" name="מציין מיקום של תמונה 28"/>
          <p:cNvSpPr>
            <a:spLocks noGrp="1"/>
          </p:cNvSpPr>
          <p:nvPr>
            <p:ph type="pic" sz="quarter" idx="15"/>
          </p:nvPr>
        </p:nvSpPr>
        <p:spPr>
          <a:xfrm>
            <a:off x="489366" y="4991100"/>
            <a:ext cx="1844675" cy="1725613"/>
          </a:xfrm>
          <a:prstGeom prst="rect">
            <a:avLst/>
          </a:prstGeom>
        </p:spPr>
        <p:txBody>
          <a:bodyPr/>
          <a:lstStyle/>
          <a:p>
            <a:endParaRPr lang="he-IL"/>
          </a:p>
        </p:txBody>
      </p:sp>
    </p:spTree>
    <p:extLst>
      <p:ext uri="{BB962C8B-B14F-4D97-AF65-F5344CB8AC3E}">
        <p14:creationId xmlns:p14="http://schemas.microsoft.com/office/powerpoint/2010/main" val="31453784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6" y="876300"/>
            <a:ext cx="9034094"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pic>
        <p:nvPicPr>
          <p:cNvPr id="19" name="תמונה 18"/>
          <p:cNvPicPr>
            <a:picLocks noChangeAspect="1"/>
          </p:cNvPicPr>
          <p:nvPr userDrawn="1"/>
        </p:nvPicPr>
        <p:blipFill>
          <a:blip r:embed="rId2"/>
          <a:stretch>
            <a:fillRect/>
          </a:stretch>
        </p:blipFill>
        <p:spPr>
          <a:xfrm>
            <a:off x="438150" y="194040"/>
            <a:ext cx="1533526" cy="697057"/>
          </a:xfrm>
          <a:prstGeom prst="rect">
            <a:avLst/>
          </a:prstGeom>
        </p:spPr>
      </p:pic>
    </p:spTree>
    <p:extLst>
      <p:ext uri="{BB962C8B-B14F-4D97-AF65-F5344CB8AC3E}">
        <p14:creationId xmlns:p14="http://schemas.microsoft.com/office/powerpoint/2010/main" val="31777439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Tree>
    <p:extLst>
      <p:ext uri="{BB962C8B-B14F-4D97-AF65-F5344CB8AC3E}">
        <p14:creationId xmlns:p14="http://schemas.microsoft.com/office/powerpoint/2010/main" val="4385515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067388"/>
      </p:ext>
    </p:extLst>
  </p:cSld>
  <p:clrMap bg1="lt1" tx1="dk1" bg2="lt2" tx2="dk2" accent1="accent1" accent2="accent2" accent3="accent3" accent4="accent4" accent5="accent5" accent6="accent6" hlink="hlink" folHlink="folHlink"/>
  <p:sldLayoutIdLst>
    <p:sldLayoutId id="2147483679" r:id="rId1"/>
    <p:sldLayoutId id="2147483682" r:id="rId2"/>
    <p:sldLayoutId id="2147483680" r:id="rId3"/>
  </p:sldLayoutIdLst>
  <p:timing>
    <p:tnLst>
      <p:par>
        <p:cTn id="1" dur="indefinite" restart="never" nodeType="tmRoot"/>
      </p:par>
    </p:tnLst>
  </p:timing>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ipur.net/%D7%91%D7%9E%D7%A7%D7%95%D7%9D-%D7%9C%D7%91%D7%9B%D7%95%D7%AA-%D7%A2%D7%9C-%D7%94%D7%97%D7%95%D7%A9%D7%9A-%D7%A2%D7%9D-%D7%94%D7%A0%D7%A8%D7%99%D7%99%D7%98%D7%94-%D7%A1%D7%90%D7%9C%D7%93/" TargetMode="External"/><Relationship Id="rId2" Type="http://schemas.openxmlformats.org/officeDocument/2006/relationships/hyperlink" Target="http://www.women.org.il/index2.php?id=48" TargetMode="External"/><Relationship Id="rId1" Type="http://schemas.openxmlformats.org/officeDocument/2006/relationships/slideLayout" Target="../slideLayouts/slideLayout2.xml"/><Relationship Id="rId4" Type="http://schemas.openxmlformats.org/officeDocument/2006/relationships/hyperlink" Target="https://www.youtube.com/watch?v=SHxVbeBqKI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כותרת 7"/>
          <p:cNvSpPr>
            <a:spLocks noGrp="1"/>
          </p:cNvSpPr>
          <p:nvPr>
            <p:ph type="title"/>
          </p:nvPr>
        </p:nvSpPr>
        <p:spPr>
          <a:xfrm>
            <a:off x="2038350" y="605097"/>
            <a:ext cx="7506660" cy="256407"/>
          </a:xfrm>
        </p:spPr>
        <p:txBody>
          <a:bodyPr/>
          <a:lstStyle/>
          <a:p>
            <a:r>
              <a:rPr lang="he-IL" dirty="0" smtClean="0">
                <a:cs typeface="+mn-cs"/>
              </a:rPr>
              <a:t>הנרייטה סאלד</a:t>
            </a:r>
            <a:endParaRPr lang="he-IL" dirty="0">
              <a:cs typeface="+mn-cs"/>
            </a:endParaRPr>
          </a:p>
        </p:txBody>
      </p:sp>
      <p:sp>
        <p:nvSpPr>
          <p:cNvPr id="12" name="מלבן 11"/>
          <p:cNvSpPr/>
          <p:nvPr/>
        </p:nvSpPr>
        <p:spPr>
          <a:xfrm>
            <a:off x="6682740" y="902659"/>
            <a:ext cx="2796540" cy="2143125"/>
          </a:xfrm>
          <a:prstGeom prst="rect">
            <a:avLst/>
          </a:prstGeom>
          <a:solidFill>
            <a:srgbClr val="5E4D3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00" b="1" dirty="0" smtClean="0">
                <a:solidFill>
                  <a:schemeClr val="bg1"/>
                </a:solidFill>
                <a:latin typeface="Levenim MT" panose="02010502060101010101" pitchFamily="2" charset="-79"/>
              </a:rPr>
              <a:t>רקע</a:t>
            </a:r>
          </a:p>
          <a:p>
            <a:pPr>
              <a:spcAft>
                <a:spcPts val="600"/>
              </a:spcAft>
            </a:pPr>
            <a:r>
              <a:rPr lang="he-IL" sz="900" i="1" dirty="0" smtClean="0">
                <a:solidFill>
                  <a:schemeClr val="bg1"/>
                </a:solidFill>
                <a:latin typeface="Levenim MT" panose="02010502060101010101" pitchFamily="2" charset="-79"/>
              </a:rPr>
              <a:t>האם יש גיל מתאים להתחיל בעשייה חברתית? איך מגבירים את האור בתוך החושך? מיהו מנהיג? ומה יהיה אופייה של מדינת ישראל?</a:t>
            </a:r>
          </a:p>
          <a:p>
            <a:pPr>
              <a:spcAft>
                <a:spcPts val="600"/>
              </a:spcAft>
            </a:pPr>
            <a:r>
              <a:rPr lang="he-IL" sz="900" i="1" dirty="0" smtClean="0">
                <a:solidFill>
                  <a:schemeClr val="bg1"/>
                </a:solidFill>
                <a:latin typeface="Levenim MT" panose="02010502060101010101" pitchFamily="2" charset="-79"/>
              </a:rPr>
              <a:t>בכל הנ"ל עסקה הנרייטה סאלד, </a:t>
            </a:r>
            <a:r>
              <a:rPr lang="he-IL" sz="900" i="1" dirty="0" err="1" smtClean="0">
                <a:solidFill>
                  <a:schemeClr val="bg1"/>
                </a:solidFill>
                <a:latin typeface="Levenim MT" panose="02010502060101010101" pitchFamily="2" charset="-79"/>
              </a:rPr>
              <a:t>אשה</a:t>
            </a:r>
            <a:r>
              <a:rPr lang="he-IL" sz="900" i="1" dirty="0" smtClean="0">
                <a:solidFill>
                  <a:schemeClr val="bg1"/>
                </a:solidFill>
                <a:latin typeface="Levenim MT" panose="02010502060101010101" pitchFamily="2" charset="-79"/>
              </a:rPr>
              <a:t>, מחנכת ויזמית חברתית, שעלתה לארץ בגיל  60 ועסקה עד יום מותה בפעילות ציבורית וחברתית ענפה. בין השאר הקימה סאלד את ארגון הנשים הציוניות האמריקאי "הדסה", כיהנה כראש השירות לעבודה סוציאלית, ועמדה בראש "עליית הנוער", ארגון שהציל וקלט עשרות אלפי ילדים ובני נוער החל משנת 1933 ועד להקמת המדינה.</a:t>
            </a:r>
          </a:p>
          <a:p>
            <a:pPr>
              <a:spcAft>
                <a:spcPts val="600"/>
              </a:spcAft>
            </a:pPr>
            <a:r>
              <a:rPr lang="he-IL" sz="900" i="1" dirty="0" smtClean="0">
                <a:solidFill>
                  <a:schemeClr val="bg1"/>
                </a:solidFill>
                <a:latin typeface="Levenim MT" panose="02010502060101010101" pitchFamily="2" charset="-79"/>
              </a:rPr>
              <a:t>היא כונתה בפי רבים "אם היישוב". </a:t>
            </a:r>
          </a:p>
          <a:p>
            <a:pPr>
              <a:spcAft>
                <a:spcPts val="600"/>
              </a:spcAft>
            </a:pPr>
            <a:r>
              <a:rPr lang="he-IL" sz="900" i="1" dirty="0" smtClean="0">
                <a:solidFill>
                  <a:schemeClr val="bg1"/>
                </a:solidFill>
                <a:latin typeface="Levenim MT" panose="02010502060101010101" pitchFamily="2" charset="-79"/>
              </a:rPr>
              <a:t>.</a:t>
            </a:r>
            <a:endParaRPr lang="he-IL" sz="900" dirty="0">
              <a:solidFill>
                <a:schemeClr val="bg1"/>
              </a:solidFill>
              <a:latin typeface="Levenim MT" panose="02010502060101010101" pitchFamily="2" charset="-79"/>
            </a:endParaRPr>
          </a:p>
        </p:txBody>
      </p:sp>
      <p:sp>
        <p:nvSpPr>
          <p:cNvPr id="13" name="מלבן 12"/>
          <p:cNvSpPr/>
          <p:nvPr/>
        </p:nvSpPr>
        <p:spPr>
          <a:xfrm>
            <a:off x="6682740" y="3082960"/>
            <a:ext cx="2796540" cy="2839375"/>
          </a:xfrm>
          <a:prstGeom prst="rect">
            <a:avLst/>
          </a:prstGeom>
          <a:solidFill>
            <a:srgbClr val="C9C0B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700" b="1" dirty="0">
                <a:solidFill>
                  <a:srgbClr val="5E4D36"/>
                </a:solidFill>
                <a:latin typeface="Levenim MT" panose="02010502060101010101" pitchFamily="2" charset="-79"/>
              </a:rPr>
              <a:t>שאלות לעיון והעמקה: </a:t>
            </a:r>
          </a:p>
          <a:p>
            <a:pPr>
              <a:spcAft>
                <a:spcPts val="600"/>
              </a:spcAft>
            </a:pPr>
            <a:r>
              <a:rPr lang="he-IL" sz="700" b="1" dirty="0">
                <a:solidFill>
                  <a:srgbClr val="5E4D36"/>
                </a:solidFill>
                <a:latin typeface="Levenim MT" panose="02010502060101010101" pitchFamily="2" charset="-79"/>
              </a:rPr>
              <a:t>1. </a:t>
            </a:r>
            <a:r>
              <a:rPr lang="he-IL" altLang="he-IL" sz="700" b="1" dirty="0" smtClean="0">
                <a:solidFill>
                  <a:srgbClr val="5E4D36"/>
                </a:solidFill>
                <a:latin typeface="Levenim MT" panose="02010502060101010101" pitchFamily="2" charset="-79"/>
              </a:rPr>
              <a:t>הנרייטה סאלד על ציונות ויהדות</a:t>
            </a:r>
          </a:p>
          <a:p>
            <a:pPr algn="just" fontAlgn="base">
              <a:spcBef>
                <a:spcPct val="0"/>
              </a:spcBef>
              <a:spcAft>
                <a:spcPct val="0"/>
              </a:spcAft>
            </a:pPr>
            <a:r>
              <a:rPr lang="he-IL" altLang="he-IL" sz="700" b="1" dirty="0" smtClean="0">
                <a:solidFill>
                  <a:srgbClr val="5E4D36"/>
                </a:solidFill>
                <a:latin typeface="Levenim MT" panose="02010502060101010101" pitchFamily="2" charset="-79"/>
              </a:rPr>
              <a:t>א. ע</a:t>
            </a:r>
            <a:r>
              <a:rPr lang="he-IL" altLang="he-IL" sz="700" dirty="0" smtClean="0">
                <a:solidFill>
                  <a:srgbClr val="5E4D36"/>
                </a:solidFill>
                <a:latin typeface="Levenim MT" panose="02010502060101010101" pitchFamily="2" charset="-79"/>
              </a:rPr>
              <a:t>ל פי הנרייטה סאלד יעודה של הציונות הוא איחוד העם היהודי עם היהדות, ושחזור השיטה התלמודית עשוי לסייע לאיחוי הקרע בעם. כיצד אתן/ם רואים/</a:t>
            </a:r>
            <a:r>
              <a:rPr lang="he-IL" altLang="he-IL" sz="700" dirty="0" err="1" smtClean="0">
                <a:solidFill>
                  <a:srgbClr val="5E4D36"/>
                </a:solidFill>
                <a:latin typeface="Levenim MT" panose="02010502060101010101" pitchFamily="2" charset="-79"/>
              </a:rPr>
              <a:t>ות</a:t>
            </a:r>
            <a:r>
              <a:rPr lang="he-IL" altLang="he-IL" sz="700" dirty="0" smtClean="0">
                <a:solidFill>
                  <a:srgbClr val="5E4D36"/>
                </a:solidFill>
                <a:latin typeface="Levenim MT" panose="02010502060101010101" pitchFamily="2" charset="-79"/>
              </a:rPr>
              <a:t> הצעה זו כפתרון למצב החברתי בישראל כיום?</a:t>
            </a:r>
          </a:p>
          <a:p>
            <a:pPr algn="just" fontAlgn="base">
              <a:spcBef>
                <a:spcPct val="0"/>
              </a:spcBef>
              <a:spcAft>
                <a:spcPct val="0"/>
              </a:spcAft>
            </a:pPr>
            <a:endParaRPr lang="he-IL" altLang="he-IL" sz="700" dirty="0">
              <a:solidFill>
                <a:srgbClr val="5E4D36"/>
              </a:solidFill>
              <a:latin typeface="Levenim MT" panose="02010502060101010101" pitchFamily="2" charset="-79"/>
            </a:endParaRPr>
          </a:p>
          <a:p>
            <a:pPr algn="just" fontAlgn="base">
              <a:spcBef>
                <a:spcPct val="0"/>
              </a:spcBef>
              <a:spcAft>
                <a:spcPct val="0"/>
              </a:spcAft>
            </a:pPr>
            <a:r>
              <a:rPr lang="he-IL" altLang="he-IL" sz="700" b="1" dirty="0" smtClean="0">
                <a:solidFill>
                  <a:srgbClr val="5E4D36"/>
                </a:solidFill>
                <a:latin typeface="Levenim MT" panose="02010502060101010101" pitchFamily="2" charset="-79"/>
              </a:rPr>
              <a:t>ב. </a:t>
            </a:r>
            <a:r>
              <a:rPr lang="he-IL" altLang="he-IL" sz="700" dirty="0" smtClean="0">
                <a:solidFill>
                  <a:srgbClr val="5E4D36"/>
                </a:solidFill>
                <a:latin typeface="Levenim MT" panose="02010502060101010101" pitchFamily="2" charset="-79"/>
              </a:rPr>
              <a:t>האם ובאיזה אופן לדעתכם/ן מהווה ארץ ישראל השראה רוחנית למדינות אחרות?</a:t>
            </a:r>
          </a:p>
          <a:p>
            <a:pPr algn="just" fontAlgn="base">
              <a:spcBef>
                <a:spcPct val="0"/>
              </a:spcBef>
              <a:spcAft>
                <a:spcPct val="0"/>
              </a:spcAft>
            </a:pPr>
            <a:endParaRPr lang="he-IL" altLang="he-IL" sz="700" dirty="0">
              <a:solidFill>
                <a:srgbClr val="5E4D36"/>
              </a:solidFill>
              <a:latin typeface="Levenim MT" panose="02010502060101010101" pitchFamily="2" charset="-79"/>
            </a:endParaRPr>
          </a:p>
          <a:p>
            <a:pPr algn="just" fontAlgn="base">
              <a:spcBef>
                <a:spcPct val="0"/>
              </a:spcBef>
              <a:spcAft>
                <a:spcPct val="0"/>
              </a:spcAft>
            </a:pPr>
            <a:r>
              <a:rPr lang="he-IL" altLang="he-IL" sz="700" b="1" dirty="0" smtClean="0">
                <a:solidFill>
                  <a:srgbClr val="5E4D36"/>
                </a:solidFill>
                <a:latin typeface="Levenim MT" panose="02010502060101010101" pitchFamily="2" charset="-79"/>
              </a:rPr>
              <a:t>2. מכתבה של הנרייטה סאלד</a:t>
            </a:r>
          </a:p>
          <a:p>
            <a:pPr algn="just" fontAlgn="base">
              <a:spcBef>
                <a:spcPct val="0"/>
              </a:spcBef>
              <a:spcAft>
                <a:spcPct val="0"/>
              </a:spcAft>
            </a:pPr>
            <a:r>
              <a:rPr lang="he-IL" altLang="he-IL" sz="700" dirty="0" smtClean="0">
                <a:solidFill>
                  <a:srgbClr val="5E4D36"/>
                </a:solidFill>
                <a:latin typeface="Levenim MT" panose="02010502060101010101" pitchFamily="2" charset="-79"/>
              </a:rPr>
              <a:t>ג. מכתב זה נכתב על רקע כמיהתה של סאלד ליצור בארץ מרחב דתי ליברלי, בהתאם למה שהכירה בארצות הברית. מה ניתן ללמוד ממכתבה של סאלד לחברתה לגבי הערכים שהיו חשובים עבורה? ולגבי התכונות הדרושות למנהיג/ה?</a:t>
            </a:r>
          </a:p>
          <a:p>
            <a:pPr algn="just" fontAlgn="base">
              <a:spcBef>
                <a:spcPct val="0"/>
              </a:spcBef>
              <a:spcAft>
                <a:spcPct val="0"/>
              </a:spcAft>
            </a:pPr>
            <a:endParaRPr lang="he-IL" altLang="he-IL" sz="700" dirty="0">
              <a:solidFill>
                <a:srgbClr val="5E4D36"/>
              </a:solidFill>
              <a:latin typeface="Levenim MT" panose="02010502060101010101" pitchFamily="2" charset="-79"/>
            </a:endParaRPr>
          </a:p>
          <a:p>
            <a:pPr algn="just" fontAlgn="base">
              <a:spcBef>
                <a:spcPct val="0"/>
              </a:spcBef>
              <a:spcAft>
                <a:spcPct val="0"/>
              </a:spcAft>
            </a:pPr>
            <a:r>
              <a:rPr lang="he-IL" altLang="he-IL" sz="700" b="1" dirty="0" smtClean="0">
                <a:solidFill>
                  <a:srgbClr val="5E4D36"/>
                </a:solidFill>
                <a:latin typeface="Levenim MT" panose="02010502060101010101" pitchFamily="2" charset="-79"/>
              </a:rPr>
              <a:t>3. במקום לבכות על החושך</a:t>
            </a:r>
            <a:endParaRPr lang="he-IL" altLang="he-IL" sz="700" b="1" dirty="0">
              <a:solidFill>
                <a:srgbClr val="5E4D36"/>
              </a:solidFill>
              <a:latin typeface="Levenim MT" panose="02010502060101010101" pitchFamily="2" charset="-79"/>
            </a:endParaRPr>
          </a:p>
          <a:p>
            <a:pPr algn="just" fontAlgn="base">
              <a:spcBef>
                <a:spcPct val="0"/>
              </a:spcBef>
              <a:spcAft>
                <a:spcPct val="0"/>
              </a:spcAft>
            </a:pPr>
            <a:endParaRPr lang="he-IL" altLang="he-IL" sz="700" dirty="0">
              <a:solidFill>
                <a:srgbClr val="5E4D36"/>
              </a:solidFill>
              <a:latin typeface="Levenim MT" panose="02010502060101010101" pitchFamily="2" charset="-79"/>
            </a:endParaRPr>
          </a:p>
          <a:p>
            <a:pPr algn="just" fontAlgn="base">
              <a:spcBef>
                <a:spcPct val="0"/>
              </a:spcBef>
              <a:spcAft>
                <a:spcPct val="0"/>
              </a:spcAft>
            </a:pPr>
            <a:r>
              <a:rPr lang="he-IL" altLang="he-IL" sz="700" b="1" dirty="0">
                <a:solidFill>
                  <a:srgbClr val="5E4D36"/>
                </a:solidFill>
                <a:latin typeface="Levenim MT" panose="02010502060101010101" pitchFamily="2" charset="-79"/>
              </a:rPr>
              <a:t>ד. </a:t>
            </a:r>
            <a:r>
              <a:rPr lang="he-IL" altLang="he-IL" sz="700" dirty="0" smtClean="0">
                <a:solidFill>
                  <a:srgbClr val="5E4D36"/>
                </a:solidFill>
                <a:latin typeface="Levenim MT" panose="02010502060101010101" pitchFamily="2" charset="-79"/>
              </a:rPr>
              <a:t>באיזו דרך אתם/ן מגיבות/ים לחושך החברתי סביבכם/ן? מה לדעתכם/ן התפקיד של העם היהודי אל מול סבל ועוולות חברתיות?</a:t>
            </a:r>
          </a:p>
          <a:p>
            <a:pPr algn="just" fontAlgn="base">
              <a:spcBef>
                <a:spcPct val="0"/>
              </a:spcBef>
              <a:spcAft>
                <a:spcPct val="0"/>
              </a:spcAft>
            </a:pPr>
            <a:endParaRPr lang="he-IL" altLang="he-IL" sz="700" b="1" dirty="0">
              <a:solidFill>
                <a:srgbClr val="5E4D36"/>
              </a:solidFill>
              <a:latin typeface="Levenim MT" panose="02010502060101010101" pitchFamily="2" charset="-79"/>
            </a:endParaRPr>
          </a:p>
          <a:p>
            <a:pPr algn="just" fontAlgn="base">
              <a:spcBef>
                <a:spcPct val="0"/>
              </a:spcBef>
              <a:spcAft>
                <a:spcPct val="0"/>
              </a:spcAft>
            </a:pPr>
            <a:r>
              <a:rPr lang="he-IL" altLang="he-IL" sz="700" b="1" dirty="0" smtClean="0">
                <a:solidFill>
                  <a:srgbClr val="5E4D36"/>
                </a:solidFill>
                <a:latin typeface="Levenim MT" panose="02010502060101010101" pitchFamily="2" charset="-79"/>
              </a:rPr>
              <a:t>4. צדקה שבלב</a:t>
            </a:r>
          </a:p>
          <a:p>
            <a:pPr algn="just" fontAlgn="base">
              <a:spcBef>
                <a:spcPct val="0"/>
              </a:spcBef>
              <a:spcAft>
                <a:spcPct val="0"/>
              </a:spcAft>
            </a:pPr>
            <a:endParaRPr lang="he-IL" altLang="he-IL" sz="700" b="1" dirty="0" smtClean="0">
              <a:solidFill>
                <a:srgbClr val="5E4D36"/>
              </a:solidFill>
              <a:latin typeface="Levenim MT" panose="02010502060101010101" pitchFamily="2" charset="-79"/>
            </a:endParaRPr>
          </a:p>
          <a:p>
            <a:pPr algn="just" fontAlgn="base">
              <a:spcBef>
                <a:spcPct val="0"/>
              </a:spcBef>
              <a:spcAft>
                <a:spcPct val="0"/>
              </a:spcAft>
            </a:pPr>
            <a:r>
              <a:rPr lang="he-IL" altLang="he-IL" sz="700" dirty="0" smtClean="0">
                <a:solidFill>
                  <a:srgbClr val="5E4D36"/>
                </a:solidFill>
                <a:latin typeface="Levenim MT" panose="02010502060101010101" pitchFamily="2" charset="-79"/>
              </a:rPr>
              <a:t>ד. מהי לדעתכם/ן צדקה שבלב לעומת צדקה שביד? וכיצד אתם/ן מבינות/ים את דמותה של הנרייטה סאלד לאור מקורות אלה?</a:t>
            </a:r>
            <a:endParaRPr lang="en-US" altLang="he-IL" sz="700" dirty="0">
              <a:solidFill>
                <a:srgbClr val="5E4D36"/>
              </a:solidFill>
              <a:latin typeface="Levenim MT" panose="02010502060101010101" pitchFamily="2" charset="-79"/>
            </a:endParaRPr>
          </a:p>
        </p:txBody>
      </p:sp>
      <p:sp>
        <p:nvSpPr>
          <p:cNvPr id="14" name="מלבן 13"/>
          <p:cNvSpPr/>
          <p:nvPr/>
        </p:nvSpPr>
        <p:spPr>
          <a:xfrm>
            <a:off x="4513385" y="990600"/>
            <a:ext cx="2026324" cy="5867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1100" b="1" dirty="0">
                <a:solidFill>
                  <a:schemeClr val="accent2">
                    <a:lumMod val="50000"/>
                  </a:schemeClr>
                </a:solidFill>
                <a:latin typeface="Levenim MT" panose="02010502060101010101" pitchFamily="2" charset="-79"/>
              </a:rPr>
              <a:t>א. הנרייטה סאלד על ציונות ויהדות / </a:t>
            </a:r>
            <a:r>
              <a:rPr lang="en-US" sz="1100" b="1" dirty="0">
                <a:solidFill>
                  <a:schemeClr val="accent2">
                    <a:lumMod val="50000"/>
                  </a:schemeClr>
                </a:solidFill>
                <a:latin typeface="Levenim MT" panose="02010502060101010101" pitchFamily="2" charset="-79"/>
              </a:rPr>
              <a:t>M. Raider</a:t>
            </a:r>
            <a:endParaRPr lang="he-IL" sz="1100" b="1" dirty="0">
              <a:solidFill>
                <a:schemeClr val="accent2">
                  <a:lumMod val="50000"/>
                </a:schemeClr>
              </a:solidFill>
              <a:latin typeface="Levenim MT" panose="02010502060101010101" pitchFamily="2" charset="-79"/>
            </a:endParaRPr>
          </a:p>
          <a:p>
            <a:r>
              <a:rPr lang="he-IL" sz="1100" dirty="0">
                <a:solidFill>
                  <a:schemeClr val="accent2">
                    <a:lumMod val="50000"/>
                  </a:schemeClr>
                </a:solidFill>
              </a:rPr>
              <a:t>על פי הנרייטה סאלד, בארץ ישראל קיים הפוטנציאל ליצירת חיי רוח יהודיים משולבים בהתלהבות ובתקווה ורק ציונות מעשית, הנעשית בארץ ישראל, יש בכוחה להגשים את החלום של גאולת היהדות. סאלד פיתחה תפישה רוחנית של הציונות שדגלה באהבה לתרבות היהודית, ולפיה ייעודה ההיסטורי של הציונות הוא איחוד העם היהודי עם היהדות. היא טענה שהעם היהודי עומד בפני קרע פנימי, ושיש להתמודד עם סכנה זו באמצעות חידוש ושחזור השיטה התלמודית בדרכים חדשות. לשם כך על הציונות להדגיש את ההתחדשות היהודית, ולטפח את התפקיד היצירתי שממלאת הקהילה היהודית בארץ ישראל.</a:t>
            </a:r>
          </a:p>
          <a:p>
            <a:r>
              <a:rPr lang="he-IL" sz="1100" dirty="0">
                <a:solidFill>
                  <a:schemeClr val="accent2">
                    <a:lumMod val="50000"/>
                  </a:schemeClr>
                </a:solidFill>
              </a:rPr>
              <a:t>סאלד האמינה בלהט שהציונות היא הדרך היחידה להגן על המשמעות המוסרית של חיי הדת, ועל הרמה המוסרית, הרוחנית והאינטלקטואלית של העם היהודי. היא ראתה את התרומה העתידית של ארץ ישראל לא רק לאלה שיבחרו לחיות בה, אלא גם לאלה שיחיו מחוצה לה בארצות של רווחה וחירות. גם הם יקבלו השראה והעשרה רוחנית מהמרכז שיתבסס על מסורת יהודית ועל האידיאל של אחרית הימים.</a:t>
            </a:r>
          </a:p>
          <a:p>
            <a:pPr algn="just">
              <a:lnSpc>
                <a:spcPts val="1000"/>
              </a:lnSpc>
            </a:pPr>
            <a:endParaRPr lang="he-IL" sz="1200" i="1" dirty="0" smtClean="0">
              <a:solidFill>
                <a:schemeClr val="accent2">
                  <a:lumMod val="50000"/>
                </a:schemeClr>
              </a:solidFill>
              <a:latin typeface="Levenim MT" panose="02010502060101010101" pitchFamily="2" charset="-79"/>
            </a:endParaRPr>
          </a:p>
          <a:p>
            <a:pPr algn="just">
              <a:lnSpc>
                <a:spcPts val="1000"/>
              </a:lnSpc>
            </a:pPr>
            <a:endParaRPr lang="he-IL" sz="1200" i="1" dirty="0">
              <a:solidFill>
                <a:schemeClr val="accent2">
                  <a:lumMod val="75000"/>
                </a:schemeClr>
              </a:solidFill>
              <a:latin typeface="Levenim MT" panose="02010502060101010101" pitchFamily="2" charset="-79"/>
            </a:endParaRPr>
          </a:p>
          <a:p>
            <a:pPr algn="just">
              <a:lnSpc>
                <a:spcPts val="1000"/>
              </a:lnSpc>
            </a:pPr>
            <a:endParaRPr lang="he-IL" sz="1200" i="1" dirty="0" smtClean="0">
              <a:solidFill>
                <a:schemeClr val="accent2">
                  <a:lumMod val="50000"/>
                </a:schemeClr>
              </a:solidFill>
              <a:latin typeface="Levenim MT" panose="02010502060101010101" pitchFamily="2" charset="-79"/>
            </a:endParaRPr>
          </a:p>
          <a:p>
            <a:pPr algn="just">
              <a:lnSpc>
                <a:spcPts val="1000"/>
              </a:lnSpc>
            </a:pPr>
            <a:endParaRPr lang="he-IL" sz="1200" i="1" dirty="0">
              <a:solidFill>
                <a:schemeClr val="accent2">
                  <a:lumMod val="50000"/>
                </a:schemeClr>
              </a:solidFill>
              <a:latin typeface="Levenim MT" panose="02010502060101010101" pitchFamily="2" charset="-79"/>
            </a:endParaRPr>
          </a:p>
          <a:p>
            <a:pPr algn="just">
              <a:lnSpc>
                <a:spcPts val="1000"/>
              </a:lnSpc>
            </a:pPr>
            <a:endParaRPr lang="he-IL" sz="1200" i="1" dirty="0" smtClean="0">
              <a:solidFill>
                <a:schemeClr val="accent2">
                  <a:lumMod val="50000"/>
                </a:schemeClr>
              </a:solidFill>
              <a:latin typeface="Levenim MT" panose="02010502060101010101" pitchFamily="2" charset="-79"/>
            </a:endParaRPr>
          </a:p>
          <a:p>
            <a:pPr algn="just">
              <a:lnSpc>
                <a:spcPts val="1000"/>
              </a:lnSpc>
            </a:pPr>
            <a:endParaRPr lang="he-IL" sz="1200" i="1" dirty="0">
              <a:solidFill>
                <a:schemeClr val="accent2">
                  <a:lumMod val="50000"/>
                </a:schemeClr>
              </a:solidFill>
              <a:latin typeface="Levenim MT" panose="02010502060101010101" pitchFamily="2" charset="-79"/>
            </a:endParaRPr>
          </a:p>
          <a:p>
            <a:pPr algn="just">
              <a:lnSpc>
                <a:spcPts val="1000"/>
              </a:lnSpc>
            </a:pPr>
            <a:endParaRPr lang="he-IL" sz="1200" i="1" dirty="0" smtClean="0">
              <a:solidFill>
                <a:schemeClr val="accent2">
                  <a:lumMod val="50000"/>
                </a:schemeClr>
              </a:solidFill>
              <a:latin typeface="Levenim MT" panose="02010502060101010101" pitchFamily="2" charset="-79"/>
            </a:endParaRPr>
          </a:p>
          <a:p>
            <a:pPr algn="just">
              <a:lnSpc>
                <a:spcPts val="1000"/>
              </a:lnSpc>
            </a:pPr>
            <a:endParaRPr lang="he-IL" sz="1200" i="1" dirty="0">
              <a:solidFill>
                <a:schemeClr val="accent2">
                  <a:lumMod val="50000"/>
                </a:schemeClr>
              </a:solidFill>
              <a:latin typeface="Levenim MT" panose="02010502060101010101" pitchFamily="2" charset="-79"/>
            </a:endParaRPr>
          </a:p>
          <a:p>
            <a:pPr algn="just">
              <a:lnSpc>
                <a:spcPts val="1000"/>
              </a:lnSpc>
            </a:pPr>
            <a:endParaRPr lang="he-IL" sz="1200" i="1" dirty="0" smtClean="0">
              <a:solidFill>
                <a:schemeClr val="accent2">
                  <a:lumMod val="50000"/>
                </a:schemeClr>
              </a:solidFill>
              <a:latin typeface="Levenim MT" panose="02010502060101010101" pitchFamily="2" charset="-79"/>
            </a:endParaRPr>
          </a:p>
          <a:p>
            <a:pPr algn="just">
              <a:lnSpc>
                <a:spcPts val="1000"/>
              </a:lnSpc>
            </a:pPr>
            <a:endParaRPr lang="he-IL" sz="1200" i="1" dirty="0">
              <a:solidFill>
                <a:schemeClr val="accent2">
                  <a:lumMod val="50000"/>
                </a:schemeClr>
              </a:solidFill>
              <a:latin typeface="Levenim MT" panose="02010502060101010101" pitchFamily="2" charset="-79"/>
            </a:endParaRPr>
          </a:p>
          <a:p>
            <a:pPr algn="just">
              <a:lnSpc>
                <a:spcPts val="1000"/>
              </a:lnSpc>
            </a:pPr>
            <a:endParaRPr lang="he-IL" sz="1200" i="1" dirty="0" smtClean="0">
              <a:solidFill>
                <a:schemeClr val="accent2">
                  <a:lumMod val="50000"/>
                </a:schemeClr>
              </a:solidFill>
              <a:latin typeface="Levenim MT" panose="02010502060101010101" pitchFamily="2" charset="-79"/>
            </a:endParaRPr>
          </a:p>
          <a:p>
            <a:pPr algn="just">
              <a:lnSpc>
                <a:spcPts val="1000"/>
              </a:lnSpc>
            </a:pPr>
            <a:endParaRPr lang="he-IL" sz="1200" i="1" dirty="0">
              <a:solidFill>
                <a:schemeClr val="accent2">
                  <a:lumMod val="50000"/>
                </a:schemeClr>
              </a:solidFill>
              <a:latin typeface="Levenim MT" panose="02010502060101010101" pitchFamily="2" charset="-79"/>
            </a:endParaRPr>
          </a:p>
          <a:p>
            <a:pPr algn="just">
              <a:lnSpc>
                <a:spcPts val="1000"/>
              </a:lnSpc>
            </a:pPr>
            <a:endParaRPr lang="he-IL" sz="1200" i="1" dirty="0" smtClean="0">
              <a:solidFill>
                <a:schemeClr val="accent2">
                  <a:lumMod val="50000"/>
                </a:schemeClr>
              </a:solidFill>
              <a:latin typeface="Levenim MT" panose="02010502060101010101" pitchFamily="2" charset="-79"/>
            </a:endParaRPr>
          </a:p>
          <a:p>
            <a:pPr algn="just">
              <a:lnSpc>
                <a:spcPts val="1000"/>
              </a:lnSpc>
            </a:pPr>
            <a:endParaRPr lang="he-IL" sz="1200" i="1" dirty="0">
              <a:solidFill>
                <a:schemeClr val="accent2">
                  <a:lumMod val="50000"/>
                </a:schemeClr>
              </a:solidFill>
              <a:latin typeface="Levenim MT" panose="02010502060101010101" pitchFamily="2" charset="-79"/>
            </a:endParaRPr>
          </a:p>
          <a:p>
            <a:pPr algn="just">
              <a:lnSpc>
                <a:spcPts val="1000"/>
              </a:lnSpc>
            </a:pPr>
            <a:endParaRPr lang="he-IL" sz="1200" i="1" dirty="0" smtClean="0">
              <a:solidFill>
                <a:schemeClr val="accent2">
                  <a:lumMod val="50000"/>
                </a:schemeClr>
              </a:solidFill>
              <a:latin typeface="Levenim MT" panose="02010502060101010101" pitchFamily="2" charset="-79"/>
            </a:endParaRPr>
          </a:p>
          <a:p>
            <a:pPr algn="just">
              <a:lnSpc>
                <a:spcPts val="1000"/>
              </a:lnSpc>
            </a:pPr>
            <a:endParaRPr lang="he-IL" sz="1200" i="1" dirty="0">
              <a:solidFill>
                <a:schemeClr val="accent2">
                  <a:lumMod val="50000"/>
                </a:schemeClr>
              </a:solidFill>
              <a:latin typeface="Levenim MT" panose="02010502060101010101" pitchFamily="2" charset="-79"/>
            </a:endParaRPr>
          </a:p>
          <a:p>
            <a:pPr algn="just">
              <a:lnSpc>
                <a:spcPts val="1000"/>
              </a:lnSpc>
            </a:pPr>
            <a:endParaRPr lang="he-IL" sz="1200" i="1" dirty="0" smtClean="0">
              <a:solidFill>
                <a:schemeClr val="accent2">
                  <a:lumMod val="50000"/>
                </a:schemeClr>
              </a:solidFill>
              <a:latin typeface="Levenim MT" panose="02010502060101010101" pitchFamily="2" charset="-79"/>
            </a:endParaRPr>
          </a:p>
          <a:p>
            <a:pPr algn="just">
              <a:lnSpc>
                <a:spcPts val="1000"/>
              </a:lnSpc>
            </a:pPr>
            <a:endParaRPr lang="he-IL" sz="1200" i="1" dirty="0">
              <a:solidFill>
                <a:schemeClr val="accent2">
                  <a:lumMod val="50000"/>
                </a:schemeClr>
              </a:solidFill>
              <a:latin typeface="Levenim MT" panose="02010502060101010101" pitchFamily="2" charset="-79"/>
            </a:endParaRPr>
          </a:p>
          <a:p>
            <a:pPr algn="just">
              <a:lnSpc>
                <a:spcPts val="1000"/>
              </a:lnSpc>
            </a:pPr>
            <a:endParaRPr lang="he-IL" sz="1200" i="1" dirty="0" smtClean="0">
              <a:solidFill>
                <a:schemeClr val="accent2">
                  <a:lumMod val="50000"/>
                </a:schemeClr>
              </a:solidFill>
              <a:latin typeface="Levenim MT" panose="02010502060101010101" pitchFamily="2" charset="-79"/>
            </a:endParaRPr>
          </a:p>
          <a:p>
            <a:pPr algn="just">
              <a:lnSpc>
                <a:spcPts val="1000"/>
              </a:lnSpc>
            </a:pPr>
            <a:endParaRPr lang="he-IL" sz="1200" i="1" dirty="0">
              <a:solidFill>
                <a:schemeClr val="accent2">
                  <a:lumMod val="50000"/>
                </a:schemeClr>
              </a:solidFill>
              <a:latin typeface="Levenim MT" panose="02010502060101010101" pitchFamily="2" charset="-79"/>
            </a:endParaRPr>
          </a:p>
          <a:p>
            <a:pPr algn="just">
              <a:lnSpc>
                <a:spcPts val="1000"/>
              </a:lnSpc>
            </a:pPr>
            <a:endParaRPr lang="he-IL" sz="1200" i="1" dirty="0" smtClean="0">
              <a:solidFill>
                <a:schemeClr val="accent2">
                  <a:lumMod val="50000"/>
                </a:schemeClr>
              </a:solidFill>
              <a:latin typeface="Levenim MT" panose="02010502060101010101" pitchFamily="2" charset="-79"/>
            </a:endParaRPr>
          </a:p>
          <a:p>
            <a:pPr algn="just">
              <a:lnSpc>
                <a:spcPts val="1000"/>
              </a:lnSpc>
            </a:pPr>
            <a:endParaRPr lang="he-IL" sz="1200" i="1" dirty="0">
              <a:solidFill>
                <a:schemeClr val="accent2">
                  <a:lumMod val="50000"/>
                </a:schemeClr>
              </a:solidFill>
              <a:latin typeface="Levenim MT" panose="02010502060101010101" pitchFamily="2" charset="-79"/>
            </a:endParaRPr>
          </a:p>
          <a:p>
            <a:pPr algn="just">
              <a:lnSpc>
                <a:spcPts val="1000"/>
              </a:lnSpc>
            </a:pPr>
            <a:endParaRPr lang="he-IL" sz="1200" i="1" dirty="0">
              <a:solidFill>
                <a:schemeClr val="accent2">
                  <a:lumMod val="50000"/>
                </a:schemeClr>
              </a:solidFill>
              <a:latin typeface="Levenim MT" panose="02010502060101010101" pitchFamily="2" charset="-79"/>
            </a:endParaRPr>
          </a:p>
          <a:p>
            <a:pPr algn="just">
              <a:lnSpc>
                <a:spcPts val="1000"/>
              </a:lnSpc>
            </a:pPr>
            <a:endParaRPr lang="he-IL" sz="1200" i="1" dirty="0" smtClean="0">
              <a:solidFill>
                <a:schemeClr val="accent2">
                  <a:lumMod val="50000"/>
                </a:schemeClr>
              </a:solidFill>
              <a:latin typeface="Levenim MT" panose="02010502060101010101" pitchFamily="2" charset="-79"/>
            </a:endParaRPr>
          </a:p>
        </p:txBody>
      </p:sp>
      <p:sp>
        <p:nvSpPr>
          <p:cNvPr id="16" name="מלבן 15"/>
          <p:cNvSpPr/>
          <p:nvPr/>
        </p:nvSpPr>
        <p:spPr>
          <a:xfrm>
            <a:off x="422031"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1100" b="1" dirty="0" smtClean="0">
                <a:solidFill>
                  <a:schemeClr val="accent2">
                    <a:lumMod val="50000"/>
                  </a:schemeClr>
                </a:solidFill>
                <a:latin typeface="Levenim MT" panose="02010502060101010101" pitchFamily="2" charset="-79"/>
              </a:rPr>
              <a:t>ג. במקום לבכות על החושך</a:t>
            </a:r>
          </a:p>
          <a:p>
            <a:pPr>
              <a:spcAft>
                <a:spcPts val="600"/>
              </a:spcAft>
            </a:pPr>
            <a:r>
              <a:rPr lang="he-IL" sz="1100" b="1" dirty="0" smtClean="0">
                <a:solidFill>
                  <a:schemeClr val="accent2">
                    <a:lumMod val="50000"/>
                  </a:schemeClr>
                </a:solidFill>
                <a:latin typeface="Levenim MT" panose="02010502060101010101" pitchFamily="2" charset="-79"/>
              </a:rPr>
              <a:t>/ נועה ברקת</a:t>
            </a:r>
            <a:endParaRPr lang="en-US" sz="1100" b="1" dirty="0">
              <a:solidFill>
                <a:schemeClr val="accent2">
                  <a:lumMod val="50000"/>
                </a:schemeClr>
              </a:solidFill>
              <a:latin typeface="Levenim MT" panose="02010502060101010101" pitchFamily="2" charset="-79"/>
            </a:endParaRPr>
          </a:p>
          <a:p>
            <a:pPr>
              <a:spcAft>
                <a:spcPts val="600"/>
              </a:spcAft>
            </a:pPr>
            <a:r>
              <a:rPr lang="he-IL" sz="1100" i="1" dirty="0" smtClean="0">
                <a:solidFill>
                  <a:schemeClr val="accent2">
                    <a:lumMod val="50000"/>
                  </a:schemeClr>
                </a:solidFill>
              </a:rPr>
              <a:t>"</a:t>
            </a:r>
            <a:r>
              <a:rPr lang="he-IL" sz="1100" dirty="0">
                <a:solidFill>
                  <a:schemeClr val="accent2">
                    <a:lumMod val="50000"/>
                  </a:schemeClr>
                </a:solidFill>
              </a:rPr>
              <a:t>הנרייטה נולדה ביום הכי קצר של השנה. יום שבו החושך רב והאור רק נולד. חייה שלה  עומדים בסימן זה. החושך שהיא פוגשת ורואה סביבה גורם לה להדליק אור ולפעול למענו. היא פוגשת במחלה שלוקחת ממנה את אחותה הקטנה – ובהמשך חייה תקדיש לנושא הבריאות ומניעת המחלות את מירב מאמציה. היא פוגשת במהגרים </a:t>
            </a:r>
            <a:r>
              <a:rPr lang="he-IL" sz="1100" dirty="0" err="1" smtClean="0">
                <a:solidFill>
                  <a:schemeClr val="accent2">
                    <a:lumMod val="50000"/>
                  </a:schemeClr>
                </a:solidFill>
              </a:rPr>
              <a:t>ובמחפשי</a:t>
            </a:r>
            <a:r>
              <a:rPr lang="he-IL" sz="1100" dirty="0" smtClean="0">
                <a:solidFill>
                  <a:schemeClr val="accent2">
                    <a:lumMod val="50000"/>
                  </a:schemeClr>
                </a:solidFill>
              </a:rPr>
              <a:t> </a:t>
            </a:r>
            <a:r>
              <a:rPr lang="he-IL" sz="1100" dirty="0">
                <a:solidFill>
                  <a:schemeClr val="accent2">
                    <a:lumMod val="50000"/>
                  </a:schemeClr>
                </a:solidFill>
              </a:rPr>
              <a:t>המקלט – ויוצאת להגנתם, פועלת לסייע להם והופכת את ביתה לביתם. היא זו שמטפלת, מרפאה, מקימה ומאירה עבור אנשים אחרים ועבור מדינה שלמה. היא לא בוכה על החושך, היא מדליקה </a:t>
            </a:r>
            <a:r>
              <a:rPr lang="he-IL" sz="1100" dirty="0" smtClean="0">
                <a:solidFill>
                  <a:schemeClr val="accent2">
                    <a:lumMod val="50000"/>
                  </a:schemeClr>
                </a:solidFill>
              </a:rPr>
              <a:t>אור</a:t>
            </a:r>
            <a:r>
              <a:rPr lang="he-IL" sz="1100" i="1" dirty="0" smtClean="0">
                <a:solidFill>
                  <a:schemeClr val="accent2">
                    <a:lumMod val="50000"/>
                  </a:schemeClr>
                </a:solidFill>
                <a:latin typeface="Levenim MT" panose="02010502060101010101" pitchFamily="2" charset="-79"/>
              </a:rPr>
              <a:t>".</a:t>
            </a:r>
            <a:r>
              <a:rPr lang="he-IL" sz="1100" dirty="0" smtClean="0">
                <a:solidFill>
                  <a:schemeClr val="accent2">
                    <a:lumMod val="50000"/>
                  </a:schemeClr>
                </a:solidFill>
                <a:latin typeface="Levenim MT" panose="02010502060101010101" pitchFamily="2" charset="-79"/>
              </a:rPr>
              <a:t> </a:t>
            </a:r>
          </a:p>
          <a:p>
            <a:pPr marL="228600" indent="-228600">
              <a:spcAft>
                <a:spcPts val="600"/>
              </a:spcAft>
              <a:buAutoNum type="arabicPeriod"/>
            </a:pPr>
            <a:endParaRPr lang="he-IL" sz="1000" dirty="0" smtClean="0">
              <a:solidFill>
                <a:schemeClr val="accent2">
                  <a:lumMod val="50000"/>
                </a:schemeClr>
              </a:solidFill>
              <a:latin typeface="Levenim MT" panose="02010502060101010101" pitchFamily="2" charset="-79"/>
            </a:endParaRPr>
          </a:p>
          <a:p>
            <a:pPr marL="228600" indent="-228600">
              <a:spcAft>
                <a:spcPts val="600"/>
              </a:spcAft>
              <a:buAutoNum type="arabicPeriod"/>
            </a:pPr>
            <a:endParaRPr lang="he-IL" sz="1000" dirty="0" smtClean="0">
              <a:solidFill>
                <a:schemeClr val="accent2">
                  <a:lumMod val="50000"/>
                </a:schemeClr>
              </a:solidFill>
              <a:latin typeface="Levenim MT" panose="02010502060101010101" pitchFamily="2" charset="-79"/>
            </a:endParaRPr>
          </a:p>
          <a:p>
            <a:pPr marL="228600" indent="-228600">
              <a:spcAft>
                <a:spcPts val="600"/>
              </a:spcAft>
              <a:buAutoNum type="arabicPeriod"/>
            </a:pPr>
            <a:endParaRPr lang="he-IL" sz="1000" dirty="0" smtClean="0">
              <a:solidFill>
                <a:srgbClr val="5E4D36"/>
              </a:solidFill>
              <a:latin typeface="Levenim MT" panose="02010502060101010101" pitchFamily="2" charset="-79"/>
            </a:endParaRPr>
          </a:p>
          <a:p>
            <a:pPr>
              <a:spcAft>
                <a:spcPts val="600"/>
              </a:spcAft>
            </a:pPr>
            <a:endParaRPr lang="he-IL" sz="1000" dirty="0">
              <a:solidFill>
                <a:srgbClr val="5E4D36"/>
              </a:solidFill>
              <a:latin typeface="Levenim MT" panose="02010502060101010101" pitchFamily="2" charset="-79"/>
            </a:endParaRPr>
          </a:p>
          <a:p>
            <a:pPr>
              <a:spcAft>
                <a:spcPts val="600"/>
              </a:spcAft>
            </a:pPr>
            <a:endParaRPr lang="he-IL" sz="1000" dirty="0" smtClean="0">
              <a:solidFill>
                <a:srgbClr val="5E4D36"/>
              </a:solidFill>
              <a:latin typeface="Levenim MT" panose="02010502060101010101" pitchFamily="2" charset="-79"/>
            </a:endParaRPr>
          </a:p>
          <a:p>
            <a:pPr algn="l">
              <a:lnSpc>
                <a:spcPts val="1000"/>
              </a:lnSpc>
            </a:pPr>
            <a:endParaRPr lang="he-IL" sz="9600" dirty="0">
              <a:solidFill>
                <a:srgbClr val="5E4D36"/>
              </a:solidFill>
              <a:latin typeface="Levenim MT" panose="02010502060101010101" pitchFamily="2" charset="-79"/>
            </a:endParaRPr>
          </a:p>
          <a:p>
            <a:pPr algn="just">
              <a:lnSpc>
                <a:spcPts val="1000"/>
              </a:lnSpc>
            </a:pPr>
            <a:endParaRPr lang="he-IL" sz="700" dirty="0" smtClean="0">
              <a:solidFill>
                <a:srgbClr val="5E4D36"/>
              </a:solidFill>
              <a:latin typeface="Levenim MT" panose="02010502060101010101" pitchFamily="2" charset="-79"/>
            </a:endParaRPr>
          </a:p>
          <a:p>
            <a:pPr algn="just">
              <a:lnSpc>
                <a:spcPts val="1000"/>
              </a:lnSpc>
            </a:pPr>
            <a:endParaRPr lang="he-IL" sz="700" dirty="0">
              <a:solidFill>
                <a:srgbClr val="5E4D36"/>
              </a:solidFill>
              <a:latin typeface="Levenim MT" panose="02010502060101010101" pitchFamily="2" charset="-79"/>
            </a:endParaRPr>
          </a:p>
          <a:p>
            <a:pPr algn="just">
              <a:lnSpc>
                <a:spcPct val="150000"/>
              </a:lnSpc>
            </a:pPr>
            <a:r>
              <a:rPr lang="he-IL" sz="1100" b="1" dirty="0" smtClean="0">
                <a:solidFill>
                  <a:schemeClr val="accent2">
                    <a:lumMod val="50000"/>
                  </a:schemeClr>
                </a:solidFill>
                <a:latin typeface="Levenim MT" panose="02010502060101010101" pitchFamily="2" charset="-79"/>
              </a:rPr>
              <a:t>ד. "צדקה יש לתת בלב ולא ביד"/ הנרייטה סאלד</a:t>
            </a:r>
            <a:endParaRPr lang="he-IL" sz="1100" b="1" dirty="0">
              <a:solidFill>
                <a:schemeClr val="accent2">
                  <a:lumMod val="50000"/>
                </a:schemeClr>
              </a:solidFill>
              <a:latin typeface="Levenim MT" panose="02010502060101010101" pitchFamily="2" charset="-79"/>
            </a:endParaRPr>
          </a:p>
        </p:txBody>
      </p:sp>
      <p:sp>
        <p:nvSpPr>
          <p:cNvPr id="18" name="מלבן 17"/>
          <p:cNvSpPr/>
          <p:nvPr/>
        </p:nvSpPr>
        <p:spPr>
          <a:xfrm>
            <a:off x="2467708"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1100" b="1" dirty="0" smtClean="0">
                <a:solidFill>
                  <a:schemeClr val="accent2">
                    <a:lumMod val="50000"/>
                  </a:schemeClr>
                </a:solidFill>
                <a:latin typeface="Levenim MT" panose="02010502060101010101" pitchFamily="2" charset="-79"/>
              </a:rPr>
              <a:t>ב. הנרייטה סאלד במכתב שכתבה לחברתה אליס </a:t>
            </a:r>
            <a:r>
              <a:rPr lang="he-IL" sz="1100" b="1" dirty="0" err="1" smtClean="0">
                <a:solidFill>
                  <a:schemeClr val="accent2">
                    <a:lumMod val="50000"/>
                  </a:schemeClr>
                </a:solidFill>
                <a:latin typeface="Levenim MT" panose="02010502060101010101" pitchFamily="2" charset="-79"/>
              </a:rPr>
              <a:t>סליגסברג</a:t>
            </a:r>
            <a:r>
              <a:rPr lang="he-IL" sz="1100" b="1" dirty="0" smtClean="0">
                <a:solidFill>
                  <a:schemeClr val="accent2">
                    <a:lumMod val="50000"/>
                  </a:schemeClr>
                </a:solidFill>
                <a:latin typeface="Levenim MT" panose="02010502060101010101" pitchFamily="2" charset="-79"/>
              </a:rPr>
              <a:t> בשנת 1920 </a:t>
            </a:r>
          </a:p>
          <a:p>
            <a:pPr>
              <a:spcAft>
                <a:spcPts val="600"/>
              </a:spcAft>
            </a:pPr>
            <a:r>
              <a:rPr lang="he-IL" sz="900" b="1" dirty="0">
                <a:solidFill>
                  <a:schemeClr val="accent2">
                    <a:lumMod val="50000"/>
                  </a:schemeClr>
                </a:solidFill>
              </a:rPr>
              <a:t>"</a:t>
            </a:r>
            <a:r>
              <a:rPr lang="he-IL" sz="1000" dirty="0">
                <a:solidFill>
                  <a:schemeClr val="accent2">
                    <a:lumMod val="50000"/>
                  </a:schemeClr>
                </a:solidFill>
              </a:rPr>
              <a:t>שואלת את בעניין מפגשינו בימי שבת בבוקר. כרגע אין התקדמות. החבורה מחזיקה מעמד- כולנו, ג'סי </a:t>
            </a:r>
            <a:r>
              <a:rPr lang="he-IL" sz="1000" dirty="0" err="1">
                <a:solidFill>
                  <a:schemeClr val="accent2">
                    <a:lumMod val="50000"/>
                  </a:schemeClr>
                </a:solidFill>
              </a:rPr>
              <a:t>סטמפר</a:t>
            </a:r>
            <a:r>
              <a:rPr lang="he-IL" sz="1000" dirty="0">
                <a:solidFill>
                  <a:schemeClr val="accent2">
                    <a:lumMod val="50000"/>
                  </a:schemeClr>
                </a:solidFill>
              </a:rPr>
              <a:t>, לאה, אלכסנדר </a:t>
            </a:r>
            <a:r>
              <a:rPr lang="he-IL" sz="1000" dirty="0" err="1">
                <a:solidFill>
                  <a:schemeClr val="accent2">
                    <a:lumMod val="50000"/>
                  </a:schemeClr>
                </a:solidFill>
              </a:rPr>
              <a:t>דושקין</a:t>
            </a:r>
            <a:r>
              <a:rPr lang="he-IL" sz="1000" dirty="0">
                <a:solidFill>
                  <a:schemeClr val="accent2">
                    <a:lumMod val="50000"/>
                  </a:schemeClr>
                </a:solidFill>
              </a:rPr>
              <a:t>, סופיה, נורמן </a:t>
            </a:r>
            <a:r>
              <a:rPr lang="he-IL" sz="1000" dirty="0" err="1">
                <a:solidFill>
                  <a:schemeClr val="accent2">
                    <a:lumMod val="50000"/>
                  </a:schemeClr>
                </a:solidFill>
              </a:rPr>
              <a:t>בנטוויץ</a:t>
            </a:r>
            <a:r>
              <a:rPr lang="he-IL" sz="1000" dirty="0">
                <a:solidFill>
                  <a:schemeClr val="accent2">
                    <a:lumMod val="50000"/>
                  </a:schemeClr>
                </a:solidFill>
              </a:rPr>
              <a:t>' </a:t>
            </a:r>
            <a:r>
              <a:rPr lang="he-IL" sz="1000" dirty="0" smtClean="0">
                <a:solidFill>
                  <a:schemeClr val="accent2">
                    <a:lumMod val="50000"/>
                  </a:schemeClr>
                </a:solidFill>
              </a:rPr>
              <a:t>ואחיותיו. </a:t>
            </a:r>
            <a:r>
              <a:rPr lang="he-IL" sz="1000" dirty="0">
                <a:solidFill>
                  <a:schemeClr val="accent2">
                    <a:lumMod val="50000"/>
                  </a:schemeClr>
                </a:solidFill>
              </a:rPr>
              <a:t>אולם אנחנו לא יוצרים שום דבר חיוני. בשלב זה אנו עסוקים בלמידה של תורתו של משה, בעיקר תורתו הנבואית וכן בספר ירמיהו. חזרנו למרחב האינטלקטואלי ואנו מתרחקים שוב מהמרחב הרוחני. ייתכן ואת צודקת- אנו זקוקים פה למעין פליקס </a:t>
            </a:r>
            <a:r>
              <a:rPr lang="he-IL" sz="1000" dirty="0" smtClean="0">
                <a:solidFill>
                  <a:schemeClr val="accent2">
                    <a:lumMod val="50000"/>
                  </a:schemeClr>
                </a:solidFill>
              </a:rPr>
              <a:t>אדלר </a:t>
            </a:r>
            <a:r>
              <a:rPr lang="he-IL" sz="900" dirty="0" smtClean="0">
                <a:solidFill>
                  <a:schemeClr val="accent2">
                    <a:lumMod val="50000"/>
                  </a:schemeClr>
                </a:solidFill>
              </a:rPr>
              <a:t>(*פליקס </a:t>
            </a:r>
            <a:r>
              <a:rPr lang="he-IL" sz="900" dirty="0">
                <a:solidFill>
                  <a:schemeClr val="accent2">
                    <a:lumMod val="50000"/>
                  </a:schemeClr>
                </a:solidFill>
              </a:rPr>
              <a:t>אדלר, היה בנו של רב רפורמי חשוב בארה"ב שהלך בעקבות אביו אולם מאוחר יותר מרד בתנועה הרפורמית והקים את החברה הניו  יורקית לתרבות </a:t>
            </a:r>
            <a:r>
              <a:rPr lang="he-IL" sz="900" dirty="0" smtClean="0">
                <a:solidFill>
                  <a:schemeClr val="accent2">
                    <a:lumMod val="50000"/>
                  </a:schemeClr>
                </a:solidFill>
              </a:rPr>
              <a:t>אתית).   </a:t>
            </a:r>
            <a:r>
              <a:rPr lang="he-IL" sz="1000" dirty="0" smtClean="0">
                <a:solidFill>
                  <a:schemeClr val="accent2">
                    <a:lumMod val="50000"/>
                  </a:schemeClr>
                </a:solidFill>
              </a:rPr>
              <a:t>אולם</a:t>
            </a:r>
            <a:r>
              <a:rPr lang="he-IL" sz="1000" dirty="0">
                <a:solidFill>
                  <a:schemeClr val="accent2">
                    <a:lumMod val="50000"/>
                  </a:schemeClr>
                </a:solidFill>
              </a:rPr>
              <a:t>, וייתכן וזהו צורך גדול אף יותר, אנו זקוקים לנביא </a:t>
            </a:r>
            <a:r>
              <a:rPr lang="he-IL" sz="1000" dirty="0" err="1">
                <a:solidFill>
                  <a:schemeClr val="accent2">
                    <a:lumMod val="50000"/>
                  </a:schemeClr>
                </a:solidFill>
              </a:rPr>
              <a:t>אמיתי</a:t>
            </a:r>
            <a:r>
              <a:rPr lang="he-IL" sz="1000" dirty="0">
                <a:solidFill>
                  <a:schemeClr val="accent2">
                    <a:lumMod val="50000"/>
                  </a:schemeClr>
                </a:solidFill>
              </a:rPr>
              <a:t>. נביא שיכול לזעוק תוכחה, לנחם, לעדן ולעורר, שיוכל להוביל את האנשים מבלי לאבד אותם, קשי עורף ככל שיהיו, ומחובר לאמיתות העבר</a:t>
            </a:r>
            <a:r>
              <a:rPr lang="he-IL" sz="1000" dirty="0" smtClean="0">
                <a:solidFill>
                  <a:schemeClr val="accent2">
                    <a:lumMod val="50000"/>
                  </a:schemeClr>
                </a:solidFill>
              </a:rPr>
              <a:t>".</a:t>
            </a:r>
            <a:r>
              <a:rPr lang="he-IL" sz="1000" dirty="0">
                <a:solidFill>
                  <a:schemeClr val="accent2">
                    <a:lumMod val="50000"/>
                  </a:schemeClr>
                </a:solidFill>
              </a:rPr>
              <a:t> </a:t>
            </a:r>
            <a:endParaRPr lang="he-IL" sz="1000" dirty="0">
              <a:solidFill>
                <a:schemeClr val="accent2">
                  <a:lumMod val="50000"/>
                </a:schemeClr>
              </a:solidFill>
              <a:latin typeface="Levenim MT" panose="02010502060101010101" pitchFamily="2" charset="-79"/>
            </a:endParaRPr>
          </a:p>
        </p:txBody>
      </p:sp>
      <p:pic>
        <p:nvPicPr>
          <p:cNvPr id="2" name="תמונה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7582" y="5123323"/>
            <a:ext cx="1806575" cy="1133656"/>
          </a:xfrm>
          <a:prstGeom prst="rect">
            <a:avLst/>
          </a:prstGeom>
        </p:spPr>
      </p:pic>
      <p:pic>
        <p:nvPicPr>
          <p:cNvPr id="3" name="תמונה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1905" y="4320942"/>
            <a:ext cx="1806575" cy="1282668"/>
          </a:xfrm>
          <a:prstGeom prst="rect">
            <a:avLst/>
          </a:prstGeom>
        </p:spPr>
      </p:pic>
    </p:spTree>
    <p:extLst>
      <p:ext uri="{BB962C8B-B14F-4D97-AF65-F5344CB8AC3E}">
        <p14:creationId xmlns:p14="http://schemas.microsoft.com/office/powerpoint/2010/main" val="1019746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רקע והוראות למדריך/ה</a:t>
            </a:r>
            <a:endParaRPr lang="en-US" dirty="0"/>
          </a:p>
        </p:txBody>
      </p:sp>
      <p:sp>
        <p:nvSpPr>
          <p:cNvPr id="3" name="TextBox 2"/>
          <p:cNvSpPr txBox="1"/>
          <p:nvPr/>
        </p:nvSpPr>
        <p:spPr>
          <a:xfrm>
            <a:off x="614995" y="1140977"/>
            <a:ext cx="8930015" cy="3477875"/>
          </a:xfrm>
          <a:prstGeom prst="rect">
            <a:avLst/>
          </a:prstGeom>
          <a:noFill/>
        </p:spPr>
        <p:txBody>
          <a:bodyPr wrap="square" rtlCol="0">
            <a:spAutoFit/>
          </a:bodyPr>
          <a:lstStyle/>
          <a:p>
            <a:r>
              <a:rPr lang="he-IL" sz="1000" dirty="0" smtClean="0">
                <a:solidFill>
                  <a:schemeClr val="accent2">
                    <a:lumMod val="50000"/>
                  </a:schemeClr>
                </a:solidFill>
              </a:rPr>
              <a:t>שיעור – הנרייטה סאלד</a:t>
            </a:r>
          </a:p>
          <a:p>
            <a:endParaRPr lang="he-IL" sz="1000" dirty="0">
              <a:solidFill>
                <a:schemeClr val="accent2">
                  <a:lumMod val="50000"/>
                </a:schemeClr>
              </a:solidFill>
            </a:endParaRPr>
          </a:p>
          <a:p>
            <a:r>
              <a:rPr lang="he-IL" sz="1000" dirty="0" smtClean="0">
                <a:solidFill>
                  <a:schemeClr val="accent2">
                    <a:lumMod val="50000"/>
                  </a:schemeClr>
                </a:solidFill>
              </a:rPr>
              <a:t>מטרת השיעור לחקור ולהבין לעומק מי </a:t>
            </a:r>
            <a:r>
              <a:rPr lang="he-IL" sz="1000" dirty="0" err="1" smtClean="0">
                <a:solidFill>
                  <a:schemeClr val="accent2">
                    <a:lumMod val="50000"/>
                  </a:schemeClr>
                </a:solidFill>
              </a:rPr>
              <a:t>היתה</a:t>
            </a:r>
            <a:r>
              <a:rPr lang="he-IL" sz="1000" dirty="0" smtClean="0">
                <a:solidFill>
                  <a:schemeClr val="accent2">
                    <a:lumMod val="50000"/>
                  </a:schemeClr>
                </a:solidFill>
              </a:rPr>
              <a:t> הנרייטה סאלד , מה היה פועלה הציוני והחברתי ומה </a:t>
            </a:r>
            <a:r>
              <a:rPr lang="he-IL" sz="1000" dirty="0" err="1" smtClean="0">
                <a:solidFill>
                  <a:schemeClr val="accent2">
                    <a:lumMod val="50000"/>
                  </a:schemeClr>
                </a:solidFill>
              </a:rPr>
              <a:t>היתה</a:t>
            </a:r>
            <a:r>
              <a:rPr lang="he-IL" sz="1000" dirty="0" smtClean="0">
                <a:solidFill>
                  <a:schemeClr val="accent2">
                    <a:lumMod val="50000"/>
                  </a:schemeClr>
                </a:solidFill>
              </a:rPr>
              <a:t> השפעתו על מדינת ישראל ועל האנשים החיים בה?</a:t>
            </a:r>
          </a:p>
          <a:p>
            <a:endParaRPr lang="he-IL" sz="1000" dirty="0" smtClean="0">
              <a:solidFill>
                <a:schemeClr val="accent2">
                  <a:lumMod val="50000"/>
                </a:schemeClr>
              </a:solidFill>
            </a:endParaRPr>
          </a:p>
          <a:p>
            <a:r>
              <a:rPr lang="he-IL" sz="1000" dirty="0" smtClean="0">
                <a:solidFill>
                  <a:schemeClr val="accent2">
                    <a:lumMod val="50000"/>
                  </a:schemeClr>
                </a:solidFill>
              </a:rPr>
              <a:t>רקע כללי:</a:t>
            </a:r>
          </a:p>
          <a:p>
            <a:r>
              <a:rPr lang="he-IL" sz="1000" i="1" dirty="0">
                <a:solidFill>
                  <a:schemeClr val="accent2">
                    <a:lumMod val="50000"/>
                  </a:schemeClr>
                </a:solidFill>
                <a:latin typeface="Levenim MT" panose="02010502060101010101" pitchFamily="2" charset="-79"/>
              </a:rPr>
              <a:t>הנרייטה סאלד נולדה בבולטימור, ארצות הברית. בלימודיה שילבה חינוך מתקדם וחינוך יהודי, </a:t>
            </a:r>
            <a:r>
              <a:rPr lang="he-IL" sz="1000" i="1" dirty="0" err="1">
                <a:solidFill>
                  <a:schemeClr val="accent2">
                    <a:lumMod val="50000"/>
                  </a:schemeClr>
                </a:solidFill>
                <a:latin typeface="Levenim MT" panose="02010502060101010101" pitchFamily="2" charset="-79"/>
              </a:rPr>
              <a:t>והיתה</a:t>
            </a:r>
            <a:r>
              <a:rPr lang="he-IL" sz="1000" i="1" dirty="0">
                <a:solidFill>
                  <a:schemeClr val="accent2">
                    <a:lumMod val="50000"/>
                  </a:schemeClr>
                </a:solidFill>
                <a:latin typeface="Levenim MT" panose="02010502060101010101" pitchFamily="2" charset="-79"/>
              </a:rPr>
              <a:t> לאשה הראשונה שלמדה בבית המדרש לרבנים קונסרבטיביים בניו יורק.  בעקבות הסופות בנגב (1881-2) שהיו זרז עצום לגל עלייה מרוסיה, החלה סאלד בפעילות סעד וסיוע בקליטת המהגרים היהודים. בשנת 1907 הצטרפה לתנועה הציונית ובגיל  52, לאחר ביקורה בארץ, הקימה את "הדסה"- הסתדרות הנשים הציוניות בארצות הברית, </a:t>
            </a:r>
            <a:r>
              <a:rPr lang="he-IL" sz="1000" i="1" dirty="0" err="1">
                <a:solidFill>
                  <a:schemeClr val="accent2">
                    <a:lumMod val="50000"/>
                  </a:schemeClr>
                </a:solidFill>
                <a:latin typeface="Levenim MT" panose="02010502060101010101" pitchFamily="2" charset="-79"/>
              </a:rPr>
              <a:t>והיתה</a:t>
            </a:r>
            <a:r>
              <a:rPr lang="he-IL" sz="1000" i="1" dirty="0">
                <a:solidFill>
                  <a:schemeClr val="accent2">
                    <a:lumMod val="50000"/>
                  </a:schemeClr>
                </a:solidFill>
                <a:latin typeface="Levenim MT" panose="02010502060101010101" pitchFamily="2" charset="-79"/>
              </a:rPr>
              <a:t> לנשיאת הארגון. בגיל  60 עלתה לארץ והמשיכה בפעילותה הציבורית הענפה- היא הקימה את בית הספר הראשון בארץ לאחיות, כיהנה כראש השירות לעבודה סוציאלית ועמדה בראש "עליית נוער", ארגון שהציל </a:t>
            </a:r>
            <a:r>
              <a:rPr lang="he-IL" sz="1000" i="1" dirty="0" smtClean="0">
                <a:solidFill>
                  <a:schemeClr val="accent2">
                    <a:lumMod val="50000"/>
                  </a:schemeClr>
                </a:solidFill>
                <a:latin typeface="Levenim MT" panose="02010502060101010101" pitchFamily="2" charset="-79"/>
              </a:rPr>
              <a:t>וקלט משנת </a:t>
            </a:r>
            <a:r>
              <a:rPr lang="he-IL" sz="1000" i="1" dirty="0">
                <a:solidFill>
                  <a:schemeClr val="accent2">
                    <a:lumMod val="50000"/>
                  </a:schemeClr>
                </a:solidFill>
                <a:latin typeface="Levenim MT" panose="02010502060101010101" pitchFamily="2" charset="-79"/>
              </a:rPr>
              <a:t>1933 ועד הקמת המדינה כ-30 אלף ילדים ובני נוער</a:t>
            </a:r>
            <a:r>
              <a:rPr lang="he-IL" sz="1000" i="1" dirty="0" smtClean="0">
                <a:solidFill>
                  <a:schemeClr val="accent2">
                    <a:lumMod val="50000"/>
                  </a:schemeClr>
                </a:solidFill>
                <a:latin typeface="Levenim MT" panose="02010502060101010101" pitchFamily="2" charset="-79"/>
              </a:rPr>
              <a:t>. על שמה קרויים מכון סאלד למדעי ההתנהגות, קיבוץ כפר סאלד וגבעת האם שלידו וכפר הנוער רמת הדסה סאלד. </a:t>
            </a:r>
            <a:r>
              <a:rPr lang="he-IL" sz="1000" i="1" dirty="0">
                <a:solidFill>
                  <a:schemeClr val="accent2">
                    <a:lumMod val="50000"/>
                  </a:schemeClr>
                </a:solidFill>
                <a:latin typeface="Levenim MT" panose="02010502060101010101" pitchFamily="2" charset="-79"/>
              </a:rPr>
              <a:t>יום האם (יום המשפחה) הוא ל' בשבט, יום מותה של הנרייטה סאלד, "אמם" של בני הנוער והילדים, שלא היו לה ילדים משלה. </a:t>
            </a:r>
            <a:endParaRPr lang="he-IL" sz="1000" dirty="0">
              <a:solidFill>
                <a:schemeClr val="accent2">
                  <a:lumMod val="50000"/>
                </a:schemeClr>
              </a:solidFill>
              <a:latin typeface="Levenim MT" panose="02010502060101010101" pitchFamily="2" charset="-79"/>
            </a:endParaRPr>
          </a:p>
          <a:p>
            <a:endParaRPr lang="he-IL" sz="1000" dirty="0" smtClean="0">
              <a:solidFill>
                <a:schemeClr val="accent2">
                  <a:lumMod val="50000"/>
                </a:schemeClr>
              </a:solidFill>
            </a:endParaRPr>
          </a:p>
          <a:p>
            <a:endParaRPr lang="he-IL" sz="1000" dirty="0">
              <a:solidFill>
                <a:schemeClr val="accent2">
                  <a:lumMod val="50000"/>
                </a:schemeClr>
              </a:solidFill>
            </a:endParaRPr>
          </a:p>
          <a:p>
            <a:r>
              <a:rPr lang="he-IL" sz="1000" dirty="0" smtClean="0">
                <a:solidFill>
                  <a:schemeClr val="accent2">
                    <a:lumMod val="50000"/>
                  </a:schemeClr>
                </a:solidFill>
              </a:rPr>
              <a:t>חומרי קריאה מומלצים:</a:t>
            </a:r>
          </a:p>
          <a:p>
            <a:r>
              <a:rPr lang="en-US" sz="1000" dirty="0">
                <a:hlinkClick r:id="rId2"/>
              </a:rPr>
              <a:t>http://</a:t>
            </a:r>
            <a:r>
              <a:rPr lang="en-US" sz="1000" dirty="0" smtClean="0">
                <a:hlinkClick r:id="rId2"/>
              </a:rPr>
              <a:t>www.women.org.il/index2.php?id=48</a:t>
            </a:r>
            <a:endParaRPr lang="he-IL" sz="1000" dirty="0" smtClean="0"/>
          </a:p>
          <a:p>
            <a:endParaRPr lang="he-IL" sz="1000" dirty="0" smtClean="0"/>
          </a:p>
          <a:p>
            <a:r>
              <a:rPr lang="he-IL" sz="1000" dirty="0" smtClean="0">
                <a:hlinkClick r:id="rId3"/>
              </a:rPr>
              <a:t>במקום לבכות על החושך</a:t>
            </a:r>
            <a:endParaRPr lang="he-IL" sz="1000" dirty="0" smtClean="0"/>
          </a:p>
          <a:p>
            <a:endParaRPr lang="he-IL" sz="1000" dirty="0" smtClean="0"/>
          </a:p>
          <a:p>
            <a:r>
              <a:rPr lang="he-IL" sz="1000" dirty="0" smtClean="0">
                <a:solidFill>
                  <a:schemeClr val="accent2">
                    <a:lumMod val="50000"/>
                  </a:schemeClr>
                </a:solidFill>
              </a:rPr>
              <a:t>לצפייה:</a:t>
            </a:r>
          </a:p>
          <a:p>
            <a:endParaRPr lang="he-IL" sz="1000" dirty="0"/>
          </a:p>
          <a:p>
            <a:r>
              <a:rPr lang="en-US" sz="1000" dirty="0">
                <a:hlinkClick r:id="rId4"/>
              </a:rPr>
              <a:t>https://</a:t>
            </a:r>
            <a:r>
              <a:rPr lang="en-US" sz="1000" dirty="0" smtClean="0">
                <a:hlinkClick r:id="rId4"/>
              </a:rPr>
              <a:t>www.youtube.com/watch?v=SHxVbeBqKI8</a:t>
            </a:r>
            <a:endParaRPr lang="he-IL" sz="1000" dirty="0" smtClean="0"/>
          </a:p>
          <a:p>
            <a:endParaRPr lang="en-US" sz="1000" dirty="0" smtClean="0"/>
          </a:p>
        </p:txBody>
      </p:sp>
    </p:spTree>
    <p:extLst>
      <p:ext uri="{BB962C8B-B14F-4D97-AF65-F5344CB8AC3E}">
        <p14:creationId xmlns:p14="http://schemas.microsoft.com/office/powerpoint/2010/main" val="11357642"/>
      </p:ext>
    </p:extLst>
  </p:cSld>
  <p:clrMapOvr>
    <a:masterClrMapping/>
  </p:clrMapOvr>
</p:sld>
</file>

<file path=ppt/theme/theme1.xml><?xml version="1.0" encoding="utf-8"?>
<a:theme xmlns:a="http://schemas.openxmlformats.org/drawingml/2006/main" name="1_ערכת נושא Office">
  <a:themeElements>
    <a:clrScheme name="ערכת נושא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ערכת נושא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7059</TotalTime>
  <Words>797</Words>
  <Application>Microsoft Office PowerPoint</Application>
  <PresentationFormat>A4 Paper (210x297 mm)</PresentationFormat>
  <Paragraphs>78</Paragraphs>
  <Slides>2</Slides>
  <Notes>0</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2</vt:i4>
      </vt:variant>
    </vt:vector>
  </HeadingPairs>
  <TitlesOfParts>
    <vt:vector size="6" baseType="lpstr">
      <vt:lpstr>Arial</vt:lpstr>
      <vt:lpstr>Calibri</vt:lpstr>
      <vt:lpstr>Levenim MT</vt:lpstr>
      <vt:lpstr>1_ערכת נושא Office</vt:lpstr>
      <vt:lpstr>הנרייטה סאלד</vt:lpstr>
      <vt:lpstr>רקע והוראות למדריך/ה</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eladbrk</dc:creator>
  <cp:lastModifiedBy>efrat indig</cp:lastModifiedBy>
  <cp:revision>113</cp:revision>
  <cp:lastPrinted>2016-01-02T09:56:53Z</cp:lastPrinted>
  <dcterms:created xsi:type="dcterms:W3CDTF">2016-01-01T12:13:36Z</dcterms:created>
  <dcterms:modified xsi:type="dcterms:W3CDTF">2017-03-24T05:35:35Z</dcterms:modified>
</cp:coreProperties>
</file>