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61" r:id="rId2"/>
    <p:sldId id="265" r:id="rId3"/>
    <p:sldId id="267" r:id="rId4"/>
    <p:sldId id="268" r:id="rId5"/>
  </p:sldIdLst>
  <p:sldSz cx="9906000" cy="6858000" type="A4"/>
  <p:notesSz cx="7102475" cy="9388475"/>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E4D36"/>
    <a:srgbClr val="C9C0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80962" autoAdjust="0"/>
    <p:restoredTop sz="94669" autoAdjust="0"/>
  </p:normalViewPr>
  <p:slideViewPr>
    <p:cSldViewPr snapToGrid="0">
      <p:cViewPr>
        <p:scale>
          <a:sx n="125" d="100"/>
          <a:sy n="125" d="100"/>
        </p:scale>
        <p:origin x="-354" y="360"/>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ריק">
    <p:spTree>
      <p:nvGrpSpPr>
        <p:cNvPr id="1" name=""/>
        <p:cNvGrpSpPr/>
        <p:nvPr/>
      </p:nvGrpSpPr>
      <p:grpSpPr>
        <a:xfrm>
          <a:off x="0" y="0"/>
          <a:ext cx="0" cy="0"/>
          <a:chOff x="0" y="0"/>
          <a:chExt cx="0" cy="0"/>
        </a:xfrm>
      </p:grpSpPr>
      <p:sp>
        <p:nvSpPr>
          <p:cNvPr id="32" name="Title 1"/>
          <p:cNvSpPr>
            <a:spLocks noGrp="1"/>
          </p:cNvSpPr>
          <p:nvPr>
            <p:ph type="title"/>
          </p:nvPr>
        </p:nvSpPr>
        <p:spPr>
          <a:xfrm>
            <a:off x="2162175" y="605097"/>
            <a:ext cx="7382835" cy="256407"/>
          </a:xfrm>
          <a:prstGeom prst="rect">
            <a:avLst/>
          </a:prstGeom>
        </p:spPr>
        <p:txBody>
          <a:bodyPr/>
          <a:lstStyle>
            <a:lvl1pPr algn="r">
              <a:defRPr lang="en-US" sz="1400" b="1" kern="1200" dirty="0">
                <a:solidFill>
                  <a:srgbClr val="5E4D36"/>
                </a:solidFill>
                <a:latin typeface="Levenim MT" panose="02010502060101010101" pitchFamily="2" charset="-79"/>
                <a:ea typeface="+mn-ea"/>
                <a:cs typeface="Levenim MT" panose="02010502060101010101" pitchFamily="2" charset="-79"/>
              </a:defRPr>
            </a:lvl1pPr>
          </a:lstStyle>
          <a:p>
            <a:r>
              <a:rPr lang="he-IL" dirty="0" smtClean="0"/>
              <a:t>לחץ כדי לערוך סגנון כותרת של תבנית בסיס</a:t>
            </a:r>
            <a:endParaRPr lang="en-US" dirty="0"/>
          </a:p>
        </p:txBody>
      </p:sp>
      <p:cxnSp>
        <p:nvCxnSpPr>
          <p:cNvPr id="7" name="מחבר ישר 6"/>
          <p:cNvCxnSpPr/>
          <p:nvPr userDrawn="1"/>
        </p:nvCxnSpPr>
        <p:spPr>
          <a:xfrm flipH="1">
            <a:off x="433755" y="876300"/>
            <a:ext cx="6113095" cy="0"/>
          </a:xfrm>
          <a:prstGeom prst="line">
            <a:avLst/>
          </a:prstGeom>
          <a:ln>
            <a:solidFill>
              <a:srgbClr val="5E4D36"/>
            </a:solidFill>
          </a:ln>
        </p:spPr>
        <p:style>
          <a:lnRef idx="1">
            <a:schemeClr val="accent1"/>
          </a:lnRef>
          <a:fillRef idx="0">
            <a:schemeClr val="accent1"/>
          </a:fillRef>
          <a:effectRef idx="0">
            <a:schemeClr val="accent1"/>
          </a:effectRef>
          <a:fontRef idx="minor">
            <a:schemeClr val="tx1"/>
          </a:fontRef>
        </p:style>
      </p:cxnSp>
      <p:cxnSp>
        <p:nvCxnSpPr>
          <p:cNvPr id="9" name="מחבר ישר 8"/>
          <p:cNvCxnSpPr/>
          <p:nvPr/>
        </p:nvCxnSpPr>
        <p:spPr>
          <a:xfrm flipH="1">
            <a:off x="6527009"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cxnSp>
        <p:nvCxnSpPr>
          <p:cNvPr id="12" name="מחבר ישר 11"/>
          <p:cNvCxnSpPr/>
          <p:nvPr/>
        </p:nvCxnSpPr>
        <p:spPr>
          <a:xfrm flipH="1">
            <a:off x="4481332"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cxnSp>
        <p:nvCxnSpPr>
          <p:cNvPr id="15" name="מחבר ישר 14"/>
          <p:cNvCxnSpPr/>
          <p:nvPr/>
        </p:nvCxnSpPr>
        <p:spPr>
          <a:xfrm flipH="1">
            <a:off x="2435655"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pic>
        <p:nvPicPr>
          <p:cNvPr id="18" name="תמונה 17"/>
          <p:cNvPicPr>
            <a:picLocks noChangeAspect="1"/>
          </p:cNvPicPr>
          <p:nvPr userDrawn="1"/>
        </p:nvPicPr>
        <p:blipFill>
          <a:blip r:embed="rId2"/>
          <a:stretch>
            <a:fillRect/>
          </a:stretch>
        </p:blipFill>
        <p:spPr>
          <a:xfrm>
            <a:off x="7722606" y="5988702"/>
            <a:ext cx="1822404" cy="781493"/>
          </a:xfrm>
          <a:prstGeom prst="rect">
            <a:avLst/>
          </a:prstGeom>
        </p:spPr>
      </p:pic>
      <p:pic>
        <p:nvPicPr>
          <p:cNvPr id="19" name="תמונה 18"/>
          <p:cNvPicPr>
            <a:picLocks noChangeAspect="1"/>
          </p:cNvPicPr>
          <p:nvPr userDrawn="1"/>
        </p:nvPicPr>
        <p:blipFill>
          <a:blip r:embed="rId3"/>
          <a:stretch>
            <a:fillRect/>
          </a:stretch>
        </p:blipFill>
        <p:spPr>
          <a:xfrm>
            <a:off x="438150" y="194040"/>
            <a:ext cx="1533526" cy="697057"/>
          </a:xfrm>
          <a:prstGeom prst="rect">
            <a:avLst/>
          </a:prstGeom>
        </p:spPr>
      </p:pic>
      <p:sp>
        <p:nvSpPr>
          <p:cNvPr id="29" name="מציין מיקום של תמונה 28"/>
          <p:cNvSpPr>
            <a:spLocks noGrp="1"/>
          </p:cNvSpPr>
          <p:nvPr>
            <p:ph type="pic" sz="quarter" idx="13"/>
          </p:nvPr>
        </p:nvSpPr>
        <p:spPr>
          <a:xfrm>
            <a:off x="4583738" y="4991100"/>
            <a:ext cx="1844675" cy="1725613"/>
          </a:xfrm>
          <a:prstGeom prst="rect">
            <a:avLst/>
          </a:prstGeom>
        </p:spPr>
        <p:txBody>
          <a:bodyPr/>
          <a:lstStyle/>
          <a:p>
            <a:endParaRPr lang="he-IL"/>
          </a:p>
        </p:txBody>
      </p:sp>
      <p:sp>
        <p:nvSpPr>
          <p:cNvPr id="30" name="מציין מיקום של תמונה 28"/>
          <p:cNvSpPr>
            <a:spLocks noGrp="1"/>
          </p:cNvSpPr>
          <p:nvPr>
            <p:ph type="pic" sz="quarter" idx="14"/>
          </p:nvPr>
        </p:nvSpPr>
        <p:spPr>
          <a:xfrm>
            <a:off x="2535043" y="4991100"/>
            <a:ext cx="1844675" cy="1725613"/>
          </a:xfrm>
          <a:prstGeom prst="rect">
            <a:avLst/>
          </a:prstGeom>
        </p:spPr>
        <p:txBody>
          <a:bodyPr/>
          <a:lstStyle/>
          <a:p>
            <a:endParaRPr lang="he-IL"/>
          </a:p>
        </p:txBody>
      </p:sp>
      <p:sp>
        <p:nvSpPr>
          <p:cNvPr id="31" name="מציין מיקום של תמונה 28"/>
          <p:cNvSpPr>
            <a:spLocks noGrp="1"/>
          </p:cNvSpPr>
          <p:nvPr>
            <p:ph type="pic" sz="quarter" idx="15"/>
          </p:nvPr>
        </p:nvSpPr>
        <p:spPr>
          <a:xfrm>
            <a:off x="489366" y="4991100"/>
            <a:ext cx="1844675" cy="1725613"/>
          </a:xfrm>
          <a:prstGeom prst="rect">
            <a:avLst/>
          </a:prstGeom>
        </p:spPr>
        <p:txBody>
          <a:bodyPr/>
          <a:lstStyle/>
          <a:p>
            <a:endParaRPr lang="he-IL"/>
          </a:p>
        </p:txBody>
      </p:sp>
    </p:spTree>
    <p:extLst>
      <p:ext uri="{BB962C8B-B14F-4D97-AF65-F5344CB8AC3E}">
        <p14:creationId xmlns:p14="http://schemas.microsoft.com/office/powerpoint/2010/main" val="314537849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ריק">
    <p:spTree>
      <p:nvGrpSpPr>
        <p:cNvPr id="1" name=""/>
        <p:cNvGrpSpPr/>
        <p:nvPr/>
      </p:nvGrpSpPr>
      <p:grpSpPr>
        <a:xfrm>
          <a:off x="0" y="0"/>
          <a:ext cx="0" cy="0"/>
          <a:chOff x="0" y="0"/>
          <a:chExt cx="0" cy="0"/>
        </a:xfrm>
      </p:grpSpPr>
      <p:sp>
        <p:nvSpPr>
          <p:cNvPr id="32" name="Title 1"/>
          <p:cNvSpPr>
            <a:spLocks noGrp="1"/>
          </p:cNvSpPr>
          <p:nvPr>
            <p:ph type="title"/>
          </p:nvPr>
        </p:nvSpPr>
        <p:spPr>
          <a:xfrm>
            <a:off x="2162175" y="605097"/>
            <a:ext cx="7382835" cy="256407"/>
          </a:xfrm>
          <a:prstGeom prst="rect">
            <a:avLst/>
          </a:prstGeom>
        </p:spPr>
        <p:txBody>
          <a:bodyPr/>
          <a:lstStyle>
            <a:lvl1pPr algn="r">
              <a:defRPr lang="en-US" sz="1400" b="1" kern="1200" dirty="0">
                <a:solidFill>
                  <a:srgbClr val="5E4D36"/>
                </a:solidFill>
                <a:latin typeface="Levenim MT" panose="02010502060101010101" pitchFamily="2" charset="-79"/>
                <a:ea typeface="+mn-ea"/>
                <a:cs typeface="Levenim MT" panose="02010502060101010101" pitchFamily="2" charset="-79"/>
              </a:defRPr>
            </a:lvl1pPr>
          </a:lstStyle>
          <a:p>
            <a:r>
              <a:rPr lang="he-IL" dirty="0" smtClean="0"/>
              <a:t>לחץ כדי לערוך סגנון כותרת של תבנית בסיס</a:t>
            </a:r>
            <a:endParaRPr lang="en-US" dirty="0"/>
          </a:p>
        </p:txBody>
      </p:sp>
      <p:cxnSp>
        <p:nvCxnSpPr>
          <p:cNvPr id="7" name="מחבר ישר 6"/>
          <p:cNvCxnSpPr/>
          <p:nvPr userDrawn="1"/>
        </p:nvCxnSpPr>
        <p:spPr>
          <a:xfrm flipH="1">
            <a:off x="433756" y="876300"/>
            <a:ext cx="9034094" cy="0"/>
          </a:xfrm>
          <a:prstGeom prst="line">
            <a:avLst/>
          </a:prstGeom>
          <a:ln>
            <a:solidFill>
              <a:srgbClr val="5E4D36"/>
            </a:solidFill>
          </a:ln>
        </p:spPr>
        <p:style>
          <a:lnRef idx="1">
            <a:schemeClr val="accent1"/>
          </a:lnRef>
          <a:fillRef idx="0">
            <a:schemeClr val="accent1"/>
          </a:fillRef>
          <a:effectRef idx="0">
            <a:schemeClr val="accent1"/>
          </a:effectRef>
          <a:fontRef idx="minor">
            <a:schemeClr val="tx1"/>
          </a:fontRef>
        </p:style>
      </p:cxnSp>
      <p:pic>
        <p:nvPicPr>
          <p:cNvPr id="19" name="תמונה 18"/>
          <p:cNvPicPr>
            <a:picLocks noChangeAspect="1"/>
          </p:cNvPicPr>
          <p:nvPr userDrawn="1"/>
        </p:nvPicPr>
        <p:blipFill>
          <a:blip r:embed="rId2"/>
          <a:stretch>
            <a:fillRect/>
          </a:stretch>
        </p:blipFill>
        <p:spPr>
          <a:xfrm>
            <a:off x="438150" y="194040"/>
            <a:ext cx="1533526" cy="697057"/>
          </a:xfrm>
          <a:prstGeom prst="rect">
            <a:avLst/>
          </a:prstGeom>
        </p:spPr>
      </p:pic>
    </p:spTree>
    <p:extLst>
      <p:ext uri="{BB962C8B-B14F-4D97-AF65-F5344CB8AC3E}">
        <p14:creationId xmlns:p14="http://schemas.microsoft.com/office/powerpoint/2010/main" val="317774397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פריסה מותאמת אישית">
    <p:spTree>
      <p:nvGrpSpPr>
        <p:cNvPr id="1" name=""/>
        <p:cNvGrpSpPr/>
        <p:nvPr/>
      </p:nvGrpSpPr>
      <p:grpSpPr>
        <a:xfrm>
          <a:off x="0" y="0"/>
          <a:ext cx="0" cy="0"/>
          <a:chOff x="0" y="0"/>
          <a:chExt cx="0" cy="0"/>
        </a:xfrm>
      </p:grpSpPr>
    </p:spTree>
    <p:extLst>
      <p:ext uri="{BB962C8B-B14F-4D97-AF65-F5344CB8AC3E}">
        <p14:creationId xmlns:p14="http://schemas.microsoft.com/office/powerpoint/2010/main" val="43855158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8067388"/>
      </p:ext>
    </p:extLst>
  </p:cSld>
  <p:clrMap bg1="lt1" tx1="dk1" bg2="lt2" tx2="dk2" accent1="accent1" accent2="accent2" accent3="accent3" accent4="accent4" accent5="accent5" accent6="accent6" hlink="hlink" folHlink="folHlink"/>
  <p:sldLayoutIdLst>
    <p:sldLayoutId id="2147483679" r:id="rId1"/>
    <p:sldLayoutId id="2147483682" r:id="rId2"/>
    <p:sldLayoutId id="2147483680" r:id="rId3"/>
  </p:sldLayoutIdLst>
  <p:timing>
    <p:tnLst>
      <p:par>
        <p:cTn id="1" dur="indefinite" restart="never" nodeType="tmRoot"/>
      </p:par>
    </p:tnLst>
  </p:timing>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he.wikipedia.org/wiki/%D7%97%D7%95%D7%A8%D7%91%D7%9F_%D7%95%D7%AA%D7%9C%D7%99%D7%A9%D7%95%D7%AA"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he.wikipedia.org/wiki/%D7%A4%D7%95%D7%A1%D7%98%D7%9E%D7%95%D7%93%D7%A8%D7%A0%D7%99%D7%96%D7%9D" TargetMode="External"/><Relationship Id="rId2" Type="http://schemas.openxmlformats.org/officeDocument/2006/relationships/hyperlink" Target="http://tchelet.org.il/article.php?id=173"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כותרת 7"/>
          <p:cNvSpPr>
            <a:spLocks noGrp="1"/>
          </p:cNvSpPr>
          <p:nvPr>
            <p:ph type="title"/>
          </p:nvPr>
        </p:nvSpPr>
        <p:spPr>
          <a:xfrm>
            <a:off x="2038350" y="605097"/>
            <a:ext cx="7506660" cy="256407"/>
          </a:xfrm>
        </p:spPr>
        <p:txBody>
          <a:bodyPr/>
          <a:lstStyle/>
          <a:p>
            <a:r>
              <a:rPr lang="he-IL" dirty="0" smtClean="0"/>
              <a:t>חוליה בשרשרת, מסורת וחידוש – אשכול ערכים – שיעור 26</a:t>
            </a:r>
            <a:endParaRPr lang="he-IL" dirty="0"/>
          </a:p>
        </p:txBody>
      </p:sp>
      <p:sp>
        <p:nvSpPr>
          <p:cNvPr id="12" name="מלבן 11"/>
          <p:cNvSpPr/>
          <p:nvPr/>
        </p:nvSpPr>
        <p:spPr>
          <a:xfrm>
            <a:off x="6682740" y="876300"/>
            <a:ext cx="2796540" cy="4038600"/>
          </a:xfrm>
          <a:prstGeom prst="rect">
            <a:avLst/>
          </a:prstGeom>
          <a:solidFill>
            <a:srgbClr val="5E4D36"/>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91440" rIns="91440" bIns="91440" rtlCol="1" anchor="t"/>
          <a:lstStyle/>
          <a:p>
            <a:pPr algn="just">
              <a:spcAft>
                <a:spcPts val="600"/>
              </a:spcAft>
            </a:pPr>
            <a:r>
              <a:rPr lang="he-IL" sz="950" b="1" dirty="0" smtClean="0">
                <a:solidFill>
                  <a:schemeClr val="bg1"/>
                </a:solidFill>
                <a:latin typeface="Levenim MT" panose="02010502060101010101" pitchFamily="2" charset="-79"/>
                <a:cs typeface="Levenim MT" panose="02010502060101010101" pitchFamily="2" charset="-79"/>
              </a:rPr>
              <a:t>רקע ופתיחה לשיעור:</a:t>
            </a:r>
            <a:endParaRPr lang="he-IL" sz="950" b="1" dirty="0" smtClean="0">
              <a:solidFill>
                <a:schemeClr val="bg1"/>
              </a:solidFill>
              <a:latin typeface="Levenim MT" panose="02010502060101010101" pitchFamily="2" charset="-79"/>
              <a:cs typeface="Levenim MT" panose="02010502060101010101" pitchFamily="2" charset="-79"/>
            </a:endParaRPr>
          </a:p>
          <a:p>
            <a:pPr algn="just">
              <a:lnSpc>
                <a:spcPts val="1000"/>
              </a:lnSpc>
            </a:pPr>
            <a:r>
              <a:rPr lang="he-IL" sz="800" dirty="0" smtClean="0">
                <a:solidFill>
                  <a:schemeClr val="bg1"/>
                </a:solidFill>
                <a:latin typeface="Levenim MT" panose="02010502060101010101" pitchFamily="2" charset="-79"/>
                <a:cs typeface="Levenim MT" panose="02010502060101010101" pitchFamily="2" charset="-79"/>
              </a:rPr>
              <a:t>היו היה איש ושמו יואל שאביו הבוקר ביקש לנטוש את שטח המרעה ולמכור את העדר. </a:t>
            </a:r>
            <a:r>
              <a:rPr lang="he-IL" sz="800" dirty="0" smtClean="0">
                <a:solidFill>
                  <a:schemeClr val="bg1"/>
                </a:solidFill>
                <a:latin typeface="Levenim MT" panose="02010502060101010101" pitchFamily="2" charset="-79"/>
                <a:cs typeface="Levenim MT" panose="02010502060101010101" pitchFamily="2" charset="-79"/>
              </a:rPr>
              <a:t>נטע יואל אוהל ותקע יתד, ובלילות שמר בשטח ההפקר.</a:t>
            </a:r>
            <a:r>
              <a:rPr lang="he-IL" sz="800" dirty="0" smtClean="0">
                <a:solidFill>
                  <a:schemeClr val="bg1"/>
                </a:solidFill>
                <a:latin typeface="Levenim MT" panose="02010502060101010101" pitchFamily="2" charset="-79"/>
                <a:cs typeface="Levenim MT" panose="02010502060101010101" pitchFamily="2" charset="-79"/>
              </a:rPr>
              <a:t> ובאותם ימים הסתובב לו הטיפוס המפוקפק און שתמך בבוקר דרומי שהגן על חייו בנגב המופקר. </a:t>
            </a:r>
          </a:p>
          <a:p>
            <a:pPr algn="just">
              <a:lnSpc>
                <a:spcPts val="1000"/>
              </a:lnSpc>
            </a:pPr>
            <a:r>
              <a:rPr lang="he-IL" sz="800" dirty="0" smtClean="0">
                <a:solidFill>
                  <a:schemeClr val="bg1"/>
                </a:solidFill>
                <a:latin typeface="Levenim MT" panose="02010502060101010101" pitchFamily="2" charset="-79"/>
                <a:cs typeface="Levenim MT" panose="02010502060101010101" pitchFamily="2" charset="-79"/>
              </a:rPr>
              <a:t>ויהי היום ויפגשו שניהם על אם הדרך ויקימו את השומר החדש. והשומר הלך הלוך וגדל ויהי לתנועה של עם. </a:t>
            </a:r>
          </a:p>
          <a:p>
            <a:pPr algn="just">
              <a:lnSpc>
                <a:spcPts val="1000"/>
              </a:lnSpc>
            </a:pPr>
            <a:r>
              <a:rPr lang="he-IL" sz="800" dirty="0" smtClean="0">
                <a:solidFill>
                  <a:schemeClr val="bg1"/>
                </a:solidFill>
                <a:latin typeface="Levenim MT" panose="02010502060101010101" pitchFamily="2" charset="-79"/>
                <a:cs typeface="Levenim MT" panose="02010502060101010101" pitchFamily="2" charset="-79"/>
              </a:rPr>
              <a:t>ובתנועת השומר בתוכנית המנהיגות, במצפה הנידח ישבו בנים או בנות בסוף יום עבודה ושמירה ותהו ואמרו – אנחנו העתיד, אנחנו השינוי. </a:t>
            </a:r>
            <a:r>
              <a:rPr lang="he-IL" sz="800" dirty="0" err="1" smtClean="0">
                <a:solidFill>
                  <a:schemeClr val="bg1"/>
                </a:solidFill>
                <a:latin typeface="Levenim MT" panose="02010502060101010101" pitchFamily="2" charset="-79"/>
                <a:cs typeface="Levenim MT" panose="02010502060101010101" pitchFamily="2" charset="-79"/>
              </a:rPr>
              <a:t>מאיתנו</a:t>
            </a:r>
            <a:r>
              <a:rPr lang="he-IL" sz="800" dirty="0" smtClean="0">
                <a:solidFill>
                  <a:schemeClr val="bg1"/>
                </a:solidFill>
                <a:latin typeface="Levenim MT" panose="02010502060101010101" pitchFamily="2" charset="-79"/>
                <a:cs typeface="Levenim MT" panose="02010502060101010101" pitchFamily="2" charset="-79"/>
              </a:rPr>
              <a:t> תבוא הגאולה. </a:t>
            </a:r>
          </a:p>
          <a:p>
            <a:pPr algn="just">
              <a:lnSpc>
                <a:spcPts val="1000"/>
              </a:lnSpc>
            </a:pPr>
            <a:r>
              <a:rPr lang="he-IL" sz="800" dirty="0" smtClean="0">
                <a:solidFill>
                  <a:schemeClr val="bg1"/>
                </a:solidFill>
                <a:latin typeface="Levenim MT" panose="02010502060101010101" pitchFamily="2" charset="-79"/>
                <a:cs typeface="Levenim MT" panose="02010502060101010101" pitchFamily="2" charset="-79"/>
              </a:rPr>
              <a:t>עמד לפניהם ראש המצפה ואמר – ההיסטוריה חוזרת. במה שונים אתם מהחלוצים? שאמנם בנו את הארץ אך לא הצליחו ליצור דור שלישי. נעלמו והתפוגגו להם בחברה הישראלית. היכן הם? מדוע לא המשיכו את הדרך?</a:t>
            </a:r>
          </a:p>
          <a:p>
            <a:pPr algn="just">
              <a:lnSpc>
                <a:spcPts val="1000"/>
              </a:lnSpc>
            </a:pPr>
            <a:r>
              <a:rPr lang="he-IL" sz="800" dirty="0" smtClean="0">
                <a:solidFill>
                  <a:schemeClr val="bg1"/>
                </a:solidFill>
                <a:latin typeface="Levenim MT" panose="02010502060101010101" pitchFamily="2" charset="-79"/>
                <a:cs typeface="Levenim MT" panose="02010502060101010101" pitchFamily="2" charset="-79"/>
              </a:rPr>
              <a:t>במה שונה דרכינו מדרכם?</a:t>
            </a:r>
          </a:p>
          <a:p>
            <a:pPr algn="just">
              <a:lnSpc>
                <a:spcPts val="1000"/>
              </a:lnSpc>
            </a:pPr>
            <a:r>
              <a:rPr lang="he-IL" sz="800" dirty="0" smtClean="0">
                <a:solidFill>
                  <a:schemeClr val="bg1"/>
                </a:solidFill>
                <a:latin typeface="Levenim MT" panose="02010502060101010101" pitchFamily="2" charset="-79"/>
                <a:cs typeface="Levenim MT" panose="02010502060101010101" pitchFamily="2" charset="-79"/>
              </a:rPr>
              <a:t>כיצד נצליח אנחנו לייצר לא רק שינו ומהפכה, וחלוציות, אלא גם המשכיות?</a:t>
            </a:r>
          </a:p>
          <a:p>
            <a:pPr algn="just">
              <a:lnSpc>
                <a:spcPts val="1000"/>
              </a:lnSpc>
            </a:pPr>
            <a:r>
              <a:rPr lang="he-IL" sz="800" dirty="0" smtClean="0">
                <a:solidFill>
                  <a:schemeClr val="bg1"/>
                </a:solidFill>
                <a:latin typeface="Levenim MT" panose="02010502060101010101" pitchFamily="2" charset="-79"/>
                <a:cs typeface="Levenim MT" panose="02010502060101010101" pitchFamily="2" charset="-79"/>
              </a:rPr>
              <a:t>כך זרק ראש המצפה לחלל החדר או הקרוון או סככת לימוד, ויידום. </a:t>
            </a:r>
            <a:endParaRPr lang="he-IL" sz="800" dirty="0" smtClean="0">
              <a:solidFill>
                <a:schemeClr val="bg1"/>
              </a:solidFill>
              <a:latin typeface="Levenim MT" panose="02010502060101010101" pitchFamily="2" charset="-79"/>
              <a:cs typeface="Levenim MT" panose="02010502060101010101" pitchFamily="2" charset="-79"/>
            </a:endParaRPr>
          </a:p>
          <a:p>
            <a:pPr algn="just">
              <a:lnSpc>
                <a:spcPts val="1000"/>
              </a:lnSpc>
            </a:pPr>
            <a:r>
              <a:rPr lang="he-IL" sz="800" dirty="0" smtClean="0">
                <a:solidFill>
                  <a:schemeClr val="bg1"/>
                </a:solidFill>
                <a:latin typeface="Levenim MT" panose="02010502060101010101" pitchFamily="2" charset="-79"/>
                <a:cs typeface="Levenim MT" panose="02010502060101010101" pitchFamily="2" charset="-79"/>
              </a:rPr>
              <a:t>שקט נפל על כולם עד שצעד עלם טוב מראה או עלמה יפת תואר ובקול מהוסס אמרה או אמר – כך וכך</a:t>
            </a:r>
          </a:p>
          <a:p>
            <a:pPr algn="just">
              <a:lnSpc>
                <a:spcPts val="1000"/>
              </a:lnSpc>
            </a:pPr>
            <a:r>
              <a:rPr lang="he-IL" sz="800" dirty="0" smtClean="0">
                <a:solidFill>
                  <a:schemeClr val="bg1"/>
                </a:solidFill>
                <a:latin typeface="Levenim MT" panose="02010502060101010101" pitchFamily="2" charset="-79"/>
                <a:cs typeface="Levenim MT" panose="02010502060101010101" pitchFamily="2" charset="-79"/>
              </a:rPr>
              <a:t>ומיד פרצה תגרת מילים, זה אומר בכה וזו אומרת בכך. </a:t>
            </a:r>
          </a:p>
          <a:p>
            <a:pPr algn="just">
              <a:lnSpc>
                <a:spcPts val="1000"/>
              </a:lnSpc>
            </a:pPr>
            <a:r>
              <a:rPr lang="he-IL" sz="800" dirty="0" smtClean="0">
                <a:solidFill>
                  <a:schemeClr val="bg1"/>
                </a:solidFill>
                <a:latin typeface="Levenim MT" panose="02010502060101010101" pitchFamily="2" charset="-79"/>
                <a:cs typeface="Levenim MT" panose="02010502060101010101" pitchFamily="2" charset="-79"/>
              </a:rPr>
              <a:t>עיקר הדברים הם כך:</a:t>
            </a:r>
          </a:p>
          <a:p>
            <a:pPr algn="just">
              <a:lnSpc>
                <a:spcPts val="1000"/>
              </a:lnSpc>
            </a:pPr>
            <a:r>
              <a:rPr lang="he-IL" sz="800" dirty="0" smtClean="0">
                <a:solidFill>
                  <a:schemeClr val="bg1"/>
                </a:solidFill>
                <a:latin typeface="Levenim MT" panose="02010502060101010101" pitchFamily="2" charset="-79"/>
                <a:cs typeface="Levenim MT" panose="02010502060101010101" pitchFamily="2" charset="-79"/>
              </a:rPr>
              <a:t>אסור לשכוח יש לזכור. פנינו קדימה ליבינו אחור. </a:t>
            </a:r>
          </a:p>
          <a:p>
            <a:pPr algn="just">
              <a:lnSpc>
                <a:spcPts val="1000"/>
              </a:lnSpc>
            </a:pPr>
            <a:r>
              <a:rPr lang="he-IL" sz="800" dirty="0" smtClean="0">
                <a:solidFill>
                  <a:schemeClr val="bg1"/>
                </a:solidFill>
                <a:latin typeface="Levenim MT" panose="02010502060101010101" pitchFamily="2" charset="-79"/>
                <a:cs typeface="Levenim MT" panose="02010502060101010101" pitchFamily="2" charset="-79"/>
              </a:rPr>
              <a:t>מה פירוש הדבר? </a:t>
            </a:r>
          </a:p>
          <a:p>
            <a:pPr algn="just">
              <a:lnSpc>
                <a:spcPts val="1000"/>
              </a:lnSpc>
            </a:pPr>
            <a:r>
              <a:rPr lang="he-IL" sz="800" dirty="0" smtClean="0">
                <a:solidFill>
                  <a:schemeClr val="bg1"/>
                </a:solidFill>
                <a:latin typeface="Levenim MT" panose="02010502060101010101" pitchFamily="2" charset="-79"/>
                <a:cs typeface="Levenim MT" panose="02010502060101010101" pitchFamily="2" charset="-79"/>
              </a:rPr>
              <a:t>ויאמר ראש המצפה - לשם כך התכנסנו!</a:t>
            </a:r>
          </a:p>
          <a:p>
            <a:pPr algn="just">
              <a:lnSpc>
                <a:spcPts val="1000"/>
              </a:lnSpc>
            </a:pPr>
            <a:r>
              <a:rPr lang="he-IL" sz="800" dirty="0" smtClean="0">
                <a:solidFill>
                  <a:schemeClr val="bg1"/>
                </a:solidFill>
                <a:latin typeface="Levenim MT" panose="02010502060101010101" pitchFamily="2" charset="-79"/>
                <a:cs typeface="Levenim MT" panose="02010502060101010101" pitchFamily="2" charset="-79"/>
              </a:rPr>
              <a:t>אך ראשית ספרו איש איש ואישה אישה את סיפור עלית משפחתכם לארץ. </a:t>
            </a:r>
          </a:p>
          <a:p>
            <a:pPr algn="just">
              <a:lnSpc>
                <a:spcPts val="1000"/>
              </a:lnSpc>
            </a:pPr>
            <a:r>
              <a:rPr lang="he-IL" sz="800" dirty="0" smtClean="0">
                <a:solidFill>
                  <a:schemeClr val="bg1"/>
                </a:solidFill>
                <a:latin typeface="Levenim MT" panose="02010502060101010101" pitchFamily="2" charset="-79"/>
                <a:cs typeface="Levenim MT" panose="02010502060101010101" pitchFamily="2" charset="-79"/>
              </a:rPr>
              <a:t>וכה ספרו....</a:t>
            </a:r>
            <a:endParaRPr lang="he-IL" sz="800" dirty="0">
              <a:solidFill>
                <a:schemeClr val="bg1"/>
              </a:solidFill>
              <a:latin typeface="Levenim MT" panose="02010502060101010101" pitchFamily="2" charset="-79"/>
              <a:cs typeface="Levenim MT" panose="02010502060101010101" pitchFamily="2" charset="-79"/>
            </a:endParaRPr>
          </a:p>
        </p:txBody>
      </p:sp>
      <p:sp>
        <p:nvSpPr>
          <p:cNvPr id="14" name="מלבן 13"/>
          <p:cNvSpPr/>
          <p:nvPr/>
        </p:nvSpPr>
        <p:spPr>
          <a:xfrm>
            <a:off x="4513385" y="990600"/>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spcAft>
                <a:spcPts val="600"/>
              </a:spcAft>
            </a:pPr>
            <a:r>
              <a:rPr lang="he-IL" sz="950" b="1" dirty="0">
                <a:solidFill>
                  <a:srgbClr val="5E4D36"/>
                </a:solidFill>
                <a:latin typeface="Levenim MT" panose="02010502060101010101" pitchFamily="2" charset="-79"/>
                <a:cs typeface="Levenim MT" panose="02010502060101010101" pitchFamily="2" charset="-79"/>
              </a:rPr>
              <a:t>א. </a:t>
            </a:r>
            <a:r>
              <a:rPr lang="he-IL" sz="950" b="1" dirty="0">
                <a:solidFill>
                  <a:srgbClr val="5E4D36"/>
                </a:solidFill>
                <a:latin typeface="Levenim MT" panose="02010502060101010101" pitchFamily="2" charset="-79"/>
                <a:cs typeface="Levenim MT" panose="02010502060101010101" pitchFamily="2" charset="-79"/>
              </a:rPr>
              <a:t>מקורות לא אכזב </a:t>
            </a:r>
            <a:endParaRPr lang="he-IL" sz="700" dirty="0">
              <a:solidFill>
                <a:srgbClr val="5E4D36"/>
              </a:solidFill>
              <a:latin typeface="Levenim MT" panose="02010502060101010101" pitchFamily="2" charset="-79"/>
              <a:cs typeface="Levenim MT" panose="02010502060101010101" pitchFamily="2" charset="-79"/>
            </a:endParaRP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שני כוחות ניתנו לנו: </a:t>
            </a:r>
            <a:r>
              <a:rPr lang="he-IL" sz="800" b="1" dirty="0">
                <a:solidFill>
                  <a:srgbClr val="5E4D36"/>
                </a:solidFill>
                <a:latin typeface="Levenim MT" panose="02010502060101010101" pitchFamily="2" charset="-79"/>
                <a:cs typeface="Levenim MT" panose="02010502060101010101" pitchFamily="2" charset="-79"/>
              </a:rPr>
              <a:t>זיכרון </a:t>
            </a:r>
            <a:r>
              <a:rPr lang="he-IL" sz="800" b="1" dirty="0" err="1">
                <a:solidFill>
                  <a:srgbClr val="5E4D36"/>
                </a:solidFill>
                <a:latin typeface="Levenim MT" panose="02010502060101010101" pitchFamily="2" charset="-79"/>
                <a:cs typeface="Levenim MT" panose="02010502060101010101" pitchFamily="2" charset="-79"/>
              </a:rPr>
              <a:t>ושיכחה</a:t>
            </a:r>
            <a:r>
              <a:rPr lang="he-IL" sz="800" dirty="0">
                <a:solidFill>
                  <a:srgbClr val="5E4D36"/>
                </a:solidFill>
                <a:latin typeface="Levenim MT" panose="02010502060101010101" pitchFamily="2" charset="-79"/>
                <a:cs typeface="Levenim MT" panose="02010502060101010101" pitchFamily="2" charset="-79"/>
              </a:rPr>
              <a:t>. אי אפשר לנו בלעדי שניהם. אילו לא היה לעולם אלא </a:t>
            </a:r>
            <a:r>
              <a:rPr lang="he-IL" sz="800" b="1" dirty="0">
                <a:solidFill>
                  <a:srgbClr val="5E4D36"/>
                </a:solidFill>
                <a:latin typeface="Levenim MT" panose="02010502060101010101" pitchFamily="2" charset="-79"/>
                <a:cs typeface="Levenim MT" panose="02010502060101010101" pitchFamily="2" charset="-79"/>
              </a:rPr>
              <a:t>זיכרון</a:t>
            </a:r>
            <a:r>
              <a:rPr lang="he-IL" sz="800" dirty="0">
                <a:solidFill>
                  <a:srgbClr val="5E4D36"/>
                </a:solidFill>
                <a:latin typeface="Levenim MT" panose="02010502060101010101" pitchFamily="2" charset="-79"/>
                <a:cs typeface="Levenim MT" panose="02010502060101010101" pitchFamily="2" charset="-79"/>
              </a:rPr>
              <a:t>, מה היה גורלנו?</a:t>
            </a: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היינו כורעים תחת משא הזיכרונות. היינו נעשים </a:t>
            </a:r>
            <a:r>
              <a:rPr lang="he-IL" sz="800" b="1" dirty="0">
                <a:solidFill>
                  <a:srgbClr val="5E4D36"/>
                </a:solidFill>
                <a:latin typeface="Levenim MT" panose="02010502060101010101" pitchFamily="2" charset="-79"/>
                <a:cs typeface="Levenim MT" panose="02010502060101010101" pitchFamily="2" charset="-79"/>
              </a:rPr>
              <a:t>עבדים </a:t>
            </a:r>
            <a:r>
              <a:rPr lang="he-IL" sz="800" b="1" dirty="0" err="1">
                <a:solidFill>
                  <a:srgbClr val="5E4D36"/>
                </a:solidFill>
                <a:latin typeface="Levenim MT" panose="02010502060101010101" pitchFamily="2" charset="-79"/>
                <a:cs typeface="Levenim MT" panose="02010502060101010101" pitchFamily="2" charset="-79"/>
              </a:rPr>
              <a:t>לזכרוננו</a:t>
            </a:r>
            <a:r>
              <a:rPr lang="he-IL" sz="800" b="1" dirty="0">
                <a:solidFill>
                  <a:srgbClr val="5E4D36"/>
                </a:solidFill>
                <a:latin typeface="Levenim MT" panose="02010502060101010101" pitchFamily="2" charset="-79"/>
                <a:cs typeface="Levenim MT" panose="02010502060101010101" pitchFamily="2" charset="-79"/>
              </a:rPr>
              <a:t>, לאבות אבותינו. קלסר פנינו לא היה אז אלא העתקה של דורות עברו</a:t>
            </a:r>
            <a:r>
              <a:rPr lang="he-IL" sz="800" dirty="0">
                <a:solidFill>
                  <a:srgbClr val="5E4D36"/>
                </a:solidFill>
                <a:latin typeface="Levenim MT" panose="02010502060101010101" pitchFamily="2" charset="-79"/>
                <a:cs typeface="Levenim MT" panose="02010502060101010101" pitchFamily="2" charset="-79"/>
              </a:rPr>
              <a:t>. ואילו </a:t>
            </a:r>
            <a:r>
              <a:rPr lang="he-IL" sz="800" dirty="0" err="1">
                <a:solidFill>
                  <a:srgbClr val="5E4D36"/>
                </a:solidFill>
                <a:latin typeface="Levenim MT" panose="02010502060101010101" pitchFamily="2" charset="-79"/>
                <a:cs typeface="Levenim MT" panose="02010502060101010101" pitchFamily="2" charset="-79"/>
              </a:rPr>
              <a:t>היתה</a:t>
            </a:r>
            <a:r>
              <a:rPr lang="he-IL" sz="800" dirty="0">
                <a:solidFill>
                  <a:srgbClr val="5E4D36"/>
                </a:solidFill>
                <a:latin typeface="Levenim MT" panose="02010502060101010101" pitchFamily="2" charset="-79"/>
                <a:cs typeface="Levenim MT" panose="02010502060101010101" pitchFamily="2" charset="-79"/>
              </a:rPr>
              <a:t> ה</a:t>
            </a:r>
            <a:r>
              <a:rPr lang="he-IL" sz="800" b="1" dirty="0">
                <a:solidFill>
                  <a:srgbClr val="5E4D36"/>
                </a:solidFill>
                <a:latin typeface="Levenim MT" panose="02010502060101010101" pitchFamily="2" charset="-79"/>
                <a:cs typeface="Levenim MT" panose="02010502060101010101" pitchFamily="2" charset="-79"/>
              </a:rPr>
              <a:t>שכחה</a:t>
            </a:r>
            <a:r>
              <a:rPr lang="he-IL" sz="800" dirty="0">
                <a:solidFill>
                  <a:srgbClr val="5E4D36"/>
                </a:solidFill>
                <a:latin typeface="Levenim MT" panose="02010502060101010101" pitchFamily="2" charset="-79"/>
                <a:cs typeface="Levenim MT" panose="02010502060101010101" pitchFamily="2" charset="-79"/>
              </a:rPr>
              <a:t> משתלטת בנו כליל – כלום </a:t>
            </a:r>
            <a:r>
              <a:rPr lang="he-IL" sz="800" b="1" dirty="0">
                <a:solidFill>
                  <a:srgbClr val="5E4D36"/>
                </a:solidFill>
                <a:latin typeface="Levenim MT" panose="02010502060101010101" pitchFamily="2" charset="-79"/>
                <a:cs typeface="Levenim MT" panose="02010502060101010101" pitchFamily="2" charset="-79"/>
              </a:rPr>
              <a:t>היה עוד מקום לתרבות, למדע, להכרה עצמית, לחיי נפש</a:t>
            </a:r>
            <a:r>
              <a:rPr lang="he-IL" sz="800" dirty="0">
                <a:solidFill>
                  <a:srgbClr val="5E4D36"/>
                </a:solidFill>
                <a:latin typeface="Levenim MT" panose="02010502060101010101" pitchFamily="2" charset="-79"/>
                <a:cs typeface="Levenim MT" panose="02010502060101010101" pitchFamily="2" charset="-79"/>
              </a:rPr>
              <a:t>? </a:t>
            </a: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השמרנות האפלה רוצה ליטול </a:t>
            </a:r>
            <a:r>
              <a:rPr lang="he-IL" sz="800" dirty="0" err="1">
                <a:solidFill>
                  <a:srgbClr val="5E4D36"/>
                </a:solidFill>
                <a:latin typeface="Levenim MT" panose="02010502060101010101" pitchFamily="2" charset="-79"/>
                <a:cs typeface="Levenim MT" panose="02010502060101010101" pitchFamily="2" charset="-79"/>
              </a:rPr>
              <a:t>מאיתנו</a:t>
            </a:r>
            <a:r>
              <a:rPr lang="he-IL" sz="800" dirty="0">
                <a:solidFill>
                  <a:srgbClr val="5E4D36"/>
                </a:solidFill>
                <a:latin typeface="Levenim MT" panose="02010502060101010101" pitchFamily="2" charset="-79"/>
                <a:cs typeface="Levenim MT" panose="02010502060101010101" pitchFamily="2" charset="-79"/>
              </a:rPr>
              <a:t> את כוח השכחה, והפסידו – מהפכניות רואה בכל זכירת עבר את "האויב", אך לולא נשתמרו בזיכרון האנושיות דברים יקרי ערך, מגמות נעלות, זכר תקופות פריחה ומאמצי חירות וגבורה, לא </a:t>
            </a:r>
            <a:r>
              <a:rPr lang="he-IL" sz="800" dirty="0" err="1">
                <a:solidFill>
                  <a:srgbClr val="5E4D36"/>
                </a:solidFill>
                <a:latin typeface="Levenim MT" panose="02010502060101010101" pitchFamily="2" charset="-79"/>
                <a:cs typeface="Levenim MT" panose="02010502060101010101" pitchFamily="2" charset="-79"/>
              </a:rPr>
              <a:t>היתה</a:t>
            </a:r>
            <a:r>
              <a:rPr lang="he-IL" sz="800" dirty="0">
                <a:solidFill>
                  <a:srgbClr val="5E4D36"/>
                </a:solidFill>
                <a:latin typeface="Levenim MT" panose="02010502060101010101" pitchFamily="2" charset="-79"/>
                <a:cs typeface="Levenim MT" panose="02010502060101010101" pitchFamily="2" charset="-79"/>
              </a:rPr>
              <a:t> אפשרית כל תנועה מהפכנית, היינו נמקים בדלותנו בבערותנו, עבדי עולם.</a:t>
            </a:r>
          </a:p>
          <a:p>
            <a:pPr algn="just">
              <a:lnSpc>
                <a:spcPts val="1000"/>
              </a:lnSpc>
            </a:pPr>
            <a:r>
              <a:rPr lang="he-IL" sz="800" b="1" dirty="0">
                <a:solidFill>
                  <a:srgbClr val="5E4D36"/>
                </a:solidFill>
                <a:latin typeface="Levenim MT" panose="02010502060101010101" pitchFamily="2" charset="-79"/>
                <a:cs typeface="Levenim MT" panose="02010502060101010101" pitchFamily="2" charset="-79"/>
              </a:rPr>
              <a:t>דור מחדש ויוצר איננו זורק אל גל האשפה את ירושת הדורות</a:t>
            </a:r>
            <a:r>
              <a:rPr lang="he-IL" sz="800" dirty="0">
                <a:solidFill>
                  <a:srgbClr val="5E4D36"/>
                </a:solidFill>
                <a:latin typeface="Levenim MT" panose="02010502060101010101" pitchFamily="2" charset="-79"/>
                <a:cs typeface="Levenim MT" panose="02010502060101010101" pitchFamily="2" charset="-79"/>
              </a:rPr>
              <a:t>. הוא בוחן ובודק, מרחיק ומקרב ויש שהוא נאחז במסורת הקיימת ומוסיף עליה , ויש שהוא יורד לגלי גרוטאות, חושף נשכחות, ממרק אותן מחלודתן, מחזיר לתחייה מסורת קדומה, שיש בה להזין את נפש הדור המחדש. אם יש בחיי העם משהו קדום מאד ועמוק מאד, שיש בו כדי לחנך את האדם ולחסן אותו לקראת הבאות, האם יהא בזה ממידת המהפכה להתנכר לו?</a:t>
            </a:r>
          </a:p>
          <a:p>
            <a:pPr algn="just">
              <a:lnSpc>
                <a:spcPts val="1000"/>
              </a:lnSpc>
            </a:pPr>
            <a:endParaRPr lang="he-IL" sz="800" dirty="0">
              <a:solidFill>
                <a:srgbClr val="5E4D36"/>
              </a:solidFill>
              <a:latin typeface="Levenim MT" panose="02010502060101010101" pitchFamily="2" charset="-79"/>
              <a:cs typeface="Levenim MT" panose="02010502060101010101" pitchFamily="2" charset="-79"/>
            </a:endParaRPr>
          </a:p>
          <a:p>
            <a:pPr algn="l">
              <a:lnSpc>
                <a:spcPts val="1000"/>
              </a:lnSpc>
            </a:pPr>
            <a:r>
              <a:rPr lang="he-IL" sz="600" dirty="0">
                <a:solidFill>
                  <a:srgbClr val="5E4D36"/>
                </a:solidFill>
                <a:latin typeface="Levenim MT" panose="02010502060101010101" pitchFamily="2" charset="-79"/>
                <a:cs typeface="Levenim MT" panose="02010502060101010101" pitchFamily="2" charset="-79"/>
              </a:rPr>
              <a:t>ברל כצנלסון. "</a:t>
            </a:r>
            <a:r>
              <a:rPr lang="he-IL" sz="600" dirty="0" smtClean="0">
                <a:solidFill>
                  <a:srgbClr val="5E4D36"/>
                </a:solidFill>
                <a:latin typeface="Levenim MT" panose="02010502060101010101" pitchFamily="2" charset="-79"/>
                <a:cs typeface="Levenim MT" panose="02010502060101010101" pitchFamily="2" charset="-79"/>
              </a:rPr>
              <a:t>דבר" י"ד </a:t>
            </a:r>
            <a:r>
              <a:rPr lang="he-IL" sz="600" dirty="0">
                <a:solidFill>
                  <a:srgbClr val="5E4D36"/>
                </a:solidFill>
                <a:latin typeface="Levenim MT" panose="02010502060101010101" pitchFamily="2" charset="-79"/>
                <a:cs typeface="Levenim MT" panose="02010502060101010101" pitchFamily="2" charset="-79"/>
              </a:rPr>
              <a:t>באב תרצ"ד – </a:t>
            </a:r>
            <a:r>
              <a:rPr lang="he-IL" sz="600" dirty="0" smtClean="0">
                <a:solidFill>
                  <a:srgbClr val="5E4D36"/>
                </a:solidFill>
                <a:latin typeface="Levenim MT" panose="02010502060101010101" pitchFamily="2" charset="-79"/>
                <a:cs typeface="Levenim MT" panose="02010502060101010101" pitchFamily="2" charset="-79"/>
              </a:rPr>
              <a:t>1934</a:t>
            </a:r>
            <a:endParaRPr lang="he-IL" sz="700" dirty="0" smtClean="0">
              <a:solidFill>
                <a:srgbClr val="5E4D36"/>
              </a:solidFill>
              <a:latin typeface="Levenim MT" panose="02010502060101010101" pitchFamily="2" charset="-79"/>
              <a:cs typeface="Levenim MT" panose="02010502060101010101" pitchFamily="2" charset="-79"/>
            </a:endParaRPr>
          </a:p>
          <a:p>
            <a:pPr>
              <a:lnSpc>
                <a:spcPts val="1000"/>
              </a:lnSpc>
            </a:pPr>
            <a:endParaRPr lang="he-IL" sz="700" dirty="0">
              <a:solidFill>
                <a:srgbClr val="5E4D36"/>
              </a:solidFill>
              <a:latin typeface="Levenim MT" panose="02010502060101010101" pitchFamily="2" charset="-79"/>
              <a:cs typeface="Levenim MT" panose="02010502060101010101" pitchFamily="2" charset="-79"/>
            </a:endParaRPr>
          </a:p>
        </p:txBody>
      </p:sp>
      <p:sp>
        <p:nvSpPr>
          <p:cNvPr id="18" name="מלבן 17"/>
          <p:cNvSpPr/>
          <p:nvPr/>
        </p:nvSpPr>
        <p:spPr>
          <a:xfrm>
            <a:off x="2467708" y="990600"/>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spcAft>
                <a:spcPts val="600"/>
              </a:spcAft>
            </a:pPr>
            <a:r>
              <a:rPr lang="he-IL" sz="950" b="1" dirty="0" smtClean="0">
                <a:solidFill>
                  <a:srgbClr val="5E4D36"/>
                </a:solidFill>
                <a:latin typeface="Levenim MT" panose="02010502060101010101" pitchFamily="2" charset="-79"/>
                <a:cs typeface="Levenim MT" panose="02010502060101010101" pitchFamily="2" charset="-79"/>
              </a:rPr>
              <a:t>ב. </a:t>
            </a:r>
            <a:r>
              <a:rPr lang="he-IL" sz="950" b="1" dirty="0" smtClean="0">
                <a:solidFill>
                  <a:srgbClr val="5E4D36"/>
                </a:solidFill>
                <a:latin typeface="Levenim MT" panose="02010502060101010101" pitchFamily="2" charset="-79"/>
                <a:cs typeface="Levenim MT" panose="02010502060101010101" pitchFamily="2" charset="-79"/>
              </a:rPr>
              <a:t>לגעת בנצח</a:t>
            </a:r>
            <a:endParaRPr lang="he-IL" sz="950" b="1" dirty="0">
              <a:solidFill>
                <a:srgbClr val="5E4D36"/>
              </a:solidFill>
              <a:latin typeface="Levenim MT" panose="02010502060101010101" pitchFamily="2" charset="-79"/>
              <a:cs typeface="Levenim MT" panose="02010502060101010101" pitchFamily="2" charset="-79"/>
            </a:endParaRP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למה הדבר דומה? לאותו פרק של "מסע בין כוכבים" (המקורי, כמובן) שבו קושרים את קפטן קירק ברצועות לכיסא גדול, שחור ומרופד, ומכוונים אל קדקודו "קרן מוחקת זיכרון", שביכולתה לרוקן תוך דקות ספורות את מוחו מכל אוצר זיכרונותיו. נו, קורא יקר: ואם היינו שמים אותך באותו כיסא, ומפעילים את המכשיר? אם היינו מוחקים את מכלול זיכרונותיך: כל מה שאי פעם עשית, כל מה שאי פעם הרגשת, כל מה שלמדת, אהבת, הוקרת, שנאת, כל מה שאתה מתייחס וחוזר אליו יום-יום? מה, לדעתך, היה נשאר?</a:t>
            </a: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היה נשאר צנון. "אתה" הנך הצטברות ניסיונותיך במשך חייך. הגדילה והחיים וההנאה והסיפוק, כולם מבוססים על השילוב ועל ההתנגשות בין החוויות והלקחים מעברך — המהווים את החלק הארי של תודעתך, אם לא את כולה — ובין מה שאתה חושב, מרגיש, עושה ונתקל בו ברגע זה של ההווה, והשלכת אלה על אלה. אם כל מה שאתה יודע או מרגיש הוא מה שאתה יודע ומרגיש היום — או השבוע, או השנה — לא תהיה מסמר המסיבה, אני יכול להבטיח לך.</a:t>
            </a: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עברך האישי, אם כן, חשוב לך, יקר בעיניך, הוא משחק תפקיד מרכזי בעיצוב אישיותך ובעצם קיומך, הוא מאריך ומרחיב ומעשיר אותך — לא היית מוותר עליו.</a:t>
            </a:r>
          </a:p>
          <a:p>
            <a:pPr algn="just">
              <a:lnSpc>
                <a:spcPts val="1000"/>
              </a:lnSpc>
            </a:pPr>
            <a:endParaRPr lang="he-IL" sz="800" dirty="0">
              <a:solidFill>
                <a:srgbClr val="5E4D36"/>
              </a:solidFill>
              <a:latin typeface="Levenim MT" panose="02010502060101010101" pitchFamily="2" charset="-79"/>
              <a:cs typeface="Levenim MT" panose="02010502060101010101" pitchFamily="2" charset="-79"/>
            </a:endParaRPr>
          </a:p>
        </p:txBody>
      </p:sp>
      <p:sp>
        <p:nvSpPr>
          <p:cNvPr id="11" name="מלבן 10"/>
          <p:cNvSpPr/>
          <p:nvPr/>
        </p:nvSpPr>
        <p:spPr>
          <a:xfrm>
            <a:off x="422031" y="990600"/>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lgn="just">
              <a:lnSpc>
                <a:spcPts val="1000"/>
              </a:lnSpc>
            </a:pPr>
            <a:endParaRPr lang="he-IL" sz="800" dirty="0" smtClean="0">
              <a:solidFill>
                <a:srgbClr val="5E4D36"/>
              </a:solidFill>
              <a:latin typeface="Levenim MT" panose="02010502060101010101" pitchFamily="2" charset="-79"/>
              <a:cs typeface="Levenim MT" panose="02010502060101010101" pitchFamily="2" charset="-79"/>
            </a:endParaRPr>
          </a:p>
          <a:p>
            <a:pPr algn="just">
              <a:lnSpc>
                <a:spcPts val="1000"/>
              </a:lnSpc>
            </a:pPr>
            <a:endParaRPr lang="he-IL" sz="800" dirty="0">
              <a:solidFill>
                <a:srgbClr val="5E4D36"/>
              </a:solidFill>
              <a:latin typeface="Levenim MT" panose="02010502060101010101" pitchFamily="2" charset="-79"/>
              <a:cs typeface="Levenim MT" panose="02010502060101010101" pitchFamily="2" charset="-79"/>
            </a:endParaRPr>
          </a:p>
          <a:p>
            <a:pPr algn="just">
              <a:lnSpc>
                <a:spcPts val="1000"/>
              </a:lnSpc>
            </a:pPr>
            <a:r>
              <a:rPr lang="he-IL" sz="800" dirty="0" smtClean="0">
                <a:solidFill>
                  <a:srgbClr val="5E4D36"/>
                </a:solidFill>
                <a:latin typeface="Levenim MT" panose="02010502060101010101" pitchFamily="2" charset="-79"/>
                <a:cs typeface="Levenim MT" panose="02010502060101010101" pitchFamily="2" charset="-79"/>
              </a:rPr>
              <a:t>אך </a:t>
            </a:r>
            <a:r>
              <a:rPr lang="he-IL" sz="800" dirty="0">
                <a:solidFill>
                  <a:srgbClr val="5E4D36"/>
                </a:solidFill>
                <a:latin typeface="Levenim MT" panose="02010502060101010101" pitchFamily="2" charset="-79"/>
                <a:cs typeface="Levenim MT" panose="02010502060101010101" pitchFamily="2" charset="-79"/>
              </a:rPr>
              <a:t>למה לעצור שם? למה להתפשר? "אתה" הרי מסוגל להיות הרבה יותר ארוך, רחב ועשיר אפילו מזה. ניתנת לך הזדמנות להרחיב את אופקיך רחוק יותר ממה שהעין הבלתי-מזוינת יכולה לראות, רחוק יותר ממה שהשכל הלא-משוחד יכול להבין, רחוק יותר ממה שהלב העקר יכול להרגיש. ביכולתך להושיט את ידך ולפרוץ את המחיצות האינדיבידואליות שלך, המוגבלות בלידה ובמוות, ולגעת בנצח. בידך לשאוב, לגמוע ולרוות מן המעיין המתגבר של ניסיון וידע, מאש התמיד של אלפי השנים שקדמו לך. אתה מסוגל לעמוד גבוה יותר מן </a:t>
            </a:r>
            <a:r>
              <a:rPr lang="he-IL" sz="800" dirty="0" err="1">
                <a:solidFill>
                  <a:srgbClr val="5E4D36"/>
                </a:solidFill>
                <a:latin typeface="Levenim MT" panose="02010502060101010101" pitchFamily="2" charset="-79"/>
                <a:cs typeface="Levenim MT" panose="02010502060101010101" pitchFamily="2" charset="-79"/>
              </a:rPr>
              <a:t>האוורסט</a:t>
            </a:r>
            <a:r>
              <a:rPr lang="he-IL" sz="800" dirty="0">
                <a:solidFill>
                  <a:srgbClr val="5E4D36"/>
                </a:solidFill>
                <a:latin typeface="Levenim MT" panose="02010502060101010101" pitchFamily="2" charset="-79"/>
                <a:cs typeface="Levenim MT" panose="02010502060101010101" pitchFamily="2" charset="-79"/>
              </a:rPr>
              <a:t> על כתפיהם של חמש מאות דור, וכך לראות שנות אור רחוק יותר לתוך העתיד מאלה אשר קרקעו את עצמם לרמת פני הים, ואינם מצליחים לראות מעבר לקצה אפם בשום כיוון. במילה אחת: אתה יכול להיות עצום.</a:t>
            </a: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הכיצד? התשובה היא פשוטה (ואינה כרוכה בסמינרים של "מודעות עצמית" וכדומה). אתה עצמך נולדת לא מזמן. אתה לא התקיימת, בנית, טיפסת, נפלת, הפסדת, ניצחת, התייפחת, שמחת, יצרת, למדת, התווכחת, אהבת ונאבקת לתקופה של אלפי שנים. ואף על פי כן: במקרה התמזל מזלך. אתה חבר, במקום טוב באמצע, בעם אשר כן עשה את כל אותם דברים, ויותר מהם, לאורך כל השנים הללו. ככזה ניחנת בעיניים מיוחדות, עיניים המסוגלות לראות קילומטרים אין-ספור. אם רק תרצה, תוכל לנצל את מינוי הקבע שלך כדי לשלוח את זרועותיך ולגעת במקומות ובמאורעות, בעידנים ובזמנים. אין זו יכולת הנקנית בלימוד או בקריאה בלבד (למרות שזהו מרכיב חיוני, אני ממהר להדגיש), אלא בראש ובראשונה היא תוצאה של קשר, של השתייכות, של אהבה עזה. אם תקשור גורלך בגורל עמך — אזי אתה היית שם. רבת את ריביו, דנת את דיניו, כאבת את כאביו, שמחת את שמחותיו, בכל דורותיו ובכל מושבותיו.</a:t>
            </a:r>
            <a:endParaRPr lang="he-IL" sz="800" dirty="0">
              <a:solidFill>
                <a:srgbClr val="5E4D36"/>
              </a:solidFill>
              <a:latin typeface="Levenim MT" panose="02010502060101010101" pitchFamily="2" charset="-79"/>
              <a:cs typeface="Levenim MT" panose="02010502060101010101" pitchFamily="2" charset="-79"/>
            </a:endParaRPr>
          </a:p>
          <a:p>
            <a:pPr algn="l">
              <a:lnSpc>
                <a:spcPts val="1000"/>
              </a:lnSpc>
            </a:pPr>
            <a:r>
              <a:rPr lang="he-IL" sz="600" dirty="0">
                <a:solidFill>
                  <a:srgbClr val="5E4D36"/>
                </a:solidFill>
                <a:latin typeface="Levenim MT" panose="02010502060101010101" pitchFamily="2" charset="-79"/>
                <a:cs typeface="Levenim MT" panose="02010502060101010101" pitchFamily="2" charset="-79"/>
              </a:rPr>
              <a:t>מתוך: זאב מגן. דמיין: על ג'ון לנון ואהבה. תכלת 8, סתיו </a:t>
            </a:r>
            <a:r>
              <a:rPr lang="he-IL" sz="600" dirty="0" err="1">
                <a:solidFill>
                  <a:srgbClr val="5E4D36"/>
                </a:solidFill>
                <a:latin typeface="Levenim MT" panose="02010502060101010101" pitchFamily="2" charset="-79"/>
                <a:cs typeface="Levenim MT" panose="02010502060101010101" pitchFamily="2" charset="-79"/>
              </a:rPr>
              <a:t>התש"ס</a:t>
            </a:r>
            <a:r>
              <a:rPr lang="he-IL" sz="600" dirty="0">
                <a:solidFill>
                  <a:srgbClr val="5E4D36"/>
                </a:solidFill>
                <a:latin typeface="Levenim MT" panose="02010502060101010101" pitchFamily="2" charset="-79"/>
                <a:cs typeface="Levenim MT" panose="02010502060101010101" pitchFamily="2" charset="-79"/>
              </a:rPr>
              <a:t> / 1999 </a:t>
            </a:r>
            <a:endParaRPr lang="he-IL" sz="600" dirty="0">
              <a:solidFill>
                <a:srgbClr val="5E4D36"/>
              </a:solidFill>
              <a:latin typeface="Levenim MT" panose="02010502060101010101" pitchFamily="2" charset="-79"/>
              <a:cs typeface="Levenim MT" panose="02010502060101010101" pitchFamily="2" charset="-79"/>
            </a:endParaRPr>
          </a:p>
          <a:p>
            <a:pPr algn="just">
              <a:lnSpc>
                <a:spcPts val="1000"/>
              </a:lnSpc>
            </a:pPr>
            <a:endParaRPr lang="he-IL" sz="800" dirty="0" smtClean="0">
              <a:solidFill>
                <a:srgbClr val="5E4D36"/>
              </a:solidFill>
              <a:latin typeface="Levenim MT" panose="02010502060101010101" pitchFamily="2" charset="-79"/>
              <a:cs typeface="Levenim MT" panose="02010502060101010101" pitchFamily="2" charset="-79"/>
            </a:endParaRPr>
          </a:p>
          <a:p>
            <a:pPr algn="just">
              <a:lnSpc>
                <a:spcPts val="1000"/>
              </a:lnSpc>
            </a:pPr>
            <a:endParaRPr lang="he-IL" sz="700" dirty="0" smtClean="0">
              <a:solidFill>
                <a:srgbClr val="5E4D36"/>
              </a:solidFill>
              <a:latin typeface="Levenim MT" panose="02010502060101010101" pitchFamily="2" charset="-79"/>
              <a:cs typeface="Levenim MT" panose="02010502060101010101" pitchFamily="2" charset="-79"/>
            </a:endParaRPr>
          </a:p>
        </p:txBody>
      </p:sp>
      <p:pic>
        <p:nvPicPr>
          <p:cNvPr id="3" name="מציין מיקום של תמונה 2"/>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l="4667" r="4667"/>
          <a:stretch>
            <a:fillRect/>
          </a:stretch>
        </p:blipFill>
        <p:spPr>
          <a:xfrm>
            <a:off x="4920467" y="5052670"/>
            <a:ext cx="1181679" cy="1588453"/>
          </a:xfrm>
        </p:spPr>
      </p:pic>
      <p:pic>
        <p:nvPicPr>
          <p:cNvPr id="6" name="מציין מיקום של תמונה 5"/>
          <p:cNvPicPr>
            <a:picLocks noGrp="1" noChangeAspect="1"/>
          </p:cNvPicPr>
          <p:nvPr>
            <p:ph type="pic" sz="quarter" idx="13"/>
          </p:nvPr>
        </p:nvPicPr>
        <p:blipFill>
          <a:blip r:embed="rId3" cstate="print">
            <a:extLst>
              <a:ext uri="{28A0092B-C50C-407E-A947-70E740481C1C}">
                <a14:useLocalDpi xmlns:a14="http://schemas.microsoft.com/office/drawing/2010/main" val="0"/>
              </a:ext>
            </a:extLst>
          </a:blip>
          <a:stretch>
            <a:fillRect/>
          </a:stretch>
        </p:blipFill>
        <p:spPr>
          <a:xfrm>
            <a:off x="2870635" y="5346745"/>
            <a:ext cx="1159509" cy="1078343"/>
          </a:xfrm>
        </p:spPr>
      </p:pic>
    </p:spTree>
    <p:extLst>
      <p:ext uri="{BB962C8B-B14F-4D97-AF65-F5344CB8AC3E}">
        <p14:creationId xmlns:p14="http://schemas.microsoft.com/office/powerpoint/2010/main" val="1019746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t>חוליה בשרשרת, מסורת וחידוש – אשכול ערכים – שיעור 26</a:t>
            </a:r>
            <a:endParaRPr lang="he-IL" dirty="0"/>
          </a:p>
        </p:txBody>
      </p:sp>
      <p:sp>
        <p:nvSpPr>
          <p:cNvPr id="6" name="מלבן 5"/>
          <p:cNvSpPr/>
          <p:nvPr/>
        </p:nvSpPr>
        <p:spPr>
          <a:xfrm>
            <a:off x="6837083" y="1041968"/>
            <a:ext cx="2796540" cy="3484312"/>
          </a:xfrm>
          <a:prstGeom prst="rect">
            <a:avLst/>
          </a:prstGeom>
          <a:solidFill>
            <a:srgbClr val="C9C0B6"/>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91440" rIns="91440" bIns="91440" rtlCol="1" anchor="t"/>
          <a:lstStyle/>
          <a:p>
            <a:pPr>
              <a:spcAft>
                <a:spcPts val="600"/>
              </a:spcAft>
            </a:pPr>
            <a:r>
              <a:rPr lang="he-IL" sz="950" b="1" dirty="0">
                <a:solidFill>
                  <a:srgbClr val="5E4D36"/>
                </a:solidFill>
                <a:latin typeface="Levenim MT" panose="02010502060101010101" pitchFamily="2" charset="-79"/>
                <a:cs typeface="Levenim MT" panose="02010502060101010101" pitchFamily="2" charset="-79"/>
              </a:rPr>
              <a:t>שאלות לעיון והעמקה: </a:t>
            </a:r>
            <a:endParaRPr lang="he-IL" sz="950" b="1" dirty="0" smtClean="0">
              <a:solidFill>
                <a:srgbClr val="5E4D36"/>
              </a:solidFill>
              <a:latin typeface="Levenim MT" panose="02010502060101010101" pitchFamily="2" charset="-79"/>
              <a:cs typeface="Levenim MT" panose="02010502060101010101" pitchFamily="2" charset="-79"/>
            </a:endParaRPr>
          </a:p>
          <a:p>
            <a:pPr lvl="0">
              <a:lnSpc>
                <a:spcPts val="1000"/>
              </a:lnSpc>
            </a:pPr>
            <a:r>
              <a:rPr lang="he-IL" sz="800" b="1" dirty="0" smtClean="0">
                <a:solidFill>
                  <a:srgbClr val="5E4D36"/>
                </a:solidFill>
                <a:latin typeface="Levenim MT" panose="02010502060101010101" pitchFamily="2" charset="-79"/>
                <a:cs typeface="Levenim MT" panose="02010502060101010101" pitchFamily="2" charset="-79"/>
              </a:rPr>
              <a:t>א</a:t>
            </a:r>
            <a:r>
              <a:rPr lang="he-IL" sz="800" b="1" dirty="0">
                <a:solidFill>
                  <a:srgbClr val="5E4D36"/>
                </a:solidFill>
                <a:latin typeface="Levenim MT" panose="02010502060101010101" pitchFamily="2" charset="-79"/>
                <a:cs typeface="Levenim MT" panose="02010502060101010101" pitchFamily="2" charset="-79"/>
              </a:rPr>
              <a:t>. </a:t>
            </a:r>
            <a:r>
              <a:rPr lang="he-IL" sz="800" b="1" dirty="0">
                <a:solidFill>
                  <a:srgbClr val="5E4D36"/>
                </a:solidFill>
                <a:latin typeface="Levenim MT" panose="02010502060101010101" pitchFamily="2" charset="-79"/>
                <a:cs typeface="Levenim MT" panose="02010502060101010101" pitchFamily="2" charset="-79"/>
              </a:rPr>
              <a:t>מקורות לא אכזב </a:t>
            </a:r>
            <a:endParaRPr lang="he-IL" sz="800" b="1" dirty="0" smtClean="0">
              <a:solidFill>
                <a:srgbClr val="5E4D36"/>
              </a:solidFill>
              <a:latin typeface="Levenim MT" panose="02010502060101010101" pitchFamily="2" charset="-79"/>
              <a:cs typeface="Levenim MT" panose="02010502060101010101" pitchFamily="2" charset="-79"/>
            </a:endParaRPr>
          </a:p>
          <a:p>
            <a:pPr marL="171450" lvl="0" indent="-171450">
              <a:lnSpc>
                <a:spcPts val="1000"/>
              </a:lnSpc>
              <a:buFont typeface="Arial" panose="020B0604020202020204" pitchFamily="34" charset="0"/>
              <a:buChar char="•"/>
            </a:pPr>
            <a:r>
              <a:rPr lang="he-IL" sz="800" dirty="0" smtClean="0">
                <a:solidFill>
                  <a:srgbClr val="5E4D36"/>
                </a:solidFill>
                <a:latin typeface="Levenim MT" panose="02010502060101010101" pitchFamily="2" charset="-79"/>
                <a:cs typeface="Levenim MT" panose="02010502060101010101" pitchFamily="2" charset="-79"/>
              </a:rPr>
              <a:t>מה היה קורה לפי ברל אם היינו מתמקדים רק בזיכרון?</a:t>
            </a:r>
          </a:p>
          <a:p>
            <a:pPr marL="171450" lvl="0" indent="-171450">
              <a:lnSpc>
                <a:spcPts val="1000"/>
              </a:lnSpc>
              <a:buFont typeface="Arial" panose="020B0604020202020204" pitchFamily="34" charset="0"/>
              <a:buChar char="•"/>
            </a:pPr>
            <a:r>
              <a:rPr lang="he-IL" sz="800" dirty="0" smtClean="0">
                <a:solidFill>
                  <a:srgbClr val="5E4D36"/>
                </a:solidFill>
                <a:latin typeface="Levenim MT" panose="02010502060101010101" pitchFamily="2" charset="-79"/>
                <a:cs typeface="Levenim MT" panose="02010502060101010101" pitchFamily="2" charset="-79"/>
              </a:rPr>
              <a:t>מה היה קורה לפי ברל אם היינו מתמקדים רק בשכחה?</a:t>
            </a:r>
          </a:p>
          <a:p>
            <a:pPr marL="171450" lvl="0" indent="-171450">
              <a:lnSpc>
                <a:spcPts val="1000"/>
              </a:lnSpc>
              <a:buFont typeface="Arial" panose="020B0604020202020204" pitchFamily="34" charset="0"/>
              <a:buChar char="•"/>
            </a:pPr>
            <a:r>
              <a:rPr lang="he-IL" sz="800" dirty="0" smtClean="0">
                <a:solidFill>
                  <a:srgbClr val="5E4D36"/>
                </a:solidFill>
                <a:latin typeface="Levenim MT" panose="02010502060101010101" pitchFamily="2" charset="-79"/>
                <a:cs typeface="Levenim MT" panose="02010502060101010101" pitchFamily="2" charset="-79"/>
              </a:rPr>
              <a:t>איזו דרך הוא נציע ביחס להתחדשות מול זיכרון?</a:t>
            </a:r>
            <a:endParaRPr lang="he-IL" sz="800" dirty="0">
              <a:solidFill>
                <a:srgbClr val="5E4D36"/>
              </a:solidFill>
              <a:latin typeface="Levenim MT" panose="02010502060101010101" pitchFamily="2" charset="-79"/>
              <a:cs typeface="Levenim MT" panose="02010502060101010101" pitchFamily="2" charset="-79"/>
            </a:endParaRPr>
          </a:p>
          <a:p>
            <a:pPr lvl="0">
              <a:lnSpc>
                <a:spcPts val="1000"/>
              </a:lnSpc>
            </a:pPr>
            <a:r>
              <a:rPr lang="he-IL" sz="800" b="1" dirty="0" smtClean="0">
                <a:solidFill>
                  <a:srgbClr val="5E4D36"/>
                </a:solidFill>
                <a:latin typeface="Levenim MT" panose="02010502060101010101" pitchFamily="2" charset="-79"/>
                <a:cs typeface="Levenim MT" panose="02010502060101010101" pitchFamily="2" charset="-79"/>
              </a:rPr>
              <a:t>ב</a:t>
            </a:r>
            <a:r>
              <a:rPr lang="he-IL" sz="800" b="1" dirty="0">
                <a:solidFill>
                  <a:srgbClr val="5E4D36"/>
                </a:solidFill>
                <a:latin typeface="Levenim MT" panose="02010502060101010101" pitchFamily="2" charset="-79"/>
                <a:cs typeface="Levenim MT" panose="02010502060101010101" pitchFamily="2" charset="-79"/>
              </a:rPr>
              <a:t>. </a:t>
            </a:r>
            <a:r>
              <a:rPr lang="he-IL" sz="800" b="1" dirty="0">
                <a:solidFill>
                  <a:srgbClr val="5E4D36"/>
                </a:solidFill>
                <a:latin typeface="Levenim MT" panose="02010502060101010101" pitchFamily="2" charset="-79"/>
                <a:cs typeface="Levenim MT" panose="02010502060101010101" pitchFamily="2" charset="-79"/>
              </a:rPr>
              <a:t>לגעת בנצח</a:t>
            </a:r>
          </a:p>
          <a:p>
            <a:pPr marL="171450" lvl="0" indent="-171450">
              <a:lnSpc>
                <a:spcPts val="1000"/>
              </a:lnSpc>
              <a:buFont typeface="Arial" panose="020B0604020202020204" pitchFamily="34" charset="0"/>
              <a:buChar char="•"/>
            </a:pPr>
            <a:r>
              <a:rPr lang="he-IL" sz="800" dirty="0" smtClean="0">
                <a:solidFill>
                  <a:srgbClr val="5E4D36"/>
                </a:solidFill>
                <a:latin typeface="Levenim MT" panose="02010502060101010101" pitchFamily="2" charset="-79"/>
                <a:cs typeface="Levenim MT" panose="02010502060101010101" pitchFamily="2" charset="-79"/>
              </a:rPr>
              <a:t>לדעת מגן, כיצד ההתחברות לעבר יכולה להוות התחברות לנצח? </a:t>
            </a:r>
          </a:p>
          <a:p>
            <a:pPr marL="171450" lvl="0" indent="-171450">
              <a:lnSpc>
                <a:spcPts val="1000"/>
              </a:lnSpc>
              <a:buFont typeface="Arial" panose="020B0604020202020204" pitchFamily="34" charset="0"/>
              <a:buChar char="•"/>
            </a:pPr>
            <a:r>
              <a:rPr lang="he-IL" sz="800" dirty="0" smtClean="0">
                <a:solidFill>
                  <a:srgbClr val="5E4D36"/>
                </a:solidFill>
                <a:latin typeface="Levenim MT" panose="02010502060101010101" pitchFamily="2" charset="-79"/>
                <a:cs typeface="Levenim MT" panose="02010502060101010101" pitchFamily="2" charset="-79"/>
              </a:rPr>
              <a:t>נסו להסתכל ולשתף האם וכיצד הסיפור שספרתם על עליית המשפחה לארץ עושה לכם את זה – את החיבור למשהו גדול יותר?</a:t>
            </a:r>
            <a:endParaRPr lang="he-IL" sz="800" dirty="0">
              <a:solidFill>
                <a:srgbClr val="FF0000"/>
              </a:solidFill>
              <a:latin typeface="Levenim MT" panose="02010502060101010101" pitchFamily="2" charset="-79"/>
              <a:cs typeface="Levenim MT" panose="02010502060101010101" pitchFamily="2" charset="-79"/>
            </a:endParaRPr>
          </a:p>
          <a:p>
            <a:pPr lvl="0">
              <a:lnSpc>
                <a:spcPts val="1000"/>
              </a:lnSpc>
            </a:pPr>
            <a:r>
              <a:rPr lang="he-IL" sz="800" b="1" dirty="0" smtClean="0">
                <a:solidFill>
                  <a:srgbClr val="5E4D36"/>
                </a:solidFill>
                <a:latin typeface="Levenim MT" panose="02010502060101010101" pitchFamily="2" charset="-79"/>
                <a:cs typeface="Levenim MT" panose="02010502060101010101" pitchFamily="2" charset="-79"/>
              </a:rPr>
              <a:t>ג</a:t>
            </a:r>
            <a:r>
              <a:rPr lang="he-IL" sz="800" b="1" dirty="0">
                <a:solidFill>
                  <a:srgbClr val="5E4D36"/>
                </a:solidFill>
                <a:latin typeface="Levenim MT" panose="02010502060101010101" pitchFamily="2" charset="-79"/>
                <a:cs typeface="Levenim MT" panose="02010502060101010101" pitchFamily="2" charset="-79"/>
              </a:rPr>
              <a:t>. </a:t>
            </a:r>
            <a:r>
              <a:rPr lang="he-IL" sz="800" b="1" dirty="0">
                <a:solidFill>
                  <a:srgbClr val="5E4D36"/>
                </a:solidFill>
                <a:latin typeface="Levenim MT" panose="02010502060101010101" pitchFamily="2" charset="-79"/>
                <a:cs typeface="Levenim MT" panose="02010502060101010101" pitchFamily="2" charset="-79"/>
              </a:rPr>
              <a:t>לספר סיפור בעולם פוסטמודרני</a:t>
            </a:r>
          </a:p>
          <a:p>
            <a:pPr marL="171450" lvl="0" indent="-171450">
              <a:lnSpc>
                <a:spcPts val="1000"/>
              </a:lnSpc>
              <a:buFont typeface="Arial" panose="020B0604020202020204" pitchFamily="34" charset="0"/>
              <a:buChar char="•"/>
            </a:pPr>
            <a:r>
              <a:rPr lang="he-IL" sz="800" dirty="0" smtClean="0">
                <a:solidFill>
                  <a:srgbClr val="5E4D36"/>
                </a:solidFill>
                <a:latin typeface="Levenim MT" panose="02010502060101010101" pitchFamily="2" charset="-79"/>
                <a:cs typeface="Levenim MT" panose="02010502060101010101" pitchFamily="2" charset="-79"/>
              </a:rPr>
              <a:t>לפי התפיסה הפוסטמודרנית – האם אתם מזדהים עם הרעיון של פרימת הסיפור? לניסיון להימנע מסיפורים גדולים? נמקו!</a:t>
            </a:r>
          </a:p>
          <a:p>
            <a:pPr marL="171450" lvl="0" indent="-171450">
              <a:lnSpc>
                <a:spcPts val="1000"/>
              </a:lnSpc>
              <a:buFont typeface="Arial" panose="020B0604020202020204" pitchFamily="34" charset="0"/>
              <a:buChar char="•"/>
            </a:pPr>
            <a:r>
              <a:rPr lang="he-IL" sz="800" dirty="0" smtClean="0">
                <a:solidFill>
                  <a:srgbClr val="5E4D36"/>
                </a:solidFill>
                <a:latin typeface="Levenim MT" panose="02010502060101010101" pitchFamily="2" charset="-79"/>
                <a:cs typeface="Levenim MT" panose="02010502060101010101" pitchFamily="2" charset="-79"/>
              </a:rPr>
              <a:t>האם אתם מצליחים להתחבר לרעיון – לספר סיפור בלי צורך לדבר על אמת, תוך הבנה שאולי יש עוד סיפורים של אחרים? </a:t>
            </a:r>
            <a:endParaRPr lang="he-IL" sz="800" dirty="0" smtClean="0">
              <a:solidFill>
                <a:srgbClr val="5E4D36"/>
              </a:solidFill>
              <a:latin typeface="Levenim MT" panose="02010502060101010101" pitchFamily="2" charset="-79"/>
              <a:cs typeface="Levenim MT" panose="02010502060101010101" pitchFamily="2" charset="-79"/>
            </a:endParaRPr>
          </a:p>
          <a:p>
            <a:pPr lvl="0">
              <a:lnSpc>
                <a:spcPts val="1000"/>
              </a:lnSpc>
            </a:pPr>
            <a:r>
              <a:rPr lang="he-IL" sz="800" b="1" dirty="0" smtClean="0">
                <a:solidFill>
                  <a:srgbClr val="5E4D36"/>
                </a:solidFill>
                <a:latin typeface="Levenim MT" panose="02010502060101010101" pitchFamily="2" charset="-79"/>
                <a:cs typeface="Levenim MT" panose="02010502060101010101" pitchFamily="2" charset="-79"/>
              </a:rPr>
              <a:t>ד</a:t>
            </a:r>
            <a:r>
              <a:rPr lang="he-IL" sz="800" b="1" dirty="0">
                <a:solidFill>
                  <a:srgbClr val="5E4D36"/>
                </a:solidFill>
                <a:latin typeface="Levenim MT" panose="02010502060101010101" pitchFamily="2" charset="-79"/>
                <a:cs typeface="Levenim MT" panose="02010502060101010101" pitchFamily="2" charset="-79"/>
              </a:rPr>
              <a:t>. </a:t>
            </a:r>
            <a:r>
              <a:rPr lang="he-IL" sz="800" b="1" dirty="0">
                <a:solidFill>
                  <a:srgbClr val="5E4D36"/>
                </a:solidFill>
                <a:latin typeface="Levenim MT" panose="02010502060101010101" pitchFamily="2" charset="-79"/>
                <a:cs typeface="Levenim MT" panose="02010502060101010101" pitchFamily="2" charset="-79"/>
              </a:rPr>
              <a:t>מרוץ שליחים</a:t>
            </a:r>
          </a:p>
          <a:p>
            <a:pPr marL="171450" indent="-171450">
              <a:lnSpc>
                <a:spcPts val="1000"/>
              </a:lnSpc>
              <a:buFont typeface="Arial" panose="020B0604020202020204" pitchFamily="34" charset="0"/>
              <a:buChar char="•"/>
            </a:pPr>
            <a:r>
              <a:rPr lang="he-IL" sz="800" dirty="0" smtClean="0">
                <a:solidFill>
                  <a:srgbClr val="5E4D36"/>
                </a:solidFill>
                <a:latin typeface="Levenim MT" panose="02010502060101010101" pitchFamily="2" charset="-79"/>
                <a:cs typeface="Levenim MT" panose="02010502060101010101" pitchFamily="2" charset="-79"/>
              </a:rPr>
              <a:t>מה הקשר לפי הסיפור של הרב </a:t>
            </a:r>
            <a:r>
              <a:rPr lang="he-IL" sz="800" dirty="0" err="1" smtClean="0">
                <a:solidFill>
                  <a:srgbClr val="5E4D36"/>
                </a:solidFill>
                <a:latin typeface="Levenim MT" panose="02010502060101010101" pitchFamily="2" charset="-79"/>
                <a:cs typeface="Levenim MT" panose="02010502060101010101" pitchFamily="2" charset="-79"/>
              </a:rPr>
              <a:t>רונצקי</a:t>
            </a:r>
            <a:r>
              <a:rPr lang="he-IL" sz="800" dirty="0" smtClean="0">
                <a:solidFill>
                  <a:srgbClr val="5E4D36"/>
                </a:solidFill>
                <a:latin typeface="Levenim MT" panose="02010502060101010101" pitchFamily="2" charset="-79"/>
                <a:cs typeface="Levenim MT" panose="02010502060101010101" pitchFamily="2" charset="-79"/>
              </a:rPr>
              <a:t> לבין הזיכרון והסיפור שעליהם דברנו.</a:t>
            </a:r>
          </a:p>
          <a:p>
            <a:pPr marL="171450" indent="-171450">
              <a:lnSpc>
                <a:spcPts val="1000"/>
              </a:lnSpc>
              <a:buFont typeface="Arial" panose="020B0604020202020204" pitchFamily="34" charset="0"/>
              <a:buChar char="•"/>
            </a:pPr>
            <a:r>
              <a:rPr lang="he-IL" sz="800" dirty="0" smtClean="0">
                <a:solidFill>
                  <a:srgbClr val="5E4D36"/>
                </a:solidFill>
                <a:latin typeface="Levenim MT" panose="02010502060101010101" pitchFamily="2" charset="-79"/>
                <a:cs typeface="Levenim MT" panose="02010502060101010101" pitchFamily="2" charset="-79"/>
              </a:rPr>
              <a:t>נסו למנות את הסיפורים אותם העלנו במשך השיעור כולו.</a:t>
            </a:r>
            <a:r>
              <a:rPr lang="he-IL" sz="700" dirty="0">
                <a:solidFill>
                  <a:srgbClr val="5E4D36"/>
                </a:solidFill>
                <a:latin typeface="Levenim MT" panose="02010502060101010101" pitchFamily="2" charset="-79"/>
                <a:cs typeface="Levenim MT" panose="02010502060101010101" pitchFamily="2" charset="-79"/>
              </a:rPr>
              <a:t> </a:t>
            </a:r>
            <a:r>
              <a:rPr lang="he-IL" sz="700" dirty="0" smtClean="0">
                <a:solidFill>
                  <a:srgbClr val="5E4D36"/>
                </a:solidFill>
                <a:latin typeface="Levenim MT" panose="02010502060101010101" pitchFamily="2" charset="-79"/>
                <a:cs typeface="Levenim MT" panose="02010502060101010101" pitchFamily="2" charset="-79"/>
              </a:rPr>
              <a:t>דונו במשמעותם של הסיפורים לחייכם. </a:t>
            </a:r>
          </a:p>
          <a:p>
            <a:pPr marL="171450" indent="-171450">
              <a:lnSpc>
                <a:spcPts val="1000"/>
              </a:lnSpc>
              <a:buFont typeface="Arial" panose="020B0604020202020204" pitchFamily="34" charset="0"/>
              <a:buChar char="•"/>
            </a:pPr>
            <a:r>
              <a:rPr lang="he-IL" sz="700" dirty="0" smtClean="0">
                <a:solidFill>
                  <a:srgbClr val="5E4D36"/>
                </a:solidFill>
                <a:latin typeface="Levenim MT" panose="02010502060101010101" pitchFamily="2" charset="-79"/>
                <a:cs typeface="Levenim MT" panose="02010502060101010101" pitchFamily="2" charset="-79"/>
              </a:rPr>
              <a:t>נסו לשחזר כיצד הייתם מציגים את השומר בהדרכה לקבוצה חדשה. איזה סיפור הייתם מספרים?</a:t>
            </a:r>
            <a:endParaRPr lang="he-IL" sz="800" dirty="0" smtClean="0">
              <a:solidFill>
                <a:srgbClr val="5E4D36"/>
              </a:solidFill>
              <a:latin typeface="Levenim MT" panose="02010502060101010101" pitchFamily="2" charset="-79"/>
              <a:cs typeface="Levenim MT" panose="02010502060101010101" pitchFamily="2" charset="-79"/>
            </a:endParaRPr>
          </a:p>
        </p:txBody>
      </p:sp>
      <p:sp>
        <p:nvSpPr>
          <p:cNvPr id="9" name="מלבן 8"/>
          <p:cNvSpPr/>
          <p:nvPr/>
        </p:nvSpPr>
        <p:spPr>
          <a:xfrm>
            <a:off x="2492219" y="993646"/>
            <a:ext cx="1970053"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lgn="just">
              <a:lnSpc>
                <a:spcPts val="1000"/>
              </a:lnSpc>
            </a:pPr>
            <a:endParaRPr lang="he-IL" sz="800" dirty="0" smtClean="0">
              <a:solidFill>
                <a:srgbClr val="5E4D36"/>
              </a:solidFill>
              <a:latin typeface="Levenim MT" panose="02010502060101010101" pitchFamily="2" charset="-79"/>
              <a:cs typeface="Levenim MT" panose="02010502060101010101" pitchFamily="2" charset="-79"/>
            </a:endParaRPr>
          </a:p>
          <a:p>
            <a:pPr algn="just">
              <a:lnSpc>
                <a:spcPts val="1000"/>
              </a:lnSpc>
            </a:pPr>
            <a:endParaRPr lang="he-IL" sz="800" dirty="0">
              <a:solidFill>
                <a:srgbClr val="5E4D36"/>
              </a:solidFill>
              <a:latin typeface="Levenim MT" panose="02010502060101010101" pitchFamily="2" charset="-79"/>
              <a:cs typeface="Levenim MT" panose="02010502060101010101" pitchFamily="2" charset="-79"/>
            </a:endParaRPr>
          </a:p>
        </p:txBody>
      </p:sp>
      <p:sp>
        <p:nvSpPr>
          <p:cNvPr id="10" name="מלבן 9"/>
          <p:cNvSpPr/>
          <p:nvPr/>
        </p:nvSpPr>
        <p:spPr>
          <a:xfrm>
            <a:off x="4518543" y="993646"/>
            <a:ext cx="19627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spcAft>
                <a:spcPts val="600"/>
              </a:spcAft>
            </a:pPr>
            <a:r>
              <a:rPr lang="he-IL" sz="950" b="1" dirty="0">
                <a:solidFill>
                  <a:srgbClr val="5E4D36"/>
                </a:solidFill>
                <a:latin typeface="Levenim MT" panose="02010502060101010101" pitchFamily="2" charset="-79"/>
                <a:cs typeface="Levenim MT" panose="02010502060101010101" pitchFamily="2" charset="-79"/>
              </a:rPr>
              <a:t>ג. </a:t>
            </a:r>
            <a:r>
              <a:rPr lang="he-IL" sz="950" b="1" dirty="0" smtClean="0">
                <a:solidFill>
                  <a:srgbClr val="5E4D36"/>
                </a:solidFill>
                <a:latin typeface="Levenim MT" panose="02010502060101010101" pitchFamily="2" charset="-79"/>
                <a:cs typeface="Levenim MT" panose="02010502060101010101" pitchFamily="2" charset="-79"/>
              </a:rPr>
              <a:t>לספר סיפור בעולם פוסטמודרני</a:t>
            </a:r>
            <a:endParaRPr lang="he-IL" sz="950" b="1" dirty="0">
              <a:solidFill>
                <a:srgbClr val="5E4D36"/>
              </a:solidFill>
              <a:latin typeface="Levenim MT" panose="02010502060101010101" pitchFamily="2" charset="-79"/>
              <a:cs typeface="Levenim MT" panose="02010502060101010101" pitchFamily="2" charset="-79"/>
            </a:endParaRP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אפשר לחלק את ההיסטוריה של החשיבה הפילוסופית לשלוש תקופות. התקופה המסורתית, התקופה המודרנית והתקופה הפוסט-מודרנית. בתקופה המסורתית האנושות חיפשה תשובות לשאלות רבות, והתשובות היו בד"כ תשובות דתיות שהתבטאו במיתוסים או בתאולוגיה דתית. התקופה המודרנית גרסה כי את התשובות יש לקבל בדרך החשיבה המדעית. ואכן החשיבה המדעית קידמה את האנושות מבחינה טכנולוגית בצעדי ענק. אך בכל מה שקשור לרוח ונפש האדם החשיבה המדעית הגיע לתשובות חלקיות מאוד. היום אנו נמצאים בתקופה הפוסטמודרנית בה הוגי דעות רבים סוברים כי החשיבה המערבית המדעית היא אפשרות אחת מרבות. יש לה יתרונות ויש לה חסרונות. החשיבה הפוסט מודרנית סוברת כי אפשר למצוא יתרונות גם בצורות חשיבה אחרות. על כן החשיבה הפוסטמודרנית אינה מקבלת את המדע כמוחלט. במיוחד בכל מה שקשור לעולם הרוח, לעולם הערכי ולכל תחומי מדעי הרוח והחיים.</a:t>
            </a: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היסטוריה זהו תחום בו הייתה התימרות מודרנית לברר את הסיפור </a:t>
            </a:r>
            <a:r>
              <a:rPr lang="he-IL" sz="800" dirty="0" err="1">
                <a:solidFill>
                  <a:srgbClr val="5E4D36"/>
                </a:solidFill>
                <a:latin typeface="Levenim MT" panose="02010502060101010101" pitchFamily="2" charset="-79"/>
                <a:cs typeface="Levenim MT" panose="02010502060101010101" pitchFamily="2" charset="-79"/>
              </a:rPr>
              <a:t>האמיתי</a:t>
            </a:r>
            <a:r>
              <a:rPr lang="he-IL" sz="800" dirty="0">
                <a:solidFill>
                  <a:srgbClr val="5E4D36"/>
                </a:solidFill>
                <a:latin typeface="Levenim MT" panose="02010502060101010101" pitchFamily="2" charset="-79"/>
                <a:cs typeface="Levenim MT" panose="02010502060101010101" pitchFamily="2" charset="-79"/>
              </a:rPr>
              <a:t>. אך התיימרות זו נכשלה. היו היסטוריונים שניסו אף לנסח חוקי מחקר מדעיים. גם ניסיון זה לא צלח. היום יותר ויותר היסטוריונים והוגי דעות מבינים שההיסטוריה היא סוג של סיפור שאנחנו מספרים לעצמנו. יותר ויותר מבינים שהמציאות היא הרבה מעבר למשהו שאפשר לתמצת ולהכניס למבחנה ולהקפיא. שני אנשים שחוו חווי דומה יתארו כל אחד את החוויה בצורה שונה. משום של אחד חווה אותה בצורה שונה. כבר באופן שהוא חווה אותה קיימת פרשנות </a:t>
            </a:r>
            <a:r>
              <a:rPr lang="he-IL" sz="800" dirty="0" err="1">
                <a:solidFill>
                  <a:srgbClr val="5E4D36"/>
                </a:solidFill>
                <a:latin typeface="Levenim MT" panose="02010502060101010101" pitchFamily="2" charset="-79"/>
                <a:cs typeface="Levenim MT" panose="02010502060101010101" pitchFamily="2" charset="-79"/>
              </a:rPr>
              <a:t>יחודית</a:t>
            </a:r>
            <a:r>
              <a:rPr lang="he-IL" sz="800" dirty="0">
                <a:solidFill>
                  <a:srgbClr val="5E4D36"/>
                </a:solidFill>
                <a:latin typeface="Levenim MT" panose="02010502060101010101" pitchFamily="2" charset="-79"/>
                <a:cs typeface="Levenim MT" panose="02010502060101010101" pitchFamily="2" charset="-79"/>
              </a:rPr>
              <a:t>. </a:t>
            </a:r>
            <a:r>
              <a:rPr lang="he-IL" sz="800" dirty="0" smtClean="0">
                <a:solidFill>
                  <a:srgbClr val="5E4D36"/>
                </a:solidFill>
                <a:latin typeface="Levenim MT" panose="02010502060101010101" pitchFamily="2" charset="-79"/>
                <a:cs typeface="Levenim MT" panose="02010502060101010101" pitchFamily="2" charset="-79"/>
              </a:rPr>
              <a:t>לכן ישנה מגמה פוסטמודרנית לפרק את הסיפור, לפורר אותו, לוותר עליו ועל הזיכרון, לחיות ללא שום סיפור גדול. רק קרעי סיפורים קטנים. </a:t>
            </a:r>
            <a:endParaRPr lang="he-IL" sz="800" dirty="0">
              <a:solidFill>
                <a:srgbClr val="5E4D36"/>
              </a:solidFill>
              <a:latin typeface="Levenim MT" panose="02010502060101010101" pitchFamily="2" charset="-79"/>
              <a:cs typeface="Levenim MT" panose="02010502060101010101" pitchFamily="2" charset="-79"/>
            </a:endParaRP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השאלה היא </a:t>
            </a:r>
            <a:r>
              <a:rPr lang="he-IL" sz="800" dirty="0" smtClean="0">
                <a:solidFill>
                  <a:srgbClr val="5E4D36"/>
                </a:solidFill>
                <a:latin typeface="Levenim MT" panose="02010502060101010101" pitchFamily="2" charset="-79"/>
                <a:cs typeface="Levenim MT" panose="02010502060101010101" pitchFamily="2" charset="-79"/>
              </a:rPr>
              <a:t>האם בשל ההבנה הזו </a:t>
            </a:r>
            <a:r>
              <a:rPr lang="he-IL" sz="800" dirty="0">
                <a:solidFill>
                  <a:srgbClr val="5E4D36"/>
                </a:solidFill>
                <a:latin typeface="Levenim MT" panose="02010502060101010101" pitchFamily="2" charset="-79"/>
                <a:cs typeface="Levenim MT" panose="02010502060101010101" pitchFamily="2" charset="-79"/>
              </a:rPr>
              <a:t>תמנע מאתנו לספר את הסיפור? </a:t>
            </a:r>
          </a:p>
        </p:txBody>
      </p:sp>
      <p:pic>
        <p:nvPicPr>
          <p:cNvPr id="14" name="מציין מיקום של תמונה 13"/>
          <p:cNvPicPr>
            <a:picLocks noGrp="1" noChangeAspect="1"/>
          </p:cNvPicPr>
          <p:nvPr>
            <p:ph type="pic" sz="quarter" idx="14"/>
          </p:nvPr>
        </p:nvPicPr>
        <p:blipFill>
          <a:blip r:embed="rId2">
            <a:extLst>
              <a:ext uri="{28A0092B-C50C-407E-A947-70E740481C1C}">
                <a14:useLocalDpi xmlns:a14="http://schemas.microsoft.com/office/drawing/2010/main" val="0"/>
              </a:ext>
            </a:extLst>
          </a:blip>
          <a:srcRect t="7549" b="7549"/>
          <a:stretch>
            <a:fillRect/>
          </a:stretch>
        </p:blipFill>
        <p:spPr>
          <a:xfrm>
            <a:off x="2738438" y="5532438"/>
            <a:ext cx="1476375" cy="1203325"/>
          </a:xfrm>
        </p:spPr>
      </p:pic>
      <p:pic>
        <p:nvPicPr>
          <p:cNvPr id="8" name="מציין מיקום של תמונה 7"/>
          <p:cNvPicPr>
            <a:picLocks noGrp="1" noChangeAspect="1"/>
          </p:cNvPicPr>
          <p:nvPr>
            <p:ph type="pic" sz="quarter" idx="14"/>
          </p:nvPr>
        </p:nvPicPr>
        <p:blipFill>
          <a:blip r:embed="rId3">
            <a:extLst>
              <a:ext uri="{28A0092B-C50C-407E-A947-70E740481C1C}">
                <a14:useLocalDpi xmlns:a14="http://schemas.microsoft.com/office/drawing/2010/main" val="0"/>
              </a:ext>
            </a:extLst>
          </a:blip>
          <a:srcRect t="4220" b="4220"/>
          <a:stretch>
            <a:fillRect/>
          </a:stretch>
        </p:blipFill>
        <p:spPr>
          <a:xfrm>
            <a:off x="294323" y="5528156"/>
            <a:ext cx="1860159" cy="1192213"/>
          </a:xfrm>
        </p:spPr>
      </p:pic>
      <p:sp>
        <p:nvSpPr>
          <p:cNvPr id="12" name="מלבן 11"/>
          <p:cNvSpPr/>
          <p:nvPr/>
        </p:nvSpPr>
        <p:spPr>
          <a:xfrm>
            <a:off x="404048" y="1041969"/>
            <a:ext cx="19627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spcAft>
                <a:spcPts val="600"/>
              </a:spcAft>
            </a:pPr>
            <a:r>
              <a:rPr lang="he-IL" sz="950" b="1" dirty="0" smtClean="0">
                <a:solidFill>
                  <a:srgbClr val="5E4D36"/>
                </a:solidFill>
                <a:latin typeface="Levenim MT" panose="02010502060101010101" pitchFamily="2" charset="-79"/>
                <a:cs typeface="Levenim MT" panose="02010502060101010101" pitchFamily="2" charset="-79"/>
              </a:rPr>
              <a:t>ד</a:t>
            </a:r>
            <a:r>
              <a:rPr lang="he-IL" sz="950" b="1" dirty="0" smtClean="0">
                <a:solidFill>
                  <a:srgbClr val="5E4D36"/>
                </a:solidFill>
                <a:latin typeface="Levenim MT" panose="02010502060101010101" pitchFamily="2" charset="-79"/>
                <a:cs typeface="Levenim MT" panose="02010502060101010101" pitchFamily="2" charset="-79"/>
              </a:rPr>
              <a:t>. </a:t>
            </a:r>
            <a:r>
              <a:rPr lang="he-IL" sz="950" b="1" dirty="0" smtClean="0">
                <a:solidFill>
                  <a:srgbClr val="5E4D36"/>
                </a:solidFill>
                <a:latin typeface="Levenim MT" panose="02010502060101010101" pitchFamily="2" charset="-79"/>
                <a:cs typeface="Levenim MT" panose="02010502060101010101" pitchFamily="2" charset="-79"/>
              </a:rPr>
              <a:t>מרוץ שליחים</a:t>
            </a:r>
            <a:endParaRPr lang="he-IL" sz="850" b="1" dirty="0" smtClean="0">
              <a:solidFill>
                <a:srgbClr val="5E4D36"/>
              </a:solidFill>
              <a:latin typeface="Levenim MT" panose="02010502060101010101" pitchFamily="2" charset="-79"/>
              <a:cs typeface="Levenim MT" panose="02010502060101010101" pitchFamily="2" charset="-79"/>
            </a:endParaRPr>
          </a:p>
          <a:p>
            <a:pPr algn="just">
              <a:lnSpc>
                <a:spcPct val="150000"/>
              </a:lnSpc>
            </a:pPr>
            <a:r>
              <a:rPr lang="he-IL" sz="800" dirty="0">
                <a:solidFill>
                  <a:srgbClr val="5E4D36"/>
                </a:solidFill>
                <a:latin typeface="Levenim MT" panose="02010502060101010101" pitchFamily="2" charset="-79"/>
                <a:cs typeface="Levenim MT" panose="02010502060101010101" pitchFamily="2" charset="-79"/>
              </a:rPr>
              <a:t>אני מספר לחיילים סיפור מדהים שסיפר לי קצין שהיה בכוח של רועי קליין ורץ אליו כשהרימון התפוצץ. רועי היה שרוע על הרצפה, הוא החזיק ביד ימין את מכשיר הקשר ובשנייה האחרונה שלו בחיים הוא הושיט לו אותו. והקצין הזה אמר לי 'הרגשתי שאני נמצא במרוץ שליחים. קיבלתי מרועי את המקל'. את תובנת מרוץ השליחים צריך להעביר למישור הלאומי. אני מסביר לחיילים שהראשון שהתחיל במרוץ הזה היה אברהם אבינו, ששמע קול והלך, ובשרשרת הזו נמצאת גם חנה סנש, שכתבה 'קול קרא והלכתי, הלכתי כי קרא הקול'. היא לא דתייה. אבל אנשים גדולים שומעים קולות. אני אומר לחיילים 'עכשיו הגיע תורכם. קיבלתם את המקל. זו תחושת </a:t>
            </a:r>
            <a:r>
              <a:rPr lang="he-IL" sz="800" dirty="0" smtClean="0">
                <a:solidFill>
                  <a:srgbClr val="5E4D36"/>
                </a:solidFill>
                <a:latin typeface="Levenim MT" panose="02010502060101010101" pitchFamily="2" charset="-79"/>
                <a:cs typeface="Levenim MT" panose="02010502060101010101" pitchFamily="2" charset="-79"/>
              </a:rPr>
              <a:t>השליחות</a:t>
            </a:r>
          </a:p>
          <a:p>
            <a:pPr algn="l">
              <a:lnSpc>
                <a:spcPts val="1000"/>
              </a:lnSpc>
            </a:pPr>
            <a:r>
              <a:rPr lang="he-IL" sz="600" dirty="0">
                <a:solidFill>
                  <a:srgbClr val="5E4D36"/>
                </a:solidFill>
                <a:latin typeface="Levenim MT" panose="02010502060101010101" pitchFamily="2" charset="-79"/>
                <a:cs typeface="Levenim MT" panose="02010502060101010101" pitchFamily="2" charset="-79"/>
              </a:rPr>
              <a:t>מתוך ראיון פרידה </a:t>
            </a:r>
            <a:r>
              <a:rPr lang="he-IL" sz="600" dirty="0" err="1">
                <a:solidFill>
                  <a:srgbClr val="5E4D36"/>
                </a:solidFill>
                <a:latin typeface="Levenim MT" panose="02010502060101010101" pitchFamily="2" charset="-79"/>
                <a:cs typeface="Levenim MT" panose="02010502060101010101" pitchFamily="2" charset="-79"/>
              </a:rPr>
              <a:t>מהרבצ"ר</a:t>
            </a:r>
            <a:r>
              <a:rPr lang="he-IL" sz="600" dirty="0">
                <a:solidFill>
                  <a:srgbClr val="5E4D36"/>
                </a:solidFill>
                <a:latin typeface="Levenim MT" panose="02010502060101010101" pitchFamily="2" charset="-79"/>
                <a:cs typeface="Levenim MT" panose="02010502060101010101" pitchFamily="2" charset="-79"/>
              </a:rPr>
              <a:t> הרב אביחי </a:t>
            </a:r>
            <a:r>
              <a:rPr lang="he-IL" sz="600" dirty="0" err="1">
                <a:solidFill>
                  <a:srgbClr val="5E4D36"/>
                </a:solidFill>
                <a:latin typeface="Levenim MT" panose="02010502060101010101" pitchFamily="2" charset="-79"/>
                <a:cs typeface="Levenim MT" panose="02010502060101010101" pitchFamily="2" charset="-79"/>
              </a:rPr>
              <a:t>רונצקי</a:t>
            </a:r>
            <a:r>
              <a:rPr lang="he-IL" sz="600" dirty="0">
                <a:solidFill>
                  <a:srgbClr val="5E4D36"/>
                </a:solidFill>
                <a:latin typeface="Levenim MT" panose="02010502060101010101" pitchFamily="2" charset="-79"/>
                <a:cs typeface="Levenim MT" panose="02010502060101010101" pitchFamily="2" charset="-79"/>
              </a:rPr>
              <a:t> : "הערכים התהפכו לנו"  </a:t>
            </a:r>
            <a:r>
              <a:rPr lang="en-US" sz="600" dirty="0" smtClean="0">
                <a:solidFill>
                  <a:srgbClr val="5E4D36"/>
                </a:solidFill>
                <a:latin typeface="Levenim MT" panose="02010502060101010101" pitchFamily="2" charset="-79"/>
                <a:cs typeface="Levenim MT" panose="02010502060101010101" pitchFamily="2" charset="-79"/>
              </a:rPr>
              <a:t> </a:t>
            </a:r>
            <a:r>
              <a:rPr lang="en-US" sz="600" dirty="0" err="1" smtClean="0">
                <a:solidFill>
                  <a:srgbClr val="5E4D36"/>
                </a:solidFill>
                <a:latin typeface="Levenim MT" panose="02010502060101010101" pitchFamily="2" charset="-79"/>
                <a:cs typeface="Levenim MT" panose="02010502060101010101" pitchFamily="2" charset="-79"/>
              </a:rPr>
              <a:t>nrg</a:t>
            </a:r>
            <a:r>
              <a:rPr lang="en-US" sz="600" dirty="0" smtClean="0">
                <a:solidFill>
                  <a:srgbClr val="5E4D36"/>
                </a:solidFill>
                <a:latin typeface="Levenim MT" panose="02010502060101010101" pitchFamily="2" charset="-79"/>
                <a:cs typeface="Levenim MT" panose="02010502060101010101" pitchFamily="2" charset="-79"/>
              </a:rPr>
              <a:t>  </a:t>
            </a:r>
            <a:r>
              <a:rPr lang="en-US" sz="600" dirty="0">
                <a:solidFill>
                  <a:srgbClr val="5E4D36"/>
                </a:solidFill>
                <a:latin typeface="Levenim MT" panose="02010502060101010101" pitchFamily="2" charset="-79"/>
                <a:cs typeface="Levenim MT" panose="02010502060101010101" pitchFamily="2" charset="-79"/>
              </a:rPr>
              <a:t>· </a:t>
            </a:r>
            <a:r>
              <a:rPr lang="he-IL" sz="600" dirty="0" smtClean="0">
                <a:solidFill>
                  <a:srgbClr val="5E4D36"/>
                </a:solidFill>
                <a:latin typeface="Levenim MT" panose="02010502060101010101" pitchFamily="2" charset="-79"/>
                <a:cs typeface="Levenim MT" panose="02010502060101010101" pitchFamily="2" charset="-79"/>
              </a:rPr>
              <a:t>קלמן </a:t>
            </a:r>
            <a:r>
              <a:rPr lang="he-IL" sz="600" dirty="0" err="1">
                <a:solidFill>
                  <a:srgbClr val="5E4D36"/>
                </a:solidFill>
                <a:latin typeface="Levenim MT" panose="02010502060101010101" pitchFamily="2" charset="-79"/>
                <a:cs typeface="Levenim MT" panose="02010502060101010101" pitchFamily="2" charset="-79"/>
              </a:rPr>
              <a:t>ליבסקינד</a:t>
            </a:r>
            <a:r>
              <a:rPr lang="he-IL" sz="600" dirty="0">
                <a:solidFill>
                  <a:srgbClr val="5E4D36"/>
                </a:solidFill>
                <a:latin typeface="Levenim MT" panose="02010502060101010101" pitchFamily="2" charset="-79"/>
                <a:cs typeface="Levenim MT" panose="02010502060101010101" pitchFamily="2" charset="-79"/>
              </a:rPr>
              <a:t>  21/5/2010 </a:t>
            </a:r>
            <a:endParaRPr lang="he-IL" sz="600" dirty="0">
              <a:solidFill>
                <a:srgbClr val="5E4D36"/>
              </a:solidFill>
              <a:latin typeface="Levenim MT" panose="02010502060101010101" pitchFamily="2" charset="-79"/>
              <a:cs typeface="Levenim MT" panose="02010502060101010101" pitchFamily="2" charset="-79"/>
            </a:endParaRPr>
          </a:p>
        </p:txBody>
      </p:sp>
      <p:sp>
        <p:nvSpPr>
          <p:cNvPr id="13" name="מלבן 12"/>
          <p:cNvSpPr/>
          <p:nvPr/>
        </p:nvSpPr>
        <p:spPr>
          <a:xfrm>
            <a:off x="2464083" y="1008886"/>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lgn="just">
              <a:lnSpc>
                <a:spcPts val="1000"/>
              </a:lnSpc>
            </a:pPr>
            <a:endParaRPr lang="he-IL" sz="800" dirty="0" smtClean="0">
              <a:solidFill>
                <a:srgbClr val="5E4D36"/>
              </a:solidFill>
              <a:latin typeface="Levenim MT" panose="02010502060101010101" pitchFamily="2" charset="-79"/>
              <a:cs typeface="Levenim MT" panose="02010502060101010101" pitchFamily="2" charset="-79"/>
            </a:endParaRPr>
          </a:p>
          <a:p>
            <a:pPr algn="just">
              <a:lnSpc>
                <a:spcPts val="1000"/>
              </a:lnSpc>
            </a:pPr>
            <a:endParaRPr lang="he-IL" sz="800" dirty="0">
              <a:solidFill>
                <a:srgbClr val="5E4D36"/>
              </a:solidFill>
              <a:latin typeface="Levenim MT" panose="02010502060101010101" pitchFamily="2" charset="-79"/>
              <a:cs typeface="Levenim MT" panose="02010502060101010101" pitchFamily="2" charset="-79"/>
            </a:endParaRPr>
          </a:p>
          <a:p>
            <a:pPr algn="just">
              <a:lnSpc>
                <a:spcPts val="1000"/>
              </a:lnSpc>
            </a:pPr>
            <a:r>
              <a:rPr lang="he-IL" sz="800" dirty="0" smtClean="0">
                <a:solidFill>
                  <a:srgbClr val="5E4D36"/>
                </a:solidFill>
                <a:latin typeface="Levenim MT" panose="02010502060101010101" pitchFamily="2" charset="-79"/>
                <a:cs typeface="Levenim MT" panose="02010502060101010101" pitchFamily="2" charset="-79"/>
              </a:rPr>
              <a:t>כאן </a:t>
            </a:r>
            <a:r>
              <a:rPr lang="he-IL" sz="800" dirty="0">
                <a:solidFill>
                  <a:srgbClr val="5E4D36"/>
                </a:solidFill>
                <a:latin typeface="Levenim MT" panose="02010502060101010101" pitchFamily="2" charset="-79"/>
                <a:cs typeface="Levenim MT" panose="02010502060101010101" pitchFamily="2" charset="-79"/>
              </a:rPr>
              <a:t>אנו נוגעים במושג 'הזיכרון'. לצערנו מהחלת האלצהיימר ופציעות ראש שונות מפגישים אותנו עם אנשים שהזיכרון שלהם נמחק בצורה חלקית. ישנם כמה יצירות ספרותיות וקולנועיות שמתארות מצבים שונים של איבוד זיכרון. התמונה המתקבלת היא שהזיכרון הוא סוג של עמוד שידרה של המודעות האנושית שלנו. ללא הזיכרון, חלק משמעותי מהאנושיות שלנו מתפוגג. הזיכרון שלנו הוא למעשה הסיפור שאנחנו מספרים לעצמנו. ישנם היום שיטות טיפול פסיכולוגיות שעוסקות בעיבוד הסיפור שהאדם מספר לעצמו. בלי לרמות. אפשר לספר את אותו הסיפור בעיניים חיוביות או בעיניים שליליות. לעולם הזיכרון אינו מספר סיפור </a:t>
            </a:r>
            <a:r>
              <a:rPr lang="he-IL" sz="800" dirty="0" err="1">
                <a:solidFill>
                  <a:srgbClr val="5E4D36"/>
                </a:solidFill>
                <a:latin typeface="Levenim MT" panose="02010502060101010101" pitchFamily="2" charset="-79"/>
                <a:cs typeface="Levenim MT" panose="02010502060101010101" pitchFamily="2" charset="-79"/>
              </a:rPr>
              <a:t>אמיתי</a:t>
            </a:r>
            <a:r>
              <a:rPr lang="he-IL" sz="800" dirty="0">
                <a:solidFill>
                  <a:srgbClr val="5E4D36"/>
                </a:solidFill>
                <a:latin typeface="Levenim MT" panose="02010502060101010101" pitchFamily="2" charset="-79"/>
                <a:cs typeface="Levenim MT" panose="02010502060101010101" pitchFamily="2" charset="-79"/>
              </a:rPr>
              <a:t>. תמיד הזיכרון מספר סיפור חלקי. אפשר להדגיש את א' ולהצניע את ב' ואפשר ההיפך. האופן בו מספרים סיפור, האופן בו אנחנו זוכרים מושפע מאוד מעמדות מוקדמות ולהיפך.</a:t>
            </a: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כמו הזיכרון הפרטי, כמו הסיפור האישי, קיים הסיפור הגדול, הסיפור ההיסטורי. גם הוא מושפע מאוד מעמדות מוקדמות, ומשפיע על העמדות. האופן בו אנו בוחרים לספר את הסיפור הוא משמעותי. אבל בראש וראשונה אנחנו מבקשים לספר סיפור. במילים אחרות שיהיה לנו זיכרון לא רק לסיפור הקטן שלנו אלא גם לסיפור הגדול יותר של משפחתנו, וגם לסיפור של הלאום היהודי. סיפור שהוא זיכרון. זיכרון שהוא זהות. זהו בעצם הרעיון על הזיכרון כמעצב תודעה ומושג הסיפור והלגיטימיות שלו בעולם פוסטמודרני. </a:t>
            </a:r>
            <a:endParaRPr lang="he-IL" sz="800" dirty="0" smtClean="0">
              <a:solidFill>
                <a:srgbClr val="5E4D36"/>
              </a:solidFill>
              <a:latin typeface="Levenim MT" panose="02010502060101010101" pitchFamily="2" charset="-79"/>
              <a:cs typeface="Levenim MT" panose="02010502060101010101" pitchFamily="2" charset="-79"/>
            </a:endParaRPr>
          </a:p>
          <a:p>
            <a:pPr algn="l">
              <a:lnSpc>
                <a:spcPts val="1000"/>
              </a:lnSpc>
            </a:pPr>
            <a:r>
              <a:rPr lang="he-IL" sz="600" dirty="0" smtClean="0">
                <a:solidFill>
                  <a:srgbClr val="5E4D36"/>
                </a:solidFill>
                <a:latin typeface="Levenim MT" panose="02010502060101010101" pitchFamily="2" charset="-79"/>
                <a:cs typeface="Levenim MT" panose="02010502060101010101" pitchFamily="2" charset="-79"/>
              </a:rPr>
              <a:t>חבורת הכותבים - השומר החדש</a:t>
            </a:r>
            <a:endParaRPr lang="he-IL" sz="600" dirty="0" smtClean="0">
              <a:solidFill>
                <a:srgbClr val="5E4D36"/>
              </a:solidFill>
              <a:latin typeface="Levenim MT" panose="02010502060101010101" pitchFamily="2" charset="-79"/>
              <a:cs typeface="Levenim MT" panose="02010502060101010101" pitchFamily="2" charset="-79"/>
            </a:endParaRPr>
          </a:p>
          <a:p>
            <a:pPr algn="just">
              <a:lnSpc>
                <a:spcPts val="1000"/>
              </a:lnSpc>
            </a:pPr>
            <a:endParaRPr lang="he-IL" sz="800" dirty="0" smtClean="0">
              <a:solidFill>
                <a:srgbClr val="5E4D36"/>
              </a:solidFill>
              <a:latin typeface="Levenim MT" panose="02010502060101010101" pitchFamily="2" charset="-79"/>
              <a:cs typeface="Levenim MT" panose="02010502060101010101" pitchFamily="2" charset="-79"/>
            </a:endParaRPr>
          </a:p>
          <a:p>
            <a:pPr algn="just">
              <a:lnSpc>
                <a:spcPts val="1000"/>
              </a:lnSpc>
            </a:pPr>
            <a:endParaRPr lang="he-IL" sz="700" dirty="0" smtClean="0">
              <a:solidFill>
                <a:srgbClr val="5E4D36"/>
              </a:solidFill>
              <a:latin typeface="Levenim MT" panose="02010502060101010101" pitchFamily="2" charset="-79"/>
              <a:cs typeface="Levenim MT" panose="02010502060101010101" pitchFamily="2" charset="-79"/>
            </a:endParaRPr>
          </a:p>
        </p:txBody>
      </p:sp>
    </p:spTree>
    <p:extLst>
      <p:ext uri="{BB962C8B-B14F-4D97-AF65-F5344CB8AC3E}">
        <p14:creationId xmlns:p14="http://schemas.microsoft.com/office/powerpoint/2010/main" val="8202370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5"/>
          <p:cNvSpPr>
            <a:spLocks noGrp="1"/>
          </p:cNvSpPr>
          <p:nvPr>
            <p:ph type="title"/>
          </p:nvPr>
        </p:nvSpPr>
        <p:spPr/>
        <p:txBody>
          <a:bodyPr/>
          <a:lstStyle/>
          <a:p>
            <a:r>
              <a:rPr lang="he-IL" dirty="0" smtClean="0"/>
              <a:t>הנחיות למעביר השיעור</a:t>
            </a:r>
            <a:endParaRPr lang="he-IL" dirty="0"/>
          </a:p>
        </p:txBody>
      </p:sp>
      <p:sp>
        <p:nvSpPr>
          <p:cNvPr id="7" name="מציין מיקום תוכן 3"/>
          <p:cNvSpPr txBox="1">
            <a:spLocks/>
          </p:cNvSpPr>
          <p:nvPr/>
        </p:nvSpPr>
        <p:spPr>
          <a:xfrm>
            <a:off x="371475" y="933450"/>
            <a:ext cx="9173535" cy="5715000"/>
          </a:xfrm>
          <a:prstGeom prst="rect">
            <a:avLst/>
          </a:prstGeom>
        </p:spPr>
        <p:txBody>
          <a:bodyPr numCol="2" spcCol="18288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buNone/>
            </a:pPr>
            <a:r>
              <a:rPr lang="he-IL" sz="750" u="sng" dirty="0">
                <a:solidFill>
                  <a:srgbClr val="5E4D36"/>
                </a:solidFill>
                <a:latin typeface="Levenim MT" panose="02010502060101010101" pitchFamily="2" charset="-79"/>
                <a:cs typeface="Levenim MT" panose="02010502060101010101" pitchFamily="2" charset="-79"/>
              </a:rPr>
              <a:t>מבט כללי:</a:t>
            </a:r>
          </a:p>
          <a:p>
            <a:pPr marL="0" indent="0" algn="just">
              <a:lnSpc>
                <a:spcPct val="150000"/>
              </a:lnSpc>
              <a:buNone/>
            </a:pPr>
            <a:r>
              <a:rPr lang="he-IL" sz="750" dirty="0">
                <a:solidFill>
                  <a:srgbClr val="5E4D36"/>
                </a:solidFill>
                <a:latin typeface="Levenim MT" panose="02010502060101010101" pitchFamily="2" charset="-79"/>
                <a:cs typeface="Levenim MT" panose="02010502060101010101" pitchFamily="2" charset="-79"/>
              </a:rPr>
              <a:t>בשיעור זה אנחנו מבקשים לעסוק בתודעה הבסיסית של השומר, שמחייבת התחברות לעבר. תודעה שמציבה אותנו בתנועה של חוליה בשרשרת מרוץ השליחים. </a:t>
            </a:r>
          </a:p>
          <a:p>
            <a:pPr marL="0" indent="0" algn="just">
              <a:lnSpc>
                <a:spcPct val="150000"/>
              </a:lnSpc>
              <a:buNone/>
            </a:pPr>
            <a:r>
              <a:rPr lang="he-IL" sz="750" dirty="0">
                <a:solidFill>
                  <a:srgbClr val="5E4D36"/>
                </a:solidFill>
                <a:latin typeface="Levenim MT" panose="02010502060101010101" pitchFamily="2" charset="-79"/>
                <a:cs typeface="Levenim MT" panose="02010502060101010101" pitchFamily="2" charset="-79"/>
              </a:rPr>
              <a:t>ההנחה היא שלצור כך יש לפתח תודעה של זיכרון. להתחבר אל העבר, ומתוך כך לקדם את ההווה אל עתיד טוב יותר.</a:t>
            </a:r>
          </a:p>
          <a:p>
            <a:pPr marL="0" indent="0" algn="just">
              <a:lnSpc>
                <a:spcPct val="150000"/>
              </a:lnSpc>
              <a:buNone/>
            </a:pPr>
            <a:r>
              <a:rPr lang="he-IL" sz="750" dirty="0">
                <a:solidFill>
                  <a:srgbClr val="5E4D36"/>
                </a:solidFill>
                <a:latin typeface="Levenim MT" panose="02010502060101010101" pitchFamily="2" charset="-79"/>
                <a:cs typeface="Levenim MT" panose="02010502060101010101" pitchFamily="2" charset="-79"/>
              </a:rPr>
              <a:t>בברל במקור הראשון מדבר על הצורך בזיכרון ובשכחה. זיכרון כדי להתחבר ושכחה כדי להתקדם.</a:t>
            </a:r>
          </a:p>
          <a:p>
            <a:pPr marL="0" indent="0" algn="just">
              <a:lnSpc>
                <a:spcPct val="150000"/>
              </a:lnSpc>
              <a:buNone/>
            </a:pPr>
            <a:r>
              <a:rPr lang="he-IL" sz="750" dirty="0">
                <a:solidFill>
                  <a:srgbClr val="5E4D36"/>
                </a:solidFill>
                <a:latin typeface="Levenim MT" panose="02010502060101010101" pitchFamily="2" charset="-79"/>
                <a:cs typeface="Levenim MT" panose="02010502060101010101" pitchFamily="2" charset="-79"/>
              </a:rPr>
              <a:t>במקור השני מגן מתאר את העוצמה שיש בהתחברות את העבר – נגיעה בנצח.</a:t>
            </a:r>
          </a:p>
          <a:p>
            <a:pPr marL="0" indent="0" algn="just">
              <a:lnSpc>
                <a:spcPct val="150000"/>
              </a:lnSpc>
              <a:buNone/>
            </a:pPr>
            <a:r>
              <a:rPr lang="he-IL" sz="750" dirty="0">
                <a:solidFill>
                  <a:srgbClr val="5E4D36"/>
                </a:solidFill>
                <a:latin typeface="Levenim MT" panose="02010502060101010101" pitchFamily="2" charset="-79"/>
                <a:cs typeface="Levenim MT" panose="02010502060101010101" pitchFamily="2" charset="-79"/>
              </a:rPr>
              <a:t>חבורת הכותבים מתמודדת עם התודעה הפוסטמודרנית </a:t>
            </a:r>
            <a:r>
              <a:rPr lang="he-IL" sz="750" dirty="0" smtClean="0">
                <a:solidFill>
                  <a:srgbClr val="5E4D36"/>
                </a:solidFill>
                <a:latin typeface="Levenim MT" panose="02010502060101010101" pitchFamily="2" charset="-79"/>
                <a:cs typeface="Levenim MT" panose="02010502060101010101" pitchFamily="2" charset="-79"/>
              </a:rPr>
              <a:t>שמפוררת </a:t>
            </a:r>
            <a:r>
              <a:rPr lang="he-IL" sz="750" dirty="0">
                <a:solidFill>
                  <a:srgbClr val="5E4D36"/>
                </a:solidFill>
                <a:latin typeface="Levenim MT" panose="02010502060101010101" pitchFamily="2" charset="-79"/>
                <a:cs typeface="Levenim MT" panose="02010502060101010101" pitchFamily="2" charset="-79"/>
              </a:rPr>
              <a:t>את הסיפור ההיסטורי. במקור זה אנו מנסים להראות שאפשר לספר סיפור מתוך תודעה שהוא לא ה'אמת', </a:t>
            </a:r>
            <a:r>
              <a:rPr lang="he-IL" sz="750" dirty="0" smtClean="0">
                <a:solidFill>
                  <a:srgbClr val="5E4D36"/>
                </a:solidFill>
                <a:latin typeface="Levenim MT" panose="02010502060101010101" pitchFamily="2" charset="-79"/>
                <a:cs typeface="Levenim MT" panose="02010502060101010101" pitchFamily="2" charset="-79"/>
              </a:rPr>
              <a:t>אלא סיפור </a:t>
            </a:r>
            <a:r>
              <a:rPr lang="he-IL" sz="750" dirty="0">
                <a:solidFill>
                  <a:srgbClr val="5E4D36"/>
                </a:solidFill>
                <a:latin typeface="Levenim MT" panose="02010502060101010101" pitchFamily="2" charset="-79"/>
                <a:cs typeface="Levenim MT" panose="02010502060101010101" pitchFamily="2" charset="-79"/>
              </a:rPr>
              <a:t>אחד, נקודת מבט שלנו. </a:t>
            </a:r>
            <a:r>
              <a:rPr lang="he-IL" sz="750" dirty="0">
                <a:solidFill>
                  <a:srgbClr val="5E4D36"/>
                </a:solidFill>
                <a:latin typeface="Levenim MT" panose="02010502060101010101" pitchFamily="2" charset="-79"/>
                <a:cs typeface="Levenim MT" panose="02010502060101010101" pitchFamily="2" charset="-79"/>
              </a:rPr>
              <a:t>בדיוק כמו הזיכרון האישי.</a:t>
            </a:r>
          </a:p>
          <a:p>
            <a:pPr marL="0" indent="0" algn="just">
              <a:lnSpc>
                <a:spcPct val="150000"/>
              </a:lnSpc>
              <a:buNone/>
            </a:pPr>
            <a:r>
              <a:rPr lang="he-IL" sz="750" dirty="0">
                <a:solidFill>
                  <a:srgbClr val="5E4D36"/>
                </a:solidFill>
                <a:latin typeface="Levenim MT" panose="02010502060101010101" pitchFamily="2" charset="-79"/>
                <a:cs typeface="Levenim MT" panose="02010502060101010101" pitchFamily="2" charset="-79"/>
              </a:rPr>
              <a:t>במקור האחרון אנחנו מספרים את הסיפור של קליין – שמוסר את מקל מרוץ השליחים. זוהי הדגמה לתודעה הנטועה מעבר ההווה המגשר אל העתיד.</a:t>
            </a:r>
          </a:p>
          <a:p>
            <a:pPr marL="0" indent="0" algn="just">
              <a:lnSpc>
                <a:spcPct val="150000"/>
              </a:lnSpc>
              <a:buNone/>
            </a:pPr>
            <a:r>
              <a:rPr lang="he-IL" sz="750" dirty="0">
                <a:solidFill>
                  <a:srgbClr val="5E4D36"/>
                </a:solidFill>
                <a:latin typeface="Levenim MT" panose="02010502060101010101" pitchFamily="2" charset="-79"/>
                <a:cs typeface="Levenim MT" panose="02010502060101010101" pitchFamily="2" charset="-79"/>
              </a:rPr>
              <a:t>מהלך השיעור</a:t>
            </a:r>
            <a:r>
              <a:rPr lang="he-IL" sz="750" dirty="0" smtClean="0">
                <a:solidFill>
                  <a:srgbClr val="5E4D36"/>
                </a:solidFill>
                <a:latin typeface="Levenim MT" panose="02010502060101010101" pitchFamily="2" charset="-79"/>
                <a:cs typeface="Levenim MT" panose="02010502060101010101" pitchFamily="2" charset="-79"/>
              </a:rPr>
              <a:t>:</a:t>
            </a:r>
          </a:p>
          <a:p>
            <a:pPr marL="0" indent="0" algn="just">
              <a:lnSpc>
                <a:spcPct val="150000"/>
              </a:lnSpc>
              <a:buNone/>
            </a:pPr>
            <a:r>
              <a:rPr lang="he-IL" sz="750" u="sng" dirty="0" smtClean="0">
                <a:solidFill>
                  <a:srgbClr val="5E4D36"/>
                </a:solidFill>
                <a:latin typeface="Levenim MT" panose="02010502060101010101" pitchFamily="2" charset="-79"/>
                <a:cs typeface="Levenim MT" panose="02010502060101010101" pitchFamily="2" charset="-79"/>
              </a:rPr>
              <a:t>פתיחה:</a:t>
            </a:r>
            <a:endParaRPr lang="he-IL" sz="750" u="sng" dirty="0">
              <a:solidFill>
                <a:srgbClr val="5E4D36"/>
              </a:solidFill>
              <a:latin typeface="Levenim MT" panose="02010502060101010101" pitchFamily="2" charset="-79"/>
              <a:cs typeface="Levenim MT" panose="02010502060101010101" pitchFamily="2" charset="-79"/>
            </a:endParaRPr>
          </a:p>
          <a:p>
            <a:pPr marL="0" indent="0" algn="just">
              <a:lnSpc>
                <a:spcPct val="150000"/>
              </a:lnSpc>
              <a:buNone/>
            </a:pPr>
            <a:r>
              <a:rPr lang="he-IL" sz="750" dirty="0">
                <a:solidFill>
                  <a:srgbClr val="5E4D36"/>
                </a:solidFill>
                <a:latin typeface="Levenim MT" panose="02010502060101010101" pitchFamily="2" charset="-79"/>
                <a:cs typeface="Levenim MT" panose="02010502060101010101" pitchFamily="2" charset="-79"/>
              </a:rPr>
              <a:t>אנו ממליצים לקרא ביחד את הסיפור ברקע ובפתיחה.</a:t>
            </a:r>
          </a:p>
          <a:p>
            <a:pPr marL="0" indent="0" algn="just">
              <a:lnSpc>
                <a:spcPct val="150000"/>
              </a:lnSpc>
              <a:buNone/>
            </a:pPr>
            <a:r>
              <a:rPr lang="he-IL" sz="750" dirty="0">
                <a:solidFill>
                  <a:srgbClr val="5E4D36"/>
                </a:solidFill>
                <a:latin typeface="Levenim MT" panose="02010502060101010101" pitchFamily="2" charset="-79"/>
                <a:cs typeface="Levenim MT" panose="02010502060101010101" pitchFamily="2" charset="-79"/>
              </a:rPr>
              <a:t>ממנו לעבור להנחיה שיש בו – לבקש שכל אחד ישתף את כולם בסיפור העלייה של משפחתו לארץ. אפשר לבקש לכתוב את הסיפור, ולתת לזה כמה דקות, ואז לבקש לשתף.</a:t>
            </a:r>
          </a:p>
          <a:p>
            <a:pPr marL="0" indent="0" algn="just">
              <a:lnSpc>
                <a:spcPct val="150000"/>
              </a:lnSpc>
              <a:buNone/>
            </a:pPr>
            <a:r>
              <a:rPr lang="he-IL" sz="750" dirty="0">
                <a:solidFill>
                  <a:srgbClr val="5E4D36"/>
                </a:solidFill>
                <a:latin typeface="Levenim MT" panose="02010502060101010101" pitchFamily="2" charset="-79"/>
                <a:cs typeface="Levenim MT" panose="02010502060101010101" pitchFamily="2" charset="-79"/>
              </a:rPr>
              <a:t>מומלץ להיכן גם את הסיפור שלך ולספר לפי הצורך.</a:t>
            </a:r>
          </a:p>
          <a:p>
            <a:pPr marL="0" indent="0" algn="just">
              <a:lnSpc>
                <a:spcPct val="150000"/>
              </a:lnSpc>
              <a:buNone/>
            </a:pPr>
            <a:r>
              <a:rPr lang="he-IL" sz="750" dirty="0">
                <a:solidFill>
                  <a:srgbClr val="5E4D36"/>
                </a:solidFill>
                <a:latin typeface="Levenim MT" panose="02010502060101010101" pitchFamily="2" charset="-79"/>
                <a:cs typeface="Levenim MT" panose="02010502060101010101" pitchFamily="2" charset="-79"/>
              </a:rPr>
              <a:t>לאחר מכן ישנה אפשרות ללמידה </a:t>
            </a:r>
            <a:r>
              <a:rPr lang="he-IL" sz="750" dirty="0" err="1">
                <a:solidFill>
                  <a:srgbClr val="5E4D36"/>
                </a:solidFill>
                <a:latin typeface="Levenim MT" panose="02010502060101010101" pitchFamily="2" charset="-79"/>
                <a:cs typeface="Levenim MT" panose="02010502060101010101" pitchFamily="2" charset="-79"/>
              </a:rPr>
              <a:t>בחברותות</a:t>
            </a:r>
            <a:r>
              <a:rPr lang="he-IL" sz="750" dirty="0">
                <a:solidFill>
                  <a:srgbClr val="5E4D36"/>
                </a:solidFill>
                <a:latin typeface="Levenim MT" panose="02010502060101010101" pitchFamily="2" charset="-79"/>
                <a:cs typeface="Levenim MT" panose="02010502060101010101" pitchFamily="2" charset="-79"/>
              </a:rPr>
              <a:t> מול המקורות והשאלות, ולהתכנס לאסיף במליאה.</a:t>
            </a:r>
          </a:p>
          <a:p>
            <a:pPr marL="0" indent="0" algn="just">
              <a:lnSpc>
                <a:spcPct val="150000"/>
              </a:lnSpc>
              <a:buNone/>
            </a:pPr>
            <a:r>
              <a:rPr lang="he-IL" sz="750" dirty="0">
                <a:solidFill>
                  <a:srgbClr val="5E4D36"/>
                </a:solidFill>
                <a:latin typeface="Levenim MT" panose="02010502060101010101" pitchFamily="2" charset="-79"/>
                <a:cs typeface="Levenim MT" panose="02010502060101010101" pitchFamily="2" charset="-79"/>
              </a:rPr>
              <a:t>ישנה אפשרות לעבור על המקורות כל הקבוצה ביחד. להלן נציג את המהלך במתווה הזה. </a:t>
            </a:r>
          </a:p>
          <a:p>
            <a:pPr marL="0" indent="0" algn="just">
              <a:lnSpc>
                <a:spcPct val="150000"/>
              </a:lnSpc>
              <a:buNone/>
            </a:pPr>
            <a:r>
              <a:rPr lang="he-IL" sz="750" u="sng" dirty="0">
                <a:solidFill>
                  <a:srgbClr val="5E4D36"/>
                </a:solidFill>
                <a:latin typeface="Levenim MT" panose="02010502060101010101" pitchFamily="2" charset="-79"/>
                <a:cs typeface="Levenim MT" panose="02010502060101010101" pitchFamily="2" charset="-79"/>
              </a:rPr>
              <a:t>א. מקורות לא אכזב </a:t>
            </a:r>
          </a:p>
          <a:p>
            <a:pPr marL="0" indent="0" algn="just">
              <a:lnSpc>
                <a:spcPct val="150000"/>
              </a:lnSpc>
              <a:buNone/>
            </a:pPr>
            <a:r>
              <a:rPr lang="he-IL" sz="750" dirty="0">
                <a:solidFill>
                  <a:srgbClr val="5E4D36"/>
                </a:solidFill>
                <a:latin typeface="Levenim MT" panose="02010502060101010101" pitchFamily="2" charset="-79"/>
                <a:cs typeface="Levenim MT" panose="02010502060101010101" pitchFamily="2" charset="-79"/>
              </a:rPr>
              <a:t>תנו לחניכים רקע קצר על ברל כצנלסון: </a:t>
            </a:r>
          </a:p>
          <a:p>
            <a:pPr marL="0" indent="0" algn="just">
              <a:lnSpc>
                <a:spcPct val="150000"/>
              </a:lnSpc>
              <a:buNone/>
            </a:pPr>
            <a:endParaRPr lang="he-IL" sz="750" dirty="0" smtClean="0">
              <a:solidFill>
                <a:srgbClr val="5E4D36"/>
              </a:solidFill>
              <a:latin typeface="Levenim MT" panose="02010502060101010101" pitchFamily="2" charset="-79"/>
              <a:cs typeface="Levenim MT" panose="02010502060101010101" pitchFamily="2" charset="-79"/>
            </a:endParaRPr>
          </a:p>
          <a:p>
            <a:pPr marL="0" indent="0" algn="just">
              <a:lnSpc>
                <a:spcPct val="150000"/>
              </a:lnSpc>
              <a:buNone/>
            </a:pPr>
            <a:endParaRPr lang="he-IL" sz="750" dirty="0">
              <a:solidFill>
                <a:srgbClr val="5E4D36"/>
              </a:solidFill>
              <a:latin typeface="Levenim MT" panose="02010502060101010101" pitchFamily="2" charset="-79"/>
              <a:cs typeface="Levenim MT" panose="02010502060101010101" pitchFamily="2" charset="-79"/>
            </a:endParaRPr>
          </a:p>
          <a:p>
            <a:pPr marL="0" indent="0" algn="just">
              <a:lnSpc>
                <a:spcPct val="150000"/>
              </a:lnSpc>
              <a:buNone/>
            </a:pPr>
            <a:endParaRPr lang="he-IL" sz="750" dirty="0" smtClean="0">
              <a:solidFill>
                <a:srgbClr val="5E4D36"/>
              </a:solidFill>
              <a:latin typeface="Levenim MT" panose="02010502060101010101" pitchFamily="2" charset="-79"/>
              <a:cs typeface="Levenim MT" panose="02010502060101010101" pitchFamily="2" charset="-79"/>
            </a:endParaRPr>
          </a:p>
          <a:p>
            <a:pPr marL="0" indent="0" algn="just">
              <a:lnSpc>
                <a:spcPct val="150000"/>
              </a:lnSpc>
              <a:buNone/>
            </a:pPr>
            <a:r>
              <a:rPr lang="he-IL" sz="750" dirty="0" smtClean="0">
                <a:solidFill>
                  <a:srgbClr val="5E4D36"/>
                </a:solidFill>
                <a:latin typeface="Levenim MT" panose="02010502060101010101" pitchFamily="2" charset="-79"/>
                <a:cs typeface="Levenim MT" panose="02010502060101010101" pitchFamily="2" charset="-79"/>
              </a:rPr>
              <a:t>ברל </a:t>
            </a:r>
            <a:r>
              <a:rPr lang="he-IL" sz="750" dirty="0">
                <a:solidFill>
                  <a:srgbClr val="5E4D36"/>
                </a:solidFill>
                <a:latin typeface="Levenim MT" panose="02010502060101010101" pitchFamily="2" charset="-79"/>
                <a:cs typeface="Levenim MT" panose="02010502060101010101" pitchFamily="2" charset="-79"/>
              </a:rPr>
              <a:t>כצנלסון נמנה עם מנהיגיה הבולטים של תנועת העבודה בארץ ישראל, אף שלא היה מדינאי או פוליטיקאי. </a:t>
            </a:r>
            <a:r>
              <a:rPr lang="he-IL" sz="750" dirty="0">
                <a:solidFill>
                  <a:srgbClr val="5E4D36"/>
                </a:solidFill>
                <a:latin typeface="Levenim MT" panose="02010502060101010101" pitchFamily="2" charset="-79"/>
                <a:cs typeface="Levenim MT" panose="02010502060101010101" pitchFamily="2" charset="-79"/>
              </a:rPr>
              <a:t>בהגותו תמך באופן עקבי בזהות היהודית-ישראלית ובמוסדות המדינה שבדרך. כצנלסון מילא תפקיד פעיל בהקמת ההסתדרות, היה דירקטור באוניברסיטה העברית בירושלים וממקימי הוצאות הספרים "עם עובד" ו"ספרית פועלים". בשנת 1925 הקים את העיתון "דבר", והיה עורכו הראשי עד פטירתו. בשנים 1942–1944 היה יו"ר משותף של הקרן הקיימת לישראל. במרוצת השנים רכש לעצמו מעמד של סמכות רוחנית בתנועת העבודה, כשבמיוחד בלטה השפעתו בחיזוק המגמה הלאומית על חשבון זו המעמדית. מבחינת עמדותיו, כצנלסון לא הסתפק בחזון לאומי להקמת בית בארץ ישראל לעם היהודי. בכתביו ביקש להעניק לציונות משמעות רוחנית ותרבותית. לפיכך הקדיש תשומת לב רבה לתנועות הנוער בארץ (ובתפוצות) ולפעילות התרבותית של ההסתדרות ושל תנועת הפועלים. מלבד כתיבת מאמרים נהג להגיע בעצמו לסמינרים שונים, הִרבה להיפגש עם מדריכים בתנועות נוער ועם רכזי תרבות, והיה בחיפוש מתמיד אחרי "צעירים עם ניצוץ" שימשיכו את דרכו. מתוך הערך </a:t>
            </a:r>
            <a:r>
              <a:rPr lang="he-IL" sz="750" dirty="0">
                <a:solidFill>
                  <a:srgbClr val="5E4D36"/>
                </a:solidFill>
                <a:latin typeface="Levenim MT" panose="02010502060101010101" pitchFamily="2" charset="-79"/>
                <a:cs typeface="Levenim MT" panose="02010502060101010101" pitchFamily="2" charset="-79"/>
                <a:hlinkClick r:id="rId2"/>
              </a:rPr>
              <a:t>חורבן ותלישות </a:t>
            </a:r>
            <a:r>
              <a:rPr lang="he-IL" sz="750" dirty="0" err="1">
                <a:solidFill>
                  <a:srgbClr val="5E4D36"/>
                </a:solidFill>
                <a:latin typeface="Levenim MT" panose="02010502060101010101" pitchFamily="2" charset="-79"/>
                <a:cs typeface="Levenim MT" panose="02010502060101010101" pitchFamily="2" charset="-79"/>
                <a:hlinkClick r:id="rId2"/>
              </a:rPr>
              <a:t>בויקפדיה</a:t>
            </a:r>
            <a:r>
              <a:rPr lang="he-IL" sz="750" dirty="0">
                <a:solidFill>
                  <a:srgbClr val="5E4D36"/>
                </a:solidFill>
                <a:latin typeface="Levenim MT" panose="02010502060101010101" pitchFamily="2" charset="-79"/>
                <a:cs typeface="Levenim MT" panose="02010502060101010101" pitchFamily="2" charset="-79"/>
              </a:rPr>
              <a:t>.</a:t>
            </a:r>
          </a:p>
          <a:p>
            <a:pPr marL="0" indent="0" algn="just">
              <a:lnSpc>
                <a:spcPct val="150000"/>
              </a:lnSpc>
              <a:buNone/>
            </a:pPr>
            <a:r>
              <a:rPr lang="he-IL" sz="750" dirty="0">
                <a:solidFill>
                  <a:srgbClr val="5E4D36"/>
                </a:solidFill>
                <a:latin typeface="Levenim MT" panose="02010502060101010101" pitchFamily="2" charset="-79"/>
                <a:cs typeface="Levenim MT" panose="02010502060101010101" pitchFamily="2" charset="-79"/>
              </a:rPr>
              <a:t>את הדברים במקור הראשון כתב ברל כהמשך למאמר מפורסם 'חורבן ותלישות' אותו כתב לאחר שבמחנות העולים הוציאו את הנערים למחנה קיץ בליל תשעה באב </a:t>
            </a:r>
          </a:p>
          <a:p>
            <a:pPr marL="0" indent="0" algn="just">
              <a:lnSpc>
                <a:spcPct val="150000"/>
              </a:lnSpc>
              <a:buNone/>
            </a:pPr>
            <a:r>
              <a:rPr lang="he-IL" sz="750" dirty="0">
                <a:solidFill>
                  <a:srgbClr val="5E4D36"/>
                </a:solidFill>
                <a:latin typeface="Levenim MT" panose="02010502060101010101" pitchFamily="2" charset="-79"/>
                <a:cs typeface="Levenim MT" panose="02010502060101010101" pitchFamily="2" charset="-79"/>
              </a:rPr>
              <a:t>קראו את הדברים והציגו את השאלות המנחות</a:t>
            </a:r>
            <a:r>
              <a:rPr lang="he-IL" sz="750" dirty="0" smtClean="0">
                <a:solidFill>
                  <a:srgbClr val="5E4D36"/>
                </a:solidFill>
                <a:latin typeface="Levenim MT" panose="02010502060101010101" pitchFamily="2" charset="-79"/>
                <a:cs typeface="Levenim MT" panose="02010502060101010101" pitchFamily="2" charset="-79"/>
              </a:rPr>
              <a:t>:</a:t>
            </a:r>
            <a:endParaRPr lang="he-IL" sz="750" dirty="0">
              <a:solidFill>
                <a:srgbClr val="5E4D36"/>
              </a:solidFill>
              <a:latin typeface="Levenim MT" panose="02010502060101010101" pitchFamily="2" charset="-79"/>
              <a:cs typeface="Levenim MT" panose="02010502060101010101" pitchFamily="2" charset="-79"/>
            </a:endParaRPr>
          </a:p>
          <a:p>
            <a:pPr marL="0" indent="0" algn="just">
              <a:lnSpc>
                <a:spcPct val="150000"/>
              </a:lnSpc>
              <a:buNone/>
            </a:pPr>
            <a:r>
              <a:rPr lang="he-IL" sz="750" dirty="0">
                <a:solidFill>
                  <a:srgbClr val="5E4D36"/>
                </a:solidFill>
                <a:latin typeface="Levenim MT" panose="02010502060101010101" pitchFamily="2" charset="-79"/>
                <a:cs typeface="Levenim MT" panose="02010502060101010101" pitchFamily="2" charset="-79"/>
              </a:rPr>
              <a:t>• מה </a:t>
            </a:r>
            <a:r>
              <a:rPr lang="he-IL" sz="750" dirty="0">
                <a:solidFill>
                  <a:srgbClr val="5E4D36"/>
                </a:solidFill>
                <a:latin typeface="Levenim MT" panose="02010502060101010101" pitchFamily="2" charset="-79"/>
                <a:cs typeface="Levenim MT" panose="02010502060101010101" pitchFamily="2" charset="-79"/>
              </a:rPr>
              <a:t>היה קורה לפי ברל אם היינו מתמקדים רק בזיכרון?</a:t>
            </a:r>
          </a:p>
          <a:p>
            <a:pPr marL="0" indent="0" algn="just">
              <a:lnSpc>
                <a:spcPct val="150000"/>
              </a:lnSpc>
              <a:buNone/>
            </a:pPr>
            <a:r>
              <a:rPr lang="he-IL" sz="750" dirty="0">
                <a:solidFill>
                  <a:srgbClr val="5E4D36"/>
                </a:solidFill>
                <a:latin typeface="Levenim MT" panose="02010502060101010101" pitchFamily="2" charset="-79"/>
                <a:cs typeface="Levenim MT" panose="02010502060101010101" pitchFamily="2" charset="-79"/>
              </a:rPr>
              <a:t>• מה </a:t>
            </a:r>
            <a:r>
              <a:rPr lang="he-IL" sz="750" dirty="0">
                <a:solidFill>
                  <a:srgbClr val="5E4D36"/>
                </a:solidFill>
                <a:latin typeface="Levenim MT" panose="02010502060101010101" pitchFamily="2" charset="-79"/>
                <a:cs typeface="Levenim MT" panose="02010502060101010101" pitchFamily="2" charset="-79"/>
              </a:rPr>
              <a:t>היה קורה לפי ברל אם היינו מתמקדים רק בשכחה?</a:t>
            </a:r>
          </a:p>
          <a:p>
            <a:pPr marL="0" indent="0" algn="just">
              <a:lnSpc>
                <a:spcPct val="150000"/>
              </a:lnSpc>
              <a:buNone/>
            </a:pPr>
            <a:r>
              <a:rPr lang="he-IL" sz="750" dirty="0">
                <a:solidFill>
                  <a:srgbClr val="5E4D36"/>
                </a:solidFill>
                <a:latin typeface="Levenim MT" panose="02010502060101010101" pitchFamily="2" charset="-79"/>
                <a:cs typeface="Levenim MT" panose="02010502060101010101" pitchFamily="2" charset="-79"/>
              </a:rPr>
              <a:t>• איזו </a:t>
            </a:r>
            <a:r>
              <a:rPr lang="he-IL" sz="750" dirty="0">
                <a:solidFill>
                  <a:srgbClr val="5E4D36"/>
                </a:solidFill>
                <a:latin typeface="Levenim MT" panose="02010502060101010101" pitchFamily="2" charset="-79"/>
                <a:cs typeface="Levenim MT" panose="02010502060101010101" pitchFamily="2" charset="-79"/>
              </a:rPr>
              <a:t>דרך הוא נציע ביחס להתחדשות מול זיכרון?</a:t>
            </a:r>
          </a:p>
          <a:p>
            <a:pPr marL="0" indent="0" algn="just">
              <a:lnSpc>
                <a:spcPct val="150000"/>
              </a:lnSpc>
              <a:buNone/>
            </a:pPr>
            <a:r>
              <a:rPr lang="he-IL" sz="750" dirty="0">
                <a:solidFill>
                  <a:srgbClr val="5E4D36"/>
                </a:solidFill>
                <a:latin typeface="Levenim MT" panose="02010502060101010101" pitchFamily="2" charset="-79"/>
                <a:cs typeface="Levenim MT" panose="02010502060101010101" pitchFamily="2" charset="-79"/>
              </a:rPr>
              <a:t>לטענתו של ברל יש צורת במתח בין הזיכרון לשכחה או בין מסורת לחידוש. שניהם נצרכים לחברה בריאה. את הטענה הזו הוא מוכיח בדרך השלילה. אילו היינו שמים את כל המשקל על הזיכרון – היינו תקועים וקפואים. ואילו ננקוט בדר של שכחה – היינו חיים בעולם </a:t>
            </a:r>
            <a:r>
              <a:rPr lang="he-IL" sz="750" dirty="0" err="1">
                <a:solidFill>
                  <a:srgbClr val="5E4D36"/>
                </a:solidFill>
                <a:latin typeface="Levenim MT" panose="02010502060101010101" pitchFamily="2" charset="-79"/>
                <a:cs typeface="Levenim MT" panose="02010502060101010101" pitchFamily="2" charset="-79"/>
              </a:rPr>
              <a:t>שתוח</a:t>
            </a:r>
            <a:r>
              <a:rPr lang="he-IL" sz="750" dirty="0">
                <a:solidFill>
                  <a:srgbClr val="5E4D36"/>
                </a:solidFill>
                <a:latin typeface="Levenim MT" panose="02010502060101010101" pitchFamily="2" charset="-79"/>
                <a:cs typeface="Levenim MT" panose="02010502060101010101" pitchFamily="2" charset="-79"/>
              </a:rPr>
              <a:t> ללא תרבות מדע הכרה עצמית וחיי נפש. </a:t>
            </a:r>
          </a:p>
          <a:p>
            <a:pPr marL="0" indent="0" algn="just">
              <a:lnSpc>
                <a:spcPct val="150000"/>
              </a:lnSpc>
              <a:buNone/>
            </a:pPr>
            <a:r>
              <a:rPr lang="he-IL" sz="750" dirty="0">
                <a:solidFill>
                  <a:srgbClr val="5E4D36"/>
                </a:solidFill>
                <a:latin typeface="Levenim MT" panose="02010502060101010101" pitchFamily="2" charset="-79"/>
                <a:cs typeface="Levenim MT" panose="02010502060101010101" pitchFamily="2" charset="-79"/>
              </a:rPr>
              <a:t>אח"כ ברל מדבר על חסרונה של השמרנות המוגזמת, ועל חסרונה של המהפכניות החד ממדית. כאן רצוי לפתח את העניין מדוגמאות מחיינו האקטואליים. </a:t>
            </a:r>
          </a:p>
          <a:p>
            <a:pPr marL="0" indent="0" algn="just">
              <a:lnSpc>
                <a:spcPct val="150000"/>
              </a:lnSpc>
              <a:buNone/>
            </a:pPr>
            <a:r>
              <a:rPr lang="he-IL" sz="750" dirty="0">
                <a:solidFill>
                  <a:srgbClr val="5E4D36"/>
                </a:solidFill>
                <a:latin typeface="Levenim MT" panose="02010502060101010101" pitchFamily="2" charset="-79"/>
                <a:cs typeface="Levenim MT" panose="02010502060101010101" pitchFamily="2" charset="-79"/>
              </a:rPr>
              <a:t>מכאן עובר ברל לתאר כיצד יש להתייחס למסורת:  לא לזרוק אותה לאשפה, אלא לבחון ולבדוק מה יש בה. </a:t>
            </a:r>
            <a:r>
              <a:rPr lang="he-IL" sz="750" dirty="0">
                <a:solidFill>
                  <a:srgbClr val="5E4D36"/>
                </a:solidFill>
                <a:latin typeface="Levenim MT" panose="02010502060101010101" pitchFamily="2" charset="-79"/>
                <a:cs typeface="Levenim MT" panose="02010502060101010101" pitchFamily="2" charset="-79"/>
              </a:rPr>
              <a:t>לפעמים להרחיב אותה, לפעמים למרק אותה מהחלודה, להחזיר מסורות נשכחות שיכולות להוות חיזוק וחוסן בפני הבאות. </a:t>
            </a:r>
            <a:r>
              <a:rPr lang="he-IL" sz="750" dirty="0">
                <a:solidFill>
                  <a:srgbClr val="5E4D36"/>
                </a:solidFill>
                <a:latin typeface="Levenim MT" panose="02010502060101010101" pitchFamily="2" charset="-79"/>
                <a:cs typeface="Levenim MT" panose="02010502060101010101" pitchFamily="2" charset="-79"/>
              </a:rPr>
              <a:t> </a:t>
            </a:r>
            <a:endParaRPr lang="he-IL" sz="750" dirty="0" smtClean="0">
              <a:solidFill>
                <a:srgbClr val="5E4D36"/>
              </a:solidFill>
              <a:latin typeface="Levenim MT" panose="02010502060101010101" pitchFamily="2" charset="-79"/>
              <a:cs typeface="Levenim MT" panose="02010502060101010101" pitchFamily="2" charset="-79"/>
            </a:endParaRPr>
          </a:p>
          <a:p>
            <a:pPr marL="0" indent="0" algn="just">
              <a:lnSpc>
                <a:spcPct val="150000"/>
              </a:lnSpc>
              <a:buNone/>
            </a:pPr>
            <a:endParaRPr lang="he-IL" sz="750" dirty="0">
              <a:solidFill>
                <a:srgbClr val="5E4D36"/>
              </a:solidFill>
              <a:latin typeface="Levenim MT" panose="02010502060101010101" pitchFamily="2" charset="-79"/>
              <a:cs typeface="Levenim MT" panose="02010502060101010101" pitchFamily="2" charset="-79"/>
            </a:endParaRPr>
          </a:p>
          <a:p>
            <a:pPr marL="0" indent="0" algn="just">
              <a:lnSpc>
                <a:spcPct val="150000"/>
              </a:lnSpc>
              <a:buFont typeface="Arial" panose="020B0604020202020204" pitchFamily="34" charset="0"/>
              <a:buNone/>
            </a:pPr>
            <a:endParaRPr lang="he-IL" sz="750" dirty="0"/>
          </a:p>
        </p:txBody>
      </p:sp>
    </p:spTree>
    <p:extLst>
      <p:ext uri="{BB962C8B-B14F-4D97-AF65-F5344CB8AC3E}">
        <p14:creationId xmlns:p14="http://schemas.microsoft.com/office/powerpoint/2010/main" val="10739653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5"/>
          <p:cNvSpPr>
            <a:spLocks noGrp="1"/>
          </p:cNvSpPr>
          <p:nvPr>
            <p:ph type="title"/>
          </p:nvPr>
        </p:nvSpPr>
        <p:spPr/>
        <p:txBody>
          <a:bodyPr/>
          <a:lstStyle/>
          <a:p>
            <a:r>
              <a:rPr lang="he-IL" dirty="0" smtClean="0"/>
              <a:t>הנחיות למעביר השיעור</a:t>
            </a:r>
            <a:endParaRPr lang="he-IL" dirty="0"/>
          </a:p>
        </p:txBody>
      </p:sp>
      <p:sp>
        <p:nvSpPr>
          <p:cNvPr id="7" name="מציין מיקום תוכן 3"/>
          <p:cNvSpPr txBox="1">
            <a:spLocks/>
          </p:cNvSpPr>
          <p:nvPr/>
        </p:nvSpPr>
        <p:spPr>
          <a:xfrm>
            <a:off x="371475" y="933450"/>
            <a:ext cx="9173535" cy="5715000"/>
          </a:xfrm>
          <a:prstGeom prst="rect">
            <a:avLst/>
          </a:prstGeom>
        </p:spPr>
        <p:txBody>
          <a:bodyPr numCol="2" spcCol="182880" rtlCol="1">
            <a:normAutofit fontScale="92500" lnSpcReduction="20000"/>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buNone/>
            </a:pPr>
            <a:r>
              <a:rPr lang="he-IL" sz="750" u="sng" dirty="0">
                <a:solidFill>
                  <a:srgbClr val="5E4D36"/>
                </a:solidFill>
                <a:latin typeface="Levenim MT" panose="02010502060101010101" pitchFamily="2" charset="-79"/>
                <a:cs typeface="Levenim MT" panose="02010502060101010101" pitchFamily="2" charset="-79"/>
              </a:rPr>
              <a:t>ב. לגעת בנצח</a:t>
            </a:r>
          </a:p>
          <a:p>
            <a:pPr marL="0" indent="0" algn="just">
              <a:lnSpc>
                <a:spcPct val="150000"/>
              </a:lnSpc>
              <a:buNone/>
            </a:pPr>
            <a:r>
              <a:rPr lang="he-IL" sz="750" dirty="0">
                <a:solidFill>
                  <a:srgbClr val="5E4D36"/>
                </a:solidFill>
                <a:latin typeface="Levenim MT" panose="02010502060101010101" pitchFamily="2" charset="-79"/>
                <a:cs typeface="Levenim MT" panose="02010502060101010101" pitchFamily="2" charset="-79"/>
              </a:rPr>
              <a:t>הדברים במקור זה הם ציטוט קצר ממאמר שלם של ד"ר מגן [מרצה במכללת שלם] שעוסק בשאלה הגדולה – מדוע צריך להיות קשור ללאומית היהודית? מדוע לא להיות רק אוניברסאלי? המאמר נקרא – </a:t>
            </a:r>
            <a:r>
              <a:rPr lang="he-IL" sz="750" dirty="0">
                <a:solidFill>
                  <a:srgbClr val="5E4D36"/>
                </a:solidFill>
                <a:latin typeface="Levenim MT" panose="02010502060101010101" pitchFamily="2" charset="-79"/>
                <a:cs typeface="Levenim MT" panose="02010502060101010101" pitchFamily="2" charset="-79"/>
                <a:hlinkClick r:id="rId2"/>
              </a:rPr>
              <a:t>'דמיין: על ג'ון לנון ואהבה</a:t>
            </a:r>
            <a:r>
              <a:rPr lang="he-IL" sz="750" dirty="0">
                <a:solidFill>
                  <a:srgbClr val="5E4D36"/>
                </a:solidFill>
                <a:latin typeface="Levenim MT" panose="02010502060101010101" pitchFamily="2" charset="-79"/>
                <a:cs typeface="Levenim MT" panose="02010502060101010101" pitchFamily="2" charset="-79"/>
              </a:rPr>
              <a:t>'. אנו ממליצים מאוד ללמד במשך השנה את כל המאמר עם החניכים. </a:t>
            </a:r>
          </a:p>
          <a:p>
            <a:pPr marL="0" indent="0" algn="just">
              <a:lnSpc>
                <a:spcPct val="150000"/>
              </a:lnSpc>
              <a:buNone/>
            </a:pPr>
            <a:r>
              <a:rPr lang="he-IL" sz="750" dirty="0">
                <a:solidFill>
                  <a:srgbClr val="5E4D36"/>
                </a:solidFill>
                <a:latin typeface="Levenim MT" panose="02010502060101010101" pitchFamily="2" charset="-79"/>
                <a:cs typeface="Levenim MT" panose="02010502060101010101" pitchFamily="2" charset="-79"/>
              </a:rPr>
              <a:t>קראו את הקטע ואת השאלה המנחה:</a:t>
            </a:r>
          </a:p>
          <a:p>
            <a:pPr marL="0" indent="0" algn="just">
              <a:lnSpc>
                <a:spcPct val="150000"/>
              </a:lnSpc>
              <a:buNone/>
            </a:pPr>
            <a:r>
              <a:rPr lang="he-IL" sz="750" dirty="0">
                <a:solidFill>
                  <a:srgbClr val="5E4D36"/>
                </a:solidFill>
                <a:latin typeface="Levenim MT" panose="02010502060101010101" pitchFamily="2" charset="-79"/>
                <a:cs typeface="Levenim MT" panose="02010502060101010101" pitchFamily="2" charset="-79"/>
              </a:rPr>
              <a:t>• לדעת </a:t>
            </a:r>
            <a:r>
              <a:rPr lang="he-IL" sz="750" dirty="0">
                <a:solidFill>
                  <a:srgbClr val="5E4D36"/>
                </a:solidFill>
                <a:latin typeface="Levenim MT" panose="02010502060101010101" pitchFamily="2" charset="-79"/>
                <a:cs typeface="Levenim MT" panose="02010502060101010101" pitchFamily="2" charset="-79"/>
              </a:rPr>
              <a:t>מגן, כיצד ההתחברות לעבר יכולה להוות התחברות לנצח? </a:t>
            </a:r>
          </a:p>
          <a:p>
            <a:pPr marL="0" indent="0" algn="just">
              <a:lnSpc>
                <a:spcPct val="150000"/>
              </a:lnSpc>
              <a:buNone/>
            </a:pPr>
            <a:r>
              <a:rPr lang="he-IL" sz="750" dirty="0">
                <a:solidFill>
                  <a:srgbClr val="5E4D36"/>
                </a:solidFill>
                <a:latin typeface="Levenim MT" panose="02010502060101010101" pitchFamily="2" charset="-79"/>
                <a:cs typeface="Levenim MT" panose="02010502060101010101" pitchFamily="2" charset="-79"/>
              </a:rPr>
              <a:t>מגן גם נוגע במקומו של הזיכרון. בתחילת הקטע הוא מבקש להדגים כיצד אצל היחיד הזיכרון הוא בעצם עמוד השדרה של התודעה האנושית. ללא הזיכרון משהו מאוד מהותי בתודעה האנושית מתפורר ונהיה רדוד וחסר אישיות. כך גם בחיי העם.</a:t>
            </a:r>
          </a:p>
          <a:p>
            <a:pPr marL="0" indent="0" algn="just">
              <a:lnSpc>
                <a:spcPct val="150000"/>
              </a:lnSpc>
              <a:buNone/>
            </a:pPr>
            <a:r>
              <a:rPr lang="he-IL" sz="750" dirty="0">
                <a:solidFill>
                  <a:srgbClr val="5E4D36"/>
                </a:solidFill>
                <a:latin typeface="Levenim MT" panose="02010502060101010101" pitchFamily="2" charset="-79"/>
                <a:cs typeface="Levenim MT" panose="02010502060101010101" pitchFamily="2" charset="-79"/>
              </a:rPr>
              <a:t> בחלק השני מגן מנסה לחבר אותנו חווייתית לחוויה של החיבור לנצח דרך החיבור להיסטוריה היהודית התודעה המחוברת יכולה לתת לאדם ממד של עומק לעומת תודעה שהיא רק עכשווית. אלו שתי חוויות שונות .</a:t>
            </a:r>
          </a:p>
          <a:p>
            <a:pPr marL="0" indent="0" algn="just">
              <a:lnSpc>
                <a:spcPct val="150000"/>
              </a:lnSpc>
              <a:buNone/>
            </a:pPr>
            <a:r>
              <a:rPr lang="he-IL" sz="750" dirty="0">
                <a:solidFill>
                  <a:srgbClr val="5E4D36"/>
                </a:solidFill>
                <a:latin typeface="Levenim MT" panose="02010502060101010101" pitchFamily="2" charset="-79"/>
                <a:cs typeface="Levenim MT" panose="02010502060101010101" pitchFamily="2" charset="-79"/>
              </a:rPr>
              <a:t> לאחר שהבנתם את דבריו אפשר לחזור לסיפורים מתחילת השיעור</a:t>
            </a:r>
          </a:p>
          <a:p>
            <a:pPr marL="0" indent="0" algn="just">
              <a:lnSpc>
                <a:spcPct val="150000"/>
              </a:lnSpc>
              <a:buNone/>
            </a:pPr>
            <a:r>
              <a:rPr lang="he-IL" sz="750" dirty="0">
                <a:solidFill>
                  <a:srgbClr val="5E4D36"/>
                </a:solidFill>
                <a:latin typeface="Levenim MT" panose="02010502060101010101" pitchFamily="2" charset="-79"/>
                <a:cs typeface="Levenim MT" panose="02010502060101010101" pitchFamily="2" charset="-79"/>
              </a:rPr>
              <a:t>• נסו </a:t>
            </a:r>
            <a:r>
              <a:rPr lang="he-IL" sz="750" dirty="0">
                <a:solidFill>
                  <a:srgbClr val="5E4D36"/>
                </a:solidFill>
                <a:latin typeface="Levenim MT" panose="02010502060101010101" pitchFamily="2" charset="-79"/>
                <a:cs typeface="Levenim MT" panose="02010502060101010101" pitchFamily="2" charset="-79"/>
              </a:rPr>
              <a:t>להסתכל ולשתף האם וכיצד הסיפור שספרתם על עליית המשפחה לארץ עושה לכם את זה – את החיבור למשהו גדול יותר?</a:t>
            </a:r>
          </a:p>
          <a:p>
            <a:pPr marL="0" indent="0" algn="just">
              <a:lnSpc>
                <a:spcPct val="150000"/>
              </a:lnSpc>
              <a:buNone/>
            </a:pPr>
            <a:r>
              <a:rPr lang="he-IL" sz="750" dirty="0">
                <a:solidFill>
                  <a:srgbClr val="5E4D36"/>
                </a:solidFill>
                <a:latin typeface="Levenim MT" panose="02010502060101010101" pitchFamily="2" charset="-79"/>
                <a:cs typeface="Levenim MT" panose="02010502060101010101" pitchFamily="2" charset="-79"/>
              </a:rPr>
              <a:t>אפשר גם לעשות סבב על ההיסטוריה היהודית שכל אחד ידגים את החיבור שלו לסיפור מההיסטוריה. </a:t>
            </a:r>
          </a:p>
          <a:p>
            <a:pPr marL="0" indent="0" algn="just">
              <a:lnSpc>
                <a:spcPct val="150000"/>
              </a:lnSpc>
              <a:buNone/>
            </a:pPr>
            <a:r>
              <a:rPr lang="he-IL" sz="750" u="sng" dirty="0">
                <a:solidFill>
                  <a:srgbClr val="5E4D36"/>
                </a:solidFill>
                <a:latin typeface="Levenim MT" panose="02010502060101010101" pitchFamily="2" charset="-79"/>
                <a:cs typeface="Levenim MT" panose="02010502060101010101" pitchFamily="2" charset="-79"/>
              </a:rPr>
              <a:t>ג. לספר סיפור בעולם פוסטמודרני</a:t>
            </a:r>
          </a:p>
          <a:p>
            <a:pPr marL="0" indent="0" algn="just">
              <a:lnSpc>
                <a:spcPct val="150000"/>
              </a:lnSpc>
              <a:buNone/>
            </a:pPr>
            <a:r>
              <a:rPr lang="he-IL" sz="750" dirty="0">
                <a:solidFill>
                  <a:srgbClr val="5E4D36"/>
                </a:solidFill>
                <a:latin typeface="Levenim MT" panose="02010502060101010101" pitchFamily="2" charset="-79"/>
                <a:cs typeface="Levenim MT" panose="02010502060101010101" pitchFamily="2" charset="-79"/>
              </a:rPr>
              <a:t>הזרם הפוסטמודרני הינו זרם רב גווני. אין דרך להגדיר אותו בצורה קצרה. אפשר לעיין </a:t>
            </a:r>
            <a:r>
              <a:rPr lang="he-IL" sz="750" dirty="0">
                <a:solidFill>
                  <a:srgbClr val="5E4D36"/>
                </a:solidFill>
                <a:latin typeface="Levenim MT" panose="02010502060101010101" pitchFamily="2" charset="-79"/>
                <a:cs typeface="Levenim MT" panose="02010502060101010101" pitchFamily="2" charset="-79"/>
                <a:hlinkClick r:id="rId3"/>
              </a:rPr>
              <a:t>בערך </a:t>
            </a:r>
            <a:r>
              <a:rPr lang="he-IL" sz="750" dirty="0" err="1">
                <a:solidFill>
                  <a:srgbClr val="5E4D36"/>
                </a:solidFill>
                <a:latin typeface="Levenim MT" panose="02010502060101010101" pitchFamily="2" charset="-79"/>
                <a:cs typeface="Levenim MT" panose="02010502060101010101" pitchFamily="2" charset="-79"/>
                <a:hlinkClick r:id="rId3"/>
              </a:rPr>
              <a:t>בויקיפדיה</a:t>
            </a:r>
            <a:r>
              <a:rPr lang="he-IL" sz="750" dirty="0">
                <a:solidFill>
                  <a:srgbClr val="5E4D36"/>
                </a:solidFill>
                <a:latin typeface="Levenim MT" panose="02010502060101010101" pitchFamily="2" charset="-79"/>
                <a:cs typeface="Levenim MT" panose="02010502060101010101" pitchFamily="2" charset="-79"/>
                <a:hlinkClick r:id="rId3"/>
              </a:rPr>
              <a:t> </a:t>
            </a:r>
            <a:r>
              <a:rPr lang="he-IL" sz="750" dirty="0">
                <a:solidFill>
                  <a:srgbClr val="5E4D36"/>
                </a:solidFill>
                <a:latin typeface="Levenim MT" panose="02010502060101010101" pitchFamily="2" charset="-79"/>
                <a:cs typeface="Levenim MT" panose="02010502060101010101" pitchFamily="2" charset="-79"/>
              </a:rPr>
              <a:t>לקבל רושם כללי.</a:t>
            </a:r>
          </a:p>
          <a:p>
            <a:pPr marL="0" indent="0" algn="just">
              <a:lnSpc>
                <a:spcPct val="150000"/>
              </a:lnSpc>
              <a:buNone/>
            </a:pPr>
            <a:r>
              <a:rPr lang="he-IL" sz="750" dirty="0">
                <a:solidFill>
                  <a:srgbClr val="5E4D36"/>
                </a:solidFill>
                <a:latin typeface="Levenim MT" panose="02010502060101010101" pitchFamily="2" charset="-79"/>
                <a:cs typeface="Levenim MT" panose="02010502060101010101" pitchFamily="2" charset="-79"/>
              </a:rPr>
              <a:t>כאן רק אמנה כמה נקודות כלליות כדי לתת רושם ראשוני. </a:t>
            </a:r>
            <a:endParaRPr lang="he-IL" sz="750" dirty="0" smtClean="0">
              <a:solidFill>
                <a:srgbClr val="5E4D36"/>
              </a:solidFill>
              <a:latin typeface="Levenim MT" panose="02010502060101010101" pitchFamily="2" charset="-79"/>
              <a:cs typeface="Levenim MT" panose="02010502060101010101" pitchFamily="2" charset="-79"/>
            </a:endParaRPr>
          </a:p>
          <a:p>
            <a:pPr algn="just">
              <a:lnSpc>
                <a:spcPct val="150000"/>
              </a:lnSpc>
            </a:pPr>
            <a:r>
              <a:rPr lang="he-IL" sz="750" dirty="0" smtClean="0">
                <a:solidFill>
                  <a:srgbClr val="5E4D36"/>
                </a:solidFill>
                <a:latin typeface="Levenim MT" panose="02010502060101010101" pitchFamily="2" charset="-79"/>
                <a:cs typeface="Levenim MT" panose="02010502060101010101" pitchFamily="2" charset="-79"/>
              </a:rPr>
              <a:t>במחשבה </a:t>
            </a:r>
            <a:r>
              <a:rPr lang="he-IL" sz="750" dirty="0">
                <a:solidFill>
                  <a:srgbClr val="5E4D36"/>
                </a:solidFill>
                <a:latin typeface="Levenim MT" panose="02010502060101010101" pitchFamily="2" charset="-79"/>
                <a:cs typeface="Levenim MT" panose="02010502060101010101" pitchFamily="2" charset="-79"/>
              </a:rPr>
              <a:t>הפוסטמודרנית יש ביקורת על החשיבה המודרנית שראתה את עצמה חשיבה מתקדמת שתענה על כל השאלות.</a:t>
            </a:r>
          </a:p>
          <a:p>
            <a:pPr algn="just">
              <a:lnSpc>
                <a:spcPct val="150000"/>
              </a:lnSpc>
            </a:pPr>
            <a:r>
              <a:rPr lang="he-IL" sz="750" dirty="0">
                <a:solidFill>
                  <a:srgbClr val="5E4D36"/>
                </a:solidFill>
                <a:latin typeface="Levenim MT" panose="02010502060101010101" pitchFamily="2" charset="-79"/>
                <a:cs typeface="Levenim MT" panose="02010502060101010101" pitchFamily="2" charset="-79"/>
              </a:rPr>
              <a:t>במחשבה הפוסטמודרנית דוחים כל חשיבה אידאולוגית שמבקשת לתת תשובה מוסרית אחת לבעיות החיים.</a:t>
            </a:r>
          </a:p>
          <a:p>
            <a:pPr algn="just">
              <a:lnSpc>
                <a:spcPct val="150000"/>
              </a:lnSpc>
            </a:pPr>
            <a:r>
              <a:rPr lang="he-IL" sz="750" dirty="0">
                <a:solidFill>
                  <a:srgbClr val="5E4D36"/>
                </a:solidFill>
                <a:latin typeface="Levenim MT" panose="02010502060101010101" pitchFamily="2" charset="-79"/>
                <a:cs typeface="Levenim MT" panose="02010502060101010101" pitchFamily="2" charset="-79"/>
              </a:rPr>
              <a:t>בחשיבה הפוסטמודרנית מבקשים לפורר את הסיפור הגדול של העולם, העם, המדע או כל סיפור גדול אחר. אם יש סיפורים הם סיפורים קטנים שמולם יש סיפורים אחרים וסותרים. למשל, מתן תורה או שלושת האבות אלו סיפורים גדולים. </a:t>
            </a:r>
          </a:p>
          <a:p>
            <a:pPr algn="just">
              <a:lnSpc>
                <a:spcPct val="150000"/>
              </a:lnSpc>
            </a:pPr>
            <a:r>
              <a:rPr lang="he-IL" sz="750" dirty="0">
                <a:solidFill>
                  <a:srgbClr val="5E4D36"/>
                </a:solidFill>
                <a:latin typeface="Levenim MT" panose="02010502060101010101" pitchFamily="2" charset="-79"/>
                <a:cs typeface="Levenim MT" panose="02010502060101010101" pitchFamily="2" charset="-79"/>
              </a:rPr>
              <a:t>בחשיבה הפוסטמודרנית מתנערים מאמת מוחלטת. אין אמת כלל או שיש אמיתות יחסיות, חלקיות.</a:t>
            </a:r>
          </a:p>
          <a:p>
            <a:pPr algn="just">
              <a:lnSpc>
                <a:spcPct val="150000"/>
              </a:lnSpc>
            </a:pPr>
            <a:r>
              <a:rPr lang="he-IL" sz="750" dirty="0">
                <a:solidFill>
                  <a:srgbClr val="5E4D36"/>
                </a:solidFill>
                <a:latin typeface="Levenim MT" panose="02010502060101010101" pitchFamily="2" charset="-79"/>
                <a:cs typeface="Levenim MT" panose="02010502060101010101" pitchFamily="2" charset="-79"/>
              </a:rPr>
              <a:t>החשיבה הפוסטמודרנית מבקשת ריבוי דעות פלורליזם.</a:t>
            </a:r>
          </a:p>
          <a:p>
            <a:pPr marL="0" indent="0" algn="just">
              <a:lnSpc>
                <a:spcPct val="150000"/>
              </a:lnSpc>
              <a:buNone/>
            </a:pPr>
            <a:r>
              <a:rPr lang="he-IL" sz="750" dirty="0">
                <a:solidFill>
                  <a:srgbClr val="5E4D36"/>
                </a:solidFill>
                <a:latin typeface="Levenim MT" panose="02010502060101010101" pitchFamily="2" charset="-79"/>
                <a:cs typeface="Levenim MT" panose="02010502060101010101" pitchFamily="2" charset="-79"/>
              </a:rPr>
              <a:t>אפשר להסביר את המושג פוסטמודרניזם, ואפשר לשאול את החניכים מה המושג אומר להם. לאחר שנתתם כמה מילים על משמעות המושג פוסטמודרניזם קראו את הקטע.</a:t>
            </a:r>
          </a:p>
          <a:p>
            <a:pPr marL="0" indent="0" algn="just">
              <a:lnSpc>
                <a:spcPct val="150000"/>
              </a:lnSpc>
              <a:buNone/>
            </a:pPr>
            <a:r>
              <a:rPr lang="he-IL" sz="750" dirty="0">
                <a:solidFill>
                  <a:srgbClr val="5E4D36"/>
                </a:solidFill>
                <a:latin typeface="Levenim MT" panose="02010502060101010101" pitchFamily="2" charset="-79"/>
                <a:cs typeface="Levenim MT" panose="02010502060101010101" pitchFamily="2" charset="-79"/>
              </a:rPr>
              <a:t>השאלות המנחות:</a:t>
            </a:r>
          </a:p>
          <a:p>
            <a:pPr algn="just">
              <a:lnSpc>
                <a:spcPct val="150000"/>
              </a:lnSpc>
            </a:pPr>
            <a:r>
              <a:rPr lang="he-IL" sz="750" dirty="0">
                <a:solidFill>
                  <a:srgbClr val="5E4D36"/>
                </a:solidFill>
                <a:latin typeface="Levenim MT" panose="02010502060101010101" pitchFamily="2" charset="-79"/>
                <a:cs typeface="Levenim MT" panose="02010502060101010101" pitchFamily="2" charset="-79"/>
              </a:rPr>
              <a:t>לפי התפיסה הפוסטמודרנית – האם אתם מזדהים עם הרעיון של פרימת הסיפור? לניסיון להימנע מסיפורים גדולים? נמקו!</a:t>
            </a:r>
          </a:p>
          <a:p>
            <a:pPr algn="just">
              <a:lnSpc>
                <a:spcPct val="150000"/>
              </a:lnSpc>
            </a:pPr>
            <a:r>
              <a:rPr lang="he-IL" sz="750" dirty="0">
                <a:solidFill>
                  <a:srgbClr val="5E4D36"/>
                </a:solidFill>
                <a:latin typeface="Levenim MT" panose="02010502060101010101" pitchFamily="2" charset="-79"/>
                <a:cs typeface="Levenim MT" panose="02010502060101010101" pitchFamily="2" charset="-79"/>
              </a:rPr>
              <a:t>האם אתם מצליחים להתחבר לרעיון – לספר סיפור בלי צורך לדבר על אמת, תוך הבנה שאולי יש עוד סיפורים של אחרים? </a:t>
            </a:r>
          </a:p>
          <a:p>
            <a:pPr marL="0" indent="0" algn="just">
              <a:lnSpc>
                <a:spcPct val="150000"/>
              </a:lnSpc>
              <a:buNone/>
            </a:pPr>
            <a:r>
              <a:rPr lang="he-IL" sz="750" dirty="0">
                <a:solidFill>
                  <a:srgbClr val="5E4D36"/>
                </a:solidFill>
                <a:latin typeface="Levenim MT" panose="02010502060101010101" pitchFamily="2" charset="-79"/>
                <a:cs typeface="Levenim MT" panose="02010502060101010101" pitchFamily="2" charset="-79"/>
              </a:rPr>
              <a:t>בגדול הקטע מראה את השלבים של החשיבה המסורתית המודרנית והפוסטמודרנית ביחס לשאלה איך להסביר את העולם. ע"פ הקטע החשובה הפוסטמודרנית אינה מקבלת את המדע כאמת מוחלטת אלא כאפשרות. ודאי שאינה מקבלת את מדעי הרוח והחברה אלא כפרשנויות אפשריות.</a:t>
            </a:r>
          </a:p>
          <a:p>
            <a:pPr marL="0" indent="0" algn="just">
              <a:lnSpc>
                <a:spcPct val="150000"/>
              </a:lnSpc>
              <a:buNone/>
            </a:pPr>
            <a:r>
              <a:rPr lang="he-IL" sz="750" dirty="0">
                <a:solidFill>
                  <a:srgbClr val="5E4D36"/>
                </a:solidFill>
                <a:latin typeface="Levenim MT" panose="02010502060101010101" pitchFamily="2" charset="-79"/>
                <a:cs typeface="Levenim MT" panose="02010502060101010101" pitchFamily="2" charset="-79"/>
              </a:rPr>
              <a:t>מכאן לדיון האם אפשר לחקור היסטוריה? לכתוב היסטוריה?  בעניין זה החשיבה הפוסטמודרנית מציע שתי גישות. אחת עונה תשובה שלילית לחלוטין. אין שום סיפור גדול, רק סיפורים קטנטנים ויחסיים. הגישה הזו מפוררת כל משמעות שמנסה להכליל כמה דברים ביחד. זוהי גישה שהתודעה שלה היא תודעה ללא בית, ללא שייכות.</a:t>
            </a:r>
          </a:p>
          <a:p>
            <a:pPr marL="0" indent="0" algn="just">
              <a:lnSpc>
                <a:spcPct val="150000"/>
              </a:lnSpc>
              <a:buNone/>
            </a:pPr>
            <a:r>
              <a:rPr lang="he-IL" sz="750" dirty="0">
                <a:solidFill>
                  <a:srgbClr val="5E4D36"/>
                </a:solidFill>
                <a:latin typeface="Levenim MT" panose="02010502060101010101" pitchFamily="2" charset="-79"/>
                <a:cs typeface="Levenim MT" panose="02010502060101010101" pitchFamily="2" charset="-79"/>
              </a:rPr>
              <a:t>הגישה האחרת אותה אנו מציעים היא גישה שמקבלת את הסיפור גם אם הוא גדול. מתוך תודעה שהסיפור לא בא לתת איזה שהי אמת או עובדתיות. בצדו יש סיפורים אחרים ואפילו סותרים. בגישה הזו לא מוותרים על הסיפור. אבל מבינים שהוא יותר סיפור מאשר היסטוריה או מדע או אמת. הגישה הזו מכירה בכך ששלילת הסיפור היא שלילת הזיכרון. הגישה הזו מבינה שטבע האדם הוא לזכור ולספר סיפור. ללא הסיפור המשמעות נפרמת וזוהי תנועת נפש לא מקדמת אף כמעט בלתי אפשרית.  </a:t>
            </a:r>
          </a:p>
          <a:p>
            <a:pPr marL="0" indent="0" algn="just">
              <a:lnSpc>
                <a:spcPct val="150000"/>
              </a:lnSpc>
              <a:buNone/>
            </a:pPr>
            <a:r>
              <a:rPr lang="he-IL" sz="750" u="sng" dirty="0">
                <a:solidFill>
                  <a:srgbClr val="5E4D36"/>
                </a:solidFill>
                <a:latin typeface="Levenim MT" panose="02010502060101010101" pitchFamily="2" charset="-79"/>
                <a:cs typeface="Levenim MT" panose="02010502060101010101" pitchFamily="2" charset="-79"/>
              </a:rPr>
              <a:t>ד. מרוץ </a:t>
            </a:r>
            <a:r>
              <a:rPr lang="he-IL" sz="750" u="sng" dirty="0">
                <a:solidFill>
                  <a:srgbClr val="5E4D36"/>
                </a:solidFill>
                <a:latin typeface="Levenim MT" panose="02010502060101010101" pitchFamily="2" charset="-79"/>
                <a:cs typeface="Levenim MT" panose="02010502060101010101" pitchFamily="2" charset="-79"/>
              </a:rPr>
              <a:t>שליחים</a:t>
            </a:r>
          </a:p>
          <a:p>
            <a:pPr marL="0" indent="0" algn="just">
              <a:lnSpc>
                <a:spcPct val="150000"/>
              </a:lnSpc>
              <a:buNone/>
            </a:pPr>
            <a:r>
              <a:rPr lang="he-IL" sz="750" dirty="0">
                <a:solidFill>
                  <a:srgbClr val="5E4D36"/>
                </a:solidFill>
                <a:latin typeface="Levenim MT" panose="02010502060101010101" pitchFamily="2" charset="-79"/>
                <a:cs typeface="Levenim MT" panose="02010502060101010101" pitchFamily="2" charset="-79"/>
              </a:rPr>
              <a:t>קראו את הקטע ודונו בשאלה המנחה. </a:t>
            </a:r>
          </a:p>
          <a:p>
            <a:pPr marL="0" indent="0" algn="just">
              <a:lnSpc>
                <a:spcPct val="150000"/>
              </a:lnSpc>
              <a:buNone/>
            </a:pPr>
            <a:r>
              <a:rPr lang="he-IL" sz="750" dirty="0">
                <a:solidFill>
                  <a:srgbClr val="5E4D36"/>
                </a:solidFill>
                <a:latin typeface="Levenim MT" panose="02010502060101010101" pitchFamily="2" charset="-79"/>
                <a:cs typeface="Levenim MT" panose="02010502060101010101" pitchFamily="2" charset="-79"/>
              </a:rPr>
              <a:t>• מה </a:t>
            </a:r>
            <a:r>
              <a:rPr lang="he-IL" sz="750" dirty="0">
                <a:solidFill>
                  <a:srgbClr val="5E4D36"/>
                </a:solidFill>
                <a:latin typeface="Levenim MT" panose="02010502060101010101" pitchFamily="2" charset="-79"/>
                <a:cs typeface="Levenim MT" panose="02010502060101010101" pitchFamily="2" charset="-79"/>
              </a:rPr>
              <a:t>הקשר לפי הסיפור של הרב </a:t>
            </a:r>
            <a:r>
              <a:rPr lang="he-IL" sz="750" dirty="0" err="1">
                <a:solidFill>
                  <a:srgbClr val="5E4D36"/>
                </a:solidFill>
                <a:latin typeface="Levenim MT" panose="02010502060101010101" pitchFamily="2" charset="-79"/>
                <a:cs typeface="Levenim MT" panose="02010502060101010101" pitchFamily="2" charset="-79"/>
              </a:rPr>
              <a:t>רונצקי</a:t>
            </a:r>
            <a:r>
              <a:rPr lang="he-IL" sz="750" dirty="0">
                <a:solidFill>
                  <a:srgbClr val="5E4D36"/>
                </a:solidFill>
                <a:latin typeface="Levenim MT" panose="02010502060101010101" pitchFamily="2" charset="-79"/>
                <a:cs typeface="Levenim MT" panose="02010502060101010101" pitchFamily="2" charset="-79"/>
              </a:rPr>
              <a:t> לבין הזיכרון והסיפור שעליהם דברנו.</a:t>
            </a:r>
          </a:p>
          <a:p>
            <a:pPr marL="0" indent="0" algn="just">
              <a:lnSpc>
                <a:spcPct val="150000"/>
              </a:lnSpc>
              <a:buNone/>
            </a:pPr>
            <a:r>
              <a:rPr lang="he-IL" sz="750" dirty="0">
                <a:solidFill>
                  <a:srgbClr val="5E4D36"/>
                </a:solidFill>
                <a:latin typeface="Levenim MT" panose="02010502060101010101" pitchFamily="2" charset="-79"/>
                <a:cs typeface="Levenim MT" panose="02010502060101010101" pitchFamily="2" charset="-79"/>
              </a:rPr>
              <a:t>הקטע מדבר בעד עצמו</a:t>
            </a:r>
          </a:p>
          <a:p>
            <a:pPr marL="0" indent="0" algn="just">
              <a:lnSpc>
                <a:spcPct val="150000"/>
              </a:lnSpc>
              <a:buNone/>
            </a:pPr>
            <a:r>
              <a:rPr lang="he-IL" sz="750" u="sng" dirty="0">
                <a:solidFill>
                  <a:srgbClr val="5E4D36"/>
                </a:solidFill>
                <a:latin typeface="Levenim MT" panose="02010502060101010101" pitchFamily="2" charset="-79"/>
                <a:cs typeface="Levenim MT" panose="02010502060101010101" pitchFamily="2" charset="-79"/>
              </a:rPr>
              <a:t>לסיום השיעור:</a:t>
            </a:r>
          </a:p>
          <a:p>
            <a:pPr marL="0" indent="0" algn="just">
              <a:lnSpc>
                <a:spcPct val="150000"/>
              </a:lnSpc>
              <a:buNone/>
            </a:pPr>
            <a:r>
              <a:rPr lang="he-IL" sz="750" dirty="0">
                <a:solidFill>
                  <a:srgbClr val="5E4D36"/>
                </a:solidFill>
                <a:latin typeface="Levenim MT" panose="02010502060101010101" pitchFamily="2" charset="-79"/>
                <a:cs typeface="Levenim MT" panose="02010502060101010101" pitchFamily="2" charset="-79"/>
              </a:rPr>
              <a:t>• נסו </a:t>
            </a:r>
            <a:r>
              <a:rPr lang="he-IL" sz="750" dirty="0">
                <a:solidFill>
                  <a:srgbClr val="5E4D36"/>
                </a:solidFill>
                <a:latin typeface="Levenim MT" panose="02010502060101010101" pitchFamily="2" charset="-79"/>
                <a:cs typeface="Levenim MT" panose="02010502060101010101" pitchFamily="2" charset="-79"/>
              </a:rPr>
              <a:t>למנות את הסיפורים אותם העלנו במשך השיעור כולו. דונו במשמעותם של הסיפורים לחייכם. </a:t>
            </a:r>
          </a:p>
          <a:p>
            <a:pPr marL="0" indent="0" algn="just">
              <a:lnSpc>
                <a:spcPct val="150000"/>
              </a:lnSpc>
              <a:buNone/>
            </a:pPr>
            <a:r>
              <a:rPr lang="he-IL" sz="750" dirty="0">
                <a:solidFill>
                  <a:srgbClr val="5E4D36"/>
                </a:solidFill>
                <a:latin typeface="Levenim MT" panose="02010502060101010101" pitchFamily="2" charset="-79"/>
                <a:cs typeface="Levenim MT" panose="02010502060101010101" pitchFamily="2" charset="-79"/>
              </a:rPr>
              <a:t>• נסו </a:t>
            </a:r>
            <a:r>
              <a:rPr lang="he-IL" sz="750" dirty="0">
                <a:solidFill>
                  <a:srgbClr val="5E4D36"/>
                </a:solidFill>
                <a:latin typeface="Levenim MT" panose="02010502060101010101" pitchFamily="2" charset="-79"/>
                <a:cs typeface="Levenim MT" panose="02010502060101010101" pitchFamily="2" charset="-79"/>
              </a:rPr>
              <a:t>לשחזר כיצד הייתם מציגים את השומר בהדרכה לקבוצה חדשה. איזה סיפור הייתם מספרים? </a:t>
            </a:r>
          </a:p>
          <a:p>
            <a:pPr marL="0" indent="0" algn="just">
              <a:lnSpc>
                <a:spcPct val="150000"/>
              </a:lnSpc>
              <a:buFont typeface="Arial" panose="020B0604020202020204" pitchFamily="34" charset="0"/>
              <a:buNone/>
            </a:pPr>
            <a:endParaRPr lang="he-IL" sz="750" dirty="0"/>
          </a:p>
        </p:txBody>
      </p:sp>
    </p:spTree>
    <p:extLst>
      <p:ext uri="{BB962C8B-B14F-4D97-AF65-F5344CB8AC3E}">
        <p14:creationId xmlns:p14="http://schemas.microsoft.com/office/powerpoint/2010/main" val="332925280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ערכת נושא Office">
  <a:themeElements>
    <a:clrScheme name="ערכת נושא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ערכת נושא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ערכת נושא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4828</TotalTime>
  <Words>3164</Words>
  <Application>Microsoft Office PowerPoint</Application>
  <PresentationFormat>A4 Paper (210x297 mm)</PresentationFormat>
  <Paragraphs>122</Paragraphs>
  <Slides>4</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4</vt:i4>
      </vt:variant>
    </vt:vector>
  </HeadingPairs>
  <TitlesOfParts>
    <vt:vector size="5" baseType="lpstr">
      <vt:lpstr>1_ערכת נושא Office</vt:lpstr>
      <vt:lpstr>חוליה בשרשרת, מסורת וחידוש – אשכול ערכים – שיעור 26</vt:lpstr>
      <vt:lpstr>חוליה בשרשרת, מסורת וחידוש – אשכול ערכים – שיעור 26</vt:lpstr>
      <vt:lpstr>הנחיות למעביר השיעור</vt:lpstr>
      <vt:lpstr>הנחיות למעביר השיעור</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eladbrk</dc:creator>
  <cp:lastModifiedBy>User</cp:lastModifiedBy>
  <cp:revision>113</cp:revision>
  <cp:lastPrinted>2016-01-02T09:56:53Z</cp:lastPrinted>
  <dcterms:created xsi:type="dcterms:W3CDTF">2016-01-01T12:13:36Z</dcterms:created>
  <dcterms:modified xsi:type="dcterms:W3CDTF">2016-06-16T16:33:59Z</dcterms:modified>
</cp:coreProperties>
</file>