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 id="267" r:id="rId4"/>
    <p:sldId id="268" r:id="rId5"/>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56" autoAdjust="0"/>
    <p:restoredTop sz="94662" autoAdjust="0"/>
  </p:normalViewPr>
  <p:slideViewPr>
    <p:cSldViewPr snapToGrid="0">
      <p:cViewPr>
        <p:scale>
          <a:sx n="120" d="100"/>
          <a:sy n="120" d="100"/>
        </p:scale>
        <p:origin x="-294" y="43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ערבות הדדית – אשכול ערכים ציוניים </a:t>
            </a:r>
            <a:r>
              <a:rPr lang="he-IL" dirty="0" smtClean="0"/>
              <a:t>– </a:t>
            </a:r>
            <a:r>
              <a:rPr lang="he-IL" dirty="0" smtClean="0"/>
              <a:t>שיעור 29 חלק א' - בין היחיד לרבים</a:t>
            </a:r>
            <a:endParaRPr lang="he-IL" dirty="0"/>
          </a:p>
        </p:txBody>
      </p:sp>
      <p:sp>
        <p:nvSpPr>
          <p:cNvPr id="12" name="מלבן 11"/>
          <p:cNvSpPr/>
          <p:nvPr/>
        </p:nvSpPr>
        <p:spPr>
          <a:xfrm>
            <a:off x="6682740" y="876300"/>
            <a:ext cx="2796540" cy="2526858"/>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מה הקטע שלכם שאתם מבזבזים שנה בשביל כמה חקלאים שבסך הכלם הם בעלי עסק ואתם כוח עבודה בחינם בשבילם? טוב כולנו יודעים מה החשיבות של החקלאות וכל זה. אבל למה אתם? שמשהו אחר יעשה את זה, שהמדינה תדאג.</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את הטענות הללו או דומות לאלו אמרו רוב היהודים במחצית הראשונה של המאה העשרים. ואם לא היו כמה עשרות אלפי משוגעים שלוקחים אחריות, לא הייתה קמה מדינת ישראל.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זו התמונה הגדולה.</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כאן אנו פוגשים בשתי קצוות – האחת  סובר שכל כולנו נועדנו למשימה, למטרה, לקבוצה ולקולקטיב. האם זו עמדה אפשרית? האם היא קשורה לתקופה ולאופי המשימה?</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מנגד עמדה של מימוש עצמי ואהבה עצמית. מה יכולות להיות התוצאות של עמדה כזו? מהן הסכנות?</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ובעיקר – ננסה לברר האם ישנה עמדה שמאפשרת נקודת מבט אחרת על הקצוות הללו – של לתת </a:t>
            </a:r>
            <a:r>
              <a:rPr lang="he-IL" sz="800" dirty="0" err="1" smtClean="0">
                <a:solidFill>
                  <a:schemeClr val="bg1"/>
                </a:solidFill>
                <a:latin typeface="Levenim MT" panose="02010502060101010101" pitchFamily="2" charset="-79"/>
                <a:cs typeface="Levenim MT" panose="02010502060101010101" pitchFamily="2" charset="-79"/>
              </a:rPr>
              <a:t>הכל</a:t>
            </a:r>
            <a:r>
              <a:rPr lang="he-IL" sz="800" dirty="0" smtClean="0">
                <a:solidFill>
                  <a:schemeClr val="bg1"/>
                </a:solidFill>
                <a:latin typeface="Levenim MT" panose="02010502060101010101" pitchFamily="2" charset="-79"/>
                <a:cs typeface="Levenim MT" panose="02010502060101010101" pitchFamily="2" charset="-79"/>
              </a:rPr>
              <a:t> או לא לתת כלום. איזה דגם מציע לנו גורדון. האם הוא מתאים לנו?</a:t>
            </a: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smtClean="0">
                <a:solidFill>
                  <a:srgbClr val="5E4D36"/>
                </a:solidFill>
                <a:latin typeface="Levenim MT" panose="02010502060101010101" pitchFamily="2" charset="-79"/>
                <a:cs typeface="Levenim MT" panose="02010502060101010101" pitchFamily="2" charset="-79"/>
              </a:rPr>
              <a:t>אני גלגל, אני מסמר, אני בורג</a:t>
            </a: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"חסר גלגל? - אני הגלגל. חסרים מסמר, בורג, גלגל תנופה? קחו אותי. צריך לחפור אדמה? אני חופר. צריך לירות? אני חייל. משטרה? רופא? עורכי דין? מורים? </a:t>
            </a:r>
            <a:r>
              <a:rPr lang="he-IL" sz="800" dirty="0" err="1">
                <a:solidFill>
                  <a:srgbClr val="5E4D36"/>
                </a:solidFill>
                <a:latin typeface="Levenim MT" panose="02010502060101010101" pitchFamily="2" charset="-79"/>
                <a:cs typeface="Levenim MT" panose="02010502060101010101" pitchFamily="2" charset="-79"/>
              </a:rPr>
              <a:t>שואבי</a:t>
            </a:r>
            <a:r>
              <a:rPr lang="he-IL" sz="800" dirty="0">
                <a:solidFill>
                  <a:srgbClr val="5E4D36"/>
                </a:solidFill>
                <a:latin typeface="Levenim MT" panose="02010502060101010101" pitchFamily="2" charset="-79"/>
                <a:cs typeface="Levenim MT" panose="02010502060101010101" pitchFamily="2" charset="-79"/>
              </a:rPr>
              <a:t> מים? בבקשה, אני עושה את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אין לי פרצוף, אין פסיכולוגיה, אין רגשות, אין לי אפילו שם: אני- האידיאה הטהורה של שירות, מוכן לכל, אינני קשור בשום דבר; אני יודע רק ציווי אחד: לבנות</a:t>
            </a:r>
            <a:r>
              <a:rPr lang="he-IL" sz="800" dirty="0" smtClean="0">
                <a:solidFill>
                  <a:srgbClr val="5E4D36"/>
                </a:solidFill>
                <a:latin typeface="Levenim MT" panose="02010502060101010101" pitchFamily="2" charset="-79"/>
                <a:cs typeface="Levenim MT" panose="02010502060101010101" pitchFamily="2" charset="-79"/>
              </a:rPr>
              <a:t>.</a:t>
            </a: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הגדרת "חלוץ" לפי </a:t>
            </a:r>
            <a:r>
              <a:rPr lang="he-IL" sz="600" dirty="0" err="1">
                <a:solidFill>
                  <a:srgbClr val="5E4D36"/>
                </a:solidFill>
                <a:latin typeface="Levenim MT" panose="02010502060101010101" pitchFamily="2" charset="-79"/>
                <a:cs typeface="Levenim MT" panose="02010502060101010101" pitchFamily="2" charset="-79"/>
              </a:rPr>
              <a:t>טרומפלדור</a:t>
            </a:r>
            <a:r>
              <a:rPr lang="he-IL" sz="600" dirty="0">
                <a:solidFill>
                  <a:srgbClr val="5E4D36"/>
                </a:solidFill>
                <a:latin typeface="Levenim MT" panose="02010502060101010101" pitchFamily="2" charset="-79"/>
                <a:cs typeface="Levenim MT" panose="02010502060101010101" pitchFamily="2" charset="-79"/>
              </a:rPr>
              <a:t>, מתוך "מגילת הגדוד" האוטוביוגרפיה של זאב ז'בוטינסקי.</a:t>
            </a: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a:t>
            </a:r>
            <a:r>
              <a:rPr lang="he-IL" sz="950" b="1" dirty="0" smtClean="0">
                <a:solidFill>
                  <a:srgbClr val="5E4D36"/>
                </a:solidFill>
                <a:latin typeface="Levenim MT" panose="02010502060101010101" pitchFamily="2" charset="-79"/>
                <a:cs typeface="Levenim MT" panose="02010502060101010101" pitchFamily="2" charset="-79"/>
              </a:rPr>
              <a:t>נרקיסיזם – אהבת עצמי אנוכית</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לפני שנים רבות חי </a:t>
            </a:r>
            <a:r>
              <a:rPr lang="he-IL" sz="800" dirty="0" err="1">
                <a:solidFill>
                  <a:srgbClr val="5E4D36"/>
                </a:solidFill>
                <a:latin typeface="Levenim MT" panose="02010502060101010101" pitchFamily="2" charset="-79"/>
                <a:cs typeface="Levenim MT" panose="02010502060101010101" pitchFamily="2" charset="-79"/>
              </a:rPr>
              <a:t>נרקיסוס</a:t>
            </a:r>
            <a:r>
              <a:rPr lang="he-IL" sz="800" dirty="0">
                <a:solidFill>
                  <a:srgbClr val="5E4D36"/>
                </a:solidFill>
                <a:latin typeface="Levenim MT" panose="02010502060101010101" pitchFamily="2" charset="-79"/>
                <a:cs typeface="Levenim MT" panose="02010502060101010101" pitchFamily="2" charset="-79"/>
              </a:rPr>
              <a:t>, עלם חמודות שהיה בנם של אל הנהר </a:t>
            </a:r>
            <a:r>
              <a:rPr lang="he-IL" sz="800" dirty="0" err="1">
                <a:solidFill>
                  <a:srgbClr val="5E4D36"/>
                </a:solidFill>
                <a:latin typeface="Levenim MT" panose="02010502060101010101" pitchFamily="2" charset="-79"/>
                <a:cs typeface="Levenim MT" panose="02010502060101010101" pitchFamily="2" charset="-79"/>
              </a:rPr>
              <a:t>קפיסוס</a:t>
            </a:r>
            <a:r>
              <a:rPr lang="he-IL" sz="800" dirty="0">
                <a:solidFill>
                  <a:srgbClr val="5E4D36"/>
                </a:solidFill>
                <a:latin typeface="Levenim MT" panose="02010502060101010101" pitchFamily="2" charset="-79"/>
                <a:cs typeface="Levenim MT" panose="02010502060101010101" pitchFamily="2" charset="-79"/>
              </a:rPr>
              <a:t> והנימפה </a:t>
            </a:r>
            <a:r>
              <a:rPr lang="he-IL" sz="800" dirty="0" err="1">
                <a:solidFill>
                  <a:srgbClr val="5E4D36"/>
                </a:solidFill>
                <a:latin typeface="Levenim MT" panose="02010502060101010101" pitchFamily="2" charset="-79"/>
                <a:cs typeface="Levenim MT" panose="02010502060101010101" pitchFamily="2" charset="-79"/>
              </a:rPr>
              <a:t>ליריופי</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נרקיסוס</a:t>
            </a:r>
            <a:r>
              <a:rPr lang="he-IL" sz="800" dirty="0">
                <a:solidFill>
                  <a:srgbClr val="5E4D36"/>
                </a:solidFill>
                <a:latin typeface="Levenim MT" panose="02010502060101010101" pitchFamily="2" charset="-79"/>
                <a:cs typeface="Levenim MT" panose="02010502060101010101" pitchFamily="2" charset="-79"/>
              </a:rPr>
              <a:t>, בשל יופיו המיוחד, משך אליו עלמות ונימפות רבות אולם </a:t>
            </a:r>
            <a:r>
              <a:rPr lang="he-IL" sz="800" dirty="0" err="1">
                <a:solidFill>
                  <a:srgbClr val="5E4D36"/>
                </a:solidFill>
                <a:latin typeface="Levenim MT" panose="02010502060101010101" pitchFamily="2" charset="-79"/>
                <a:cs typeface="Levenim MT" panose="02010502060101010101" pitchFamily="2" charset="-79"/>
              </a:rPr>
              <a:t>נרקיסוס</a:t>
            </a:r>
            <a:r>
              <a:rPr lang="he-IL" sz="800" dirty="0">
                <a:solidFill>
                  <a:srgbClr val="5E4D36"/>
                </a:solidFill>
                <a:latin typeface="Levenim MT" panose="02010502060101010101" pitchFamily="2" charset="-79"/>
                <a:cs typeface="Levenim MT" panose="02010502060101010101" pitchFamily="2" charset="-79"/>
              </a:rPr>
              <a:t> דחה את חיזוריהן והתנכר להן. לאחר שדחה בזלזול את הנימפה </a:t>
            </a:r>
            <a:r>
              <a:rPr lang="he-IL" sz="800" dirty="0" err="1">
                <a:solidFill>
                  <a:srgbClr val="5E4D36"/>
                </a:solidFill>
                <a:latin typeface="Levenim MT" panose="02010502060101010101" pitchFamily="2" charset="-79"/>
                <a:cs typeface="Levenim MT" panose="02010502060101010101" pitchFamily="2" charset="-79"/>
              </a:rPr>
              <a:t>אכו</a:t>
            </a:r>
            <a:r>
              <a:rPr lang="he-IL" sz="800" dirty="0">
                <a:solidFill>
                  <a:srgbClr val="5E4D36"/>
                </a:solidFill>
                <a:latin typeface="Levenim MT" panose="02010502060101010101" pitchFamily="2" charset="-79"/>
                <a:cs typeface="Levenim MT" panose="02010502060101010101" pitchFamily="2" charset="-79"/>
              </a:rPr>
              <a:t>, שהתאהבה בו נואשות, החליטו האלים להעניש אותו על יהירותו ואכזריותו ושלחו את </a:t>
            </a:r>
            <a:r>
              <a:rPr lang="he-IL" sz="800" dirty="0" err="1">
                <a:solidFill>
                  <a:srgbClr val="5E4D36"/>
                </a:solidFill>
                <a:latin typeface="Levenim MT" panose="02010502060101010101" pitchFamily="2" charset="-79"/>
                <a:cs typeface="Levenim MT" panose="02010502060101010101" pitchFamily="2" charset="-79"/>
              </a:rPr>
              <a:t>נמסיס</a:t>
            </a:r>
            <a:r>
              <a:rPr lang="he-IL" sz="800" dirty="0">
                <a:solidFill>
                  <a:srgbClr val="5E4D36"/>
                </a:solidFill>
                <a:latin typeface="Levenim MT" panose="02010502060101010101" pitchFamily="2" charset="-79"/>
                <a:cs typeface="Levenim MT" panose="02010502060101010101" pitchFamily="2" charset="-79"/>
              </a:rPr>
              <a:t> להטיל עליו קללה. </a:t>
            </a:r>
            <a:r>
              <a:rPr lang="he-IL" sz="800" dirty="0" err="1">
                <a:solidFill>
                  <a:srgbClr val="5E4D36"/>
                </a:solidFill>
                <a:latin typeface="Levenim MT" panose="02010502060101010101" pitchFamily="2" charset="-79"/>
                <a:cs typeface="Levenim MT" panose="02010502060101010101" pitchFamily="2" charset="-79"/>
              </a:rPr>
              <a:t>נמסיס</a:t>
            </a:r>
            <a:r>
              <a:rPr lang="he-IL" sz="800" dirty="0">
                <a:solidFill>
                  <a:srgbClr val="5E4D36"/>
                </a:solidFill>
                <a:latin typeface="Levenim MT" panose="02010502060101010101" pitchFamily="2" charset="-79"/>
                <a:cs typeface="Levenim MT" panose="02010502060101010101" pitchFamily="2" charset="-79"/>
              </a:rPr>
              <a:t> הענישה אותו בכך שלעולם לא יוכל לאהוב אלא רק את עצמו.</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יום אחד טייל </a:t>
            </a:r>
            <a:r>
              <a:rPr lang="he-IL" sz="800" dirty="0" err="1">
                <a:solidFill>
                  <a:srgbClr val="5E4D36"/>
                </a:solidFill>
                <a:latin typeface="Levenim MT" panose="02010502060101010101" pitchFamily="2" charset="-79"/>
                <a:cs typeface="Levenim MT" panose="02010502060101010101" pitchFamily="2" charset="-79"/>
              </a:rPr>
              <a:t>נרקיסוס</a:t>
            </a:r>
            <a:r>
              <a:rPr lang="he-IL" sz="800" dirty="0">
                <a:solidFill>
                  <a:srgbClr val="5E4D36"/>
                </a:solidFill>
                <a:latin typeface="Levenim MT" panose="02010502060101010101" pitchFamily="2" charset="-79"/>
                <a:cs typeface="Levenim MT" panose="02010502060101010101" pitchFamily="2" charset="-79"/>
              </a:rPr>
              <a:t> ליד אגם והתכופף על מנת לשתות מים. כאשר ראה </a:t>
            </a:r>
            <a:r>
              <a:rPr lang="he-IL" sz="800" dirty="0" err="1">
                <a:solidFill>
                  <a:srgbClr val="5E4D36"/>
                </a:solidFill>
                <a:latin typeface="Levenim MT" panose="02010502060101010101" pitchFamily="2" charset="-79"/>
                <a:cs typeface="Levenim MT" panose="02010502060101010101" pitchFamily="2" charset="-79"/>
              </a:rPr>
              <a:t>נרקיסוס</a:t>
            </a:r>
            <a:r>
              <a:rPr lang="he-IL" sz="800" dirty="0">
                <a:solidFill>
                  <a:srgbClr val="5E4D36"/>
                </a:solidFill>
                <a:latin typeface="Levenim MT" panose="02010502060101010101" pitchFamily="2" charset="-79"/>
                <a:cs typeface="Levenim MT" panose="02010502060101010101" pitchFamily="2" charset="-79"/>
              </a:rPr>
              <a:t> את דמותו נשקפת אליו מן המים מיד התאהב </a:t>
            </a:r>
            <a:r>
              <a:rPr lang="he-IL" sz="800" dirty="0" err="1">
                <a:solidFill>
                  <a:srgbClr val="5E4D36"/>
                </a:solidFill>
                <a:latin typeface="Levenim MT" panose="02010502060101010101" pitchFamily="2" charset="-79"/>
                <a:cs typeface="Levenim MT" panose="02010502060101010101" pitchFamily="2" charset="-79"/>
              </a:rPr>
              <a:t>נרקיסוס</a:t>
            </a:r>
            <a:r>
              <a:rPr lang="he-IL" sz="800" dirty="0">
                <a:solidFill>
                  <a:srgbClr val="5E4D36"/>
                </a:solidFill>
                <a:latin typeface="Levenim MT" panose="02010502060101010101" pitchFamily="2" charset="-79"/>
                <a:cs typeface="Levenim MT" panose="02010502060101010101" pitchFamily="2" charset="-79"/>
              </a:rPr>
              <a:t> בעצמו ולא יכול היה לנתק את מבטו מהבבואה שלו - עד שמת. במקום שבו מת צמח ועלה פרח נפלא שנימפות המים </a:t>
            </a: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ע"פ המיתולוגיה היוונית</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 </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ג. </a:t>
            </a:r>
            <a:r>
              <a:rPr lang="he-IL" sz="950" b="1" dirty="0" smtClean="0">
                <a:solidFill>
                  <a:srgbClr val="5E4D36"/>
                </a:solidFill>
                <a:latin typeface="Levenim MT" panose="02010502060101010101" pitchFamily="2" charset="-79"/>
                <a:cs typeface="Levenim MT" panose="02010502060101010101" pitchFamily="2" charset="-79"/>
              </a:rPr>
              <a:t>בין היחיד לקבוצה</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דבריו של </a:t>
            </a:r>
            <a:r>
              <a:rPr lang="he-IL" sz="800" dirty="0" err="1">
                <a:solidFill>
                  <a:srgbClr val="5E4D36"/>
                </a:solidFill>
                <a:latin typeface="Levenim MT" panose="02010502060101010101" pitchFamily="2" charset="-79"/>
                <a:cs typeface="Levenim MT" panose="02010502060101010101" pitchFamily="2" charset="-79"/>
              </a:rPr>
              <a:t>טרומפלדור</a:t>
            </a:r>
            <a:r>
              <a:rPr lang="he-IL" sz="800" dirty="0">
                <a:solidFill>
                  <a:srgbClr val="5E4D36"/>
                </a:solidFill>
                <a:latin typeface="Levenim MT" panose="02010502060101010101" pitchFamily="2" charset="-79"/>
                <a:cs typeface="Levenim MT" panose="02010502060101010101" pitchFamily="2" charset="-79"/>
              </a:rPr>
              <a:t> על דבר הקבוצה, שהוא רואה בה חזות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אינם, כמובן, לגמרי לפי רוחי. אני אינני מעמיד את מפעלנו הלאומי והאנושי על הצורה, איזו שתהיה. בעיני טובות כל הצורות: קבוצה, קבוצה גדולה, מושב עובדים, קואופרטיב, קומונה – אם יהיה בהן תוכן אנושי. ואם לא – אף אחת מהן לא תועיל. ואל יאמרו לי, כי בקבוצה או בקומונה יותר קל להשיג את התוכן האנושי. בכל אחת מהצורות האלה ישנם צדדים חיוביים ושליליים. ולפי שעה אנחנו רואים, כי בכל אחת מהן פועלים קודם כל הצדדים השליליים. יען מה? יען אשר מעמידים את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על הצורה. שוכחים דבר קטן, שוכחים כי העיקר הוא האדם, אשר יהיה אדם בכל צורה, ולא הצורה היא העיקר. ודווקא בצורות שרואים אותן כאילו הן היותר שלמות – דווקא בהן שוכחים את זה, כי סומכים על הצורה שהיא תענה את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מכאן מה שבא.</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כללו של דבר: אם בקבוצה אתם רוצים או באיזו צורה שהיא, אל תראו בצורה מין חבית, שאתם נכבשים בה, נתמכים איש ברעהו כדגים מלוחים, ובזה אתם מסודרים יפה. בני אדם אינם דגים מלוחים ואין לסדרם בחבית סידור של קיימא. בני אדם יש בהם תנועה וחיים ועולם מלא.</a:t>
            </a: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א"ד גורדון, מכתבים ורשימות, עמוד 160</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pic>
        <p:nvPicPr>
          <p:cNvPr id="5" name="מציין מיקום של תמונה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244" r="5244"/>
          <a:stretch>
            <a:fillRect/>
          </a:stretch>
        </p:blipFill>
        <p:spPr>
          <a:xfrm>
            <a:off x="4583113" y="3854450"/>
            <a:ext cx="1844675" cy="2862263"/>
          </a:xfrm>
        </p:spPr>
      </p:pic>
      <p:pic>
        <p:nvPicPr>
          <p:cNvPr id="6" name="מציין מיקום של תמונה 5"/>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5047" r="5047"/>
          <a:stretch>
            <a:fillRect/>
          </a:stretch>
        </p:blipFill>
        <p:spPr>
          <a:xfrm>
            <a:off x="732364" y="4830400"/>
            <a:ext cx="1215694" cy="1886314"/>
          </a:xfrm>
        </p:spPr>
      </p:pic>
      <p:pic>
        <p:nvPicPr>
          <p:cNvPr id="3" name="מציין מיקום של תמונה 2"/>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l="10809" r="10809"/>
          <a:stretch>
            <a:fillRect/>
          </a:stretch>
        </p:blipFill>
        <p:spPr>
          <a:xfrm>
            <a:off x="2559050" y="3854450"/>
            <a:ext cx="1844675" cy="2862263"/>
          </a:xfrm>
        </p:spPr>
      </p:pic>
      <p:sp>
        <p:nvSpPr>
          <p:cNvPr id="13" name="מלבן 12"/>
          <p:cNvSpPr/>
          <p:nvPr/>
        </p:nvSpPr>
        <p:spPr>
          <a:xfrm>
            <a:off x="6682740" y="3538330"/>
            <a:ext cx="2796540" cy="2321781"/>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טקסט</a:t>
            </a:r>
            <a:endParaRPr lang="he-IL" sz="800" b="1" dirty="0">
              <a:solidFill>
                <a:srgbClr val="5E4D36"/>
              </a:solidFill>
              <a:latin typeface="Levenim MT" panose="02010502060101010101" pitchFamily="2" charset="-79"/>
              <a:cs typeface="Levenim MT" panose="02010502060101010101" pitchFamily="2" charset="-79"/>
            </a:endParaRPr>
          </a:p>
          <a:p>
            <a:pPr marL="171450" lvl="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האם העמדה של </a:t>
            </a:r>
            <a:r>
              <a:rPr lang="he-IL" sz="700" dirty="0" err="1">
                <a:solidFill>
                  <a:srgbClr val="5E4D36"/>
                </a:solidFill>
                <a:latin typeface="Levenim MT" panose="02010502060101010101" pitchFamily="2" charset="-79"/>
                <a:cs typeface="Levenim MT" panose="02010502060101010101" pitchFamily="2" charset="-79"/>
              </a:rPr>
              <a:t>טרומפלדור</a:t>
            </a:r>
            <a:r>
              <a:rPr lang="he-IL" sz="700" dirty="0">
                <a:solidFill>
                  <a:srgbClr val="5E4D36"/>
                </a:solidFill>
                <a:latin typeface="Levenim MT" panose="02010502060101010101" pitchFamily="2" charset="-79"/>
                <a:cs typeface="Levenim MT" panose="02010502060101010101" pitchFamily="2" charset="-79"/>
              </a:rPr>
              <a:t> מתקבלת על דעתכם? </a:t>
            </a:r>
          </a:p>
          <a:p>
            <a:pPr marL="171450" lvl="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נסו להעריך את עמדתו בהקשר ההיסטרי שלה לעומת המצב שלנו היום. האם יש לכך משמעות?</a:t>
            </a:r>
            <a:endParaRPr lang="he-IL" sz="700" dirty="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a:t>
            </a:r>
            <a:r>
              <a:rPr lang="he-IL" sz="800" b="1" dirty="0" err="1">
                <a:solidFill>
                  <a:srgbClr val="5E4D36"/>
                </a:solidFill>
                <a:latin typeface="Levenim MT" panose="02010502060101010101" pitchFamily="2" charset="-79"/>
                <a:cs typeface="Levenim MT" panose="02010502060101010101" pitchFamily="2" charset="-79"/>
              </a:rPr>
              <a:t>נרקסיזם</a:t>
            </a:r>
            <a:r>
              <a:rPr lang="he-IL" sz="800" b="1" dirty="0">
                <a:solidFill>
                  <a:srgbClr val="5E4D36"/>
                </a:solidFill>
                <a:latin typeface="Levenim MT" panose="02010502060101010101" pitchFamily="2" charset="-79"/>
                <a:cs typeface="Levenim MT" panose="02010502060101010101" pitchFamily="2" charset="-79"/>
              </a:rPr>
              <a:t> – מימוש עצמי עד מוות</a:t>
            </a:r>
          </a:p>
          <a:p>
            <a:pPr marL="171450" lvl="0" indent="-171450">
              <a:lnSpc>
                <a:spcPts val="1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מה העונש של מי שלא אכפת לו מהאחר לפי המיתולוגיה היוונית? </a:t>
            </a:r>
          </a:p>
          <a:p>
            <a:pPr>
              <a:lnSpc>
                <a:spcPct val="150000"/>
              </a:lnSpc>
            </a:pPr>
            <a:r>
              <a:rPr lang="he-IL" sz="800" b="1" dirty="0" smtClean="0">
                <a:solidFill>
                  <a:srgbClr val="5E4D36"/>
                </a:solidFill>
                <a:latin typeface="Levenim MT" panose="02010502060101010101" pitchFamily="2" charset="-79"/>
                <a:cs typeface="Levenim MT" panose="02010502060101010101" pitchFamily="2" charset="-79"/>
              </a:rPr>
              <a:t>ג</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הגוף, התא היחיד והאומה</a:t>
            </a:r>
          </a:p>
          <a:p>
            <a:pPr marL="17145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האם אתם מרגישים שאומה יצרה אתכם? כיצד אדם שנולד לאומה או חברה נוצר על ידה? </a:t>
            </a:r>
          </a:p>
          <a:p>
            <a:pPr marL="17145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בתפיסה הפוסטמודרנית העכשווית סבורים רבים שאדם יוצר שפה, והשפה יוצרת את צורת המחשבה של חברה. האם לדעתכם תפיסה זו סותרת את דבריו של גורדון?</a:t>
            </a:r>
          </a:p>
          <a:p>
            <a:pPr lvl="0">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ערבות הדדית – אשכול ערכים ציוניים – שיעור 29 חלק </a:t>
            </a:r>
            <a:r>
              <a:rPr lang="he-IL" dirty="0" smtClean="0"/>
              <a:t>ב' – ערבות הדדית המידה הנכונה</a:t>
            </a:r>
            <a:endParaRPr lang="he-IL" dirty="0"/>
          </a:p>
        </p:txBody>
      </p:sp>
      <p:sp>
        <p:nvSpPr>
          <p:cNvPr id="6" name="מלבן 5"/>
          <p:cNvSpPr/>
          <p:nvPr/>
        </p:nvSpPr>
        <p:spPr>
          <a:xfrm>
            <a:off x="6693960" y="3547326"/>
            <a:ext cx="2796540" cy="2411573"/>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שאלות לעיון והעמקה: </a:t>
            </a: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 </a:t>
            </a:r>
            <a:r>
              <a:rPr lang="he-IL" sz="800" b="1" dirty="0">
                <a:solidFill>
                  <a:srgbClr val="5E4D36"/>
                </a:solidFill>
                <a:latin typeface="Levenim MT" panose="02010502060101010101" pitchFamily="2" charset="-79"/>
                <a:cs typeface="Levenim MT" panose="02010502060101010101" pitchFamily="2" charset="-79"/>
              </a:rPr>
              <a:t>שלי ושלך - איזו מידה שיבור לו האדם?</a:t>
            </a:r>
          </a:p>
          <a:p>
            <a:pPr marL="171450" lvl="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עם איזו מידה שמופיעה במשנה אתם מזדהים (או האם לדעתכם יכולה להיות מידה מדויקת יותר שאינה מופיעה במשנה)? </a:t>
            </a:r>
          </a:p>
          <a:p>
            <a:pPr>
              <a:lnSpc>
                <a:spcPts val="1000"/>
              </a:lnSpc>
            </a:pPr>
            <a:r>
              <a:rPr lang="he-IL" sz="800" b="1" dirty="0" smtClean="0">
                <a:solidFill>
                  <a:srgbClr val="5E4D36"/>
                </a:solidFill>
                <a:latin typeface="Levenim MT" panose="02010502060101010101" pitchFamily="2" charset="-79"/>
                <a:cs typeface="Levenim MT" panose="02010502060101010101" pitchFamily="2" charset="-79"/>
              </a:rPr>
              <a:t>ב. </a:t>
            </a:r>
            <a:r>
              <a:rPr lang="he-IL" sz="800" b="1" dirty="0" smtClean="0">
                <a:solidFill>
                  <a:srgbClr val="5E4D36"/>
                </a:solidFill>
                <a:latin typeface="Levenim MT" panose="02010502060101010101" pitchFamily="2" charset="-79"/>
                <a:cs typeface="Levenim MT" panose="02010502060101010101" pitchFamily="2" charset="-79"/>
              </a:rPr>
              <a:t>לקבל ולהשפיע -  שלבי התפתחות</a:t>
            </a: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נסו</a:t>
            </a:r>
            <a:r>
              <a:rPr lang="he-IL" sz="800" dirty="0" smtClean="0">
                <a:solidFill>
                  <a:srgbClr val="5E4D36"/>
                </a:solidFill>
                <a:latin typeface="Levenim MT" panose="02010502060101010101" pitchFamily="2" charset="-79"/>
                <a:cs typeface="Levenim MT" panose="02010502060101010101" pitchFamily="2" charset="-79"/>
              </a:rPr>
              <a:t> </a:t>
            </a:r>
            <a:r>
              <a:rPr lang="he-IL" sz="700" dirty="0" smtClean="0">
                <a:solidFill>
                  <a:srgbClr val="5E4D36"/>
                </a:solidFill>
                <a:latin typeface="Levenim MT" panose="02010502060101010101" pitchFamily="2" charset="-79"/>
                <a:cs typeface="Levenim MT" panose="02010502060101010101" pitchFamily="2" charset="-79"/>
              </a:rPr>
              <a:t>למצוא דוגמאות </a:t>
            </a:r>
            <a:r>
              <a:rPr lang="he-IL" sz="700" dirty="0" err="1" smtClean="0">
                <a:solidFill>
                  <a:srgbClr val="5E4D36"/>
                </a:solidFill>
                <a:latin typeface="Levenim MT" panose="02010502060101010101" pitchFamily="2" charset="-79"/>
                <a:cs typeface="Levenim MT" panose="02010502060101010101" pitchFamily="2" charset="-79"/>
              </a:rPr>
              <a:t>אמיתיות</a:t>
            </a:r>
            <a:r>
              <a:rPr lang="he-IL" sz="700" dirty="0" smtClean="0">
                <a:solidFill>
                  <a:srgbClr val="5E4D36"/>
                </a:solidFill>
                <a:latin typeface="Levenim MT" panose="02010502060101010101" pitchFamily="2" charset="-79"/>
                <a:cs typeface="Levenim MT" panose="02010502060101010101" pitchFamily="2" charset="-79"/>
              </a:rPr>
              <a:t> מהחיים לכל ארבעת השלבים (בעיקר כדאי לבחון את שלב ב' וד')</a:t>
            </a: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מהי הבעיה העמוקה של שלב ג'?</a:t>
            </a: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באיזה שלב של חיים אתם מרגישים שאתם?</a:t>
            </a:r>
          </a:p>
          <a:p>
            <a:pPr>
              <a:lnSpc>
                <a:spcPts val="1000"/>
              </a:lnSpc>
            </a:pPr>
            <a:r>
              <a:rPr lang="he-IL" sz="800" b="1" dirty="0" smtClean="0">
                <a:solidFill>
                  <a:srgbClr val="5E4D36"/>
                </a:solidFill>
                <a:latin typeface="Levenim MT" panose="02010502060101010101" pitchFamily="2" charset="-79"/>
                <a:cs typeface="Levenim MT" panose="02010502060101010101" pitchFamily="2" charset="-79"/>
              </a:rPr>
              <a:t>ג. </a:t>
            </a:r>
            <a:r>
              <a:rPr lang="he-IL" sz="800" b="1" dirty="0">
                <a:solidFill>
                  <a:srgbClr val="5E4D36"/>
                </a:solidFill>
                <a:latin typeface="Levenim MT" panose="02010502060101010101" pitchFamily="2" charset="-79"/>
                <a:cs typeface="Levenim MT" panose="02010502060101010101" pitchFamily="2" charset="-79"/>
              </a:rPr>
              <a:t>הגוף, התא היחיד והאומה</a:t>
            </a:r>
          </a:p>
          <a:p>
            <a:pPr marL="171450" lvl="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האם אתם מרגישים שאומה יצרה אתכם? כיצד אדם שנולד לאומה או חברה נוצר על ידה? </a:t>
            </a:r>
          </a:p>
          <a:p>
            <a:pPr marL="171450" lvl="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בתפיסה הפוסטמודרנית העכשווית סבורים רבים שאדם יוצר שפה, והשפה יוצרת את צורת המחשבה של חברה. האם לדעתכם תפיסה </a:t>
            </a:r>
            <a:r>
              <a:rPr lang="he-IL" sz="700" dirty="0">
                <a:solidFill>
                  <a:srgbClr val="5E4D36"/>
                </a:solidFill>
                <a:latin typeface="Levenim MT" panose="02010502060101010101" pitchFamily="2" charset="-79"/>
                <a:cs typeface="Levenim MT" panose="02010502060101010101" pitchFamily="2" charset="-79"/>
              </a:rPr>
              <a:t>זו סותרת את דבריו של גורדון</a:t>
            </a:r>
            <a:r>
              <a:rPr lang="he-IL" sz="700" dirty="0" smtClean="0">
                <a:solidFill>
                  <a:srgbClr val="5E4D36"/>
                </a:solidFill>
                <a:latin typeface="Levenim MT" panose="02010502060101010101" pitchFamily="2" charset="-79"/>
                <a:cs typeface="Levenim MT" panose="02010502060101010101" pitchFamily="2" charset="-79"/>
              </a:rPr>
              <a:t>?</a:t>
            </a: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2464083" y="993379"/>
            <a:ext cx="1970053"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0" name="מלבן 9"/>
          <p:cNvSpPr/>
          <p:nvPr/>
        </p:nvSpPr>
        <p:spPr>
          <a:xfrm>
            <a:off x="4518543" y="993646"/>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א. איזו מידה שיבור לו האדם?</a:t>
            </a:r>
            <a:endParaRPr lang="he-IL" sz="850" b="1" dirty="0" smtClean="0">
              <a:solidFill>
                <a:srgbClr val="5E4D36"/>
              </a:solidFill>
              <a:latin typeface="Levenim MT" panose="02010502060101010101" pitchFamily="2" charset="-79"/>
              <a:cs typeface="Levenim MT" panose="02010502060101010101" pitchFamily="2" charset="-79"/>
            </a:endParaRPr>
          </a:p>
          <a:p>
            <a:pPr lvl="0" algn="just">
              <a:lnSpc>
                <a:spcPct val="150000"/>
              </a:lnSpc>
            </a:pPr>
            <a:r>
              <a:rPr lang="he-IL" sz="1200" dirty="0">
                <a:solidFill>
                  <a:srgbClr val="5E4D36"/>
                </a:solidFill>
                <a:latin typeface="Levenim MT" panose="02010502060101010101" pitchFamily="2" charset="-79"/>
                <a:cs typeface="Levenim MT" panose="02010502060101010101" pitchFamily="2" charset="-79"/>
              </a:rPr>
              <a:t>האומר: שלי </a:t>
            </a:r>
            <a:r>
              <a:rPr lang="he-IL" sz="1200" dirty="0" err="1">
                <a:solidFill>
                  <a:srgbClr val="5E4D36"/>
                </a:solidFill>
                <a:latin typeface="Levenim MT" panose="02010502060101010101" pitchFamily="2" charset="-79"/>
                <a:cs typeface="Levenim MT" panose="02010502060101010101" pitchFamily="2" charset="-79"/>
              </a:rPr>
              <a:t>שלי</a:t>
            </a:r>
            <a:r>
              <a:rPr lang="he-IL" sz="1200" dirty="0">
                <a:solidFill>
                  <a:srgbClr val="5E4D36"/>
                </a:solidFill>
                <a:latin typeface="Levenim MT" panose="02010502060101010101" pitchFamily="2" charset="-79"/>
                <a:cs typeface="Levenim MT" panose="02010502060101010101" pitchFamily="2" charset="-79"/>
              </a:rPr>
              <a:t> ושלך שלך - זו מדה בינונית. </a:t>
            </a:r>
          </a:p>
          <a:p>
            <a:pPr lvl="0" algn="just">
              <a:lnSpc>
                <a:spcPct val="150000"/>
              </a:lnSpc>
            </a:pPr>
            <a:r>
              <a:rPr lang="he-IL" sz="1200" dirty="0">
                <a:solidFill>
                  <a:srgbClr val="5E4D36"/>
                </a:solidFill>
                <a:latin typeface="Levenim MT" panose="02010502060101010101" pitchFamily="2" charset="-79"/>
                <a:cs typeface="Levenim MT" panose="02010502060101010101" pitchFamily="2" charset="-79"/>
              </a:rPr>
              <a:t>                      ויש אומרים, זו מדת סדום.           </a:t>
            </a:r>
          </a:p>
          <a:p>
            <a:pPr lvl="0" algn="just">
              <a:lnSpc>
                <a:spcPct val="150000"/>
              </a:lnSpc>
            </a:pPr>
            <a:endParaRPr lang="he-IL" sz="1200" dirty="0">
              <a:solidFill>
                <a:srgbClr val="5E4D36"/>
              </a:solidFill>
              <a:latin typeface="Levenim MT" panose="02010502060101010101" pitchFamily="2" charset="-79"/>
              <a:cs typeface="Levenim MT" panose="02010502060101010101" pitchFamily="2" charset="-79"/>
            </a:endParaRPr>
          </a:p>
          <a:p>
            <a:pPr lvl="0" algn="just">
              <a:lnSpc>
                <a:spcPct val="150000"/>
              </a:lnSpc>
            </a:pPr>
            <a:r>
              <a:rPr lang="he-IL" sz="1200" dirty="0">
                <a:solidFill>
                  <a:srgbClr val="5E4D36"/>
                </a:solidFill>
                <a:latin typeface="Levenim MT" panose="02010502060101010101" pitchFamily="2" charset="-79"/>
                <a:cs typeface="Levenim MT" panose="02010502060101010101" pitchFamily="2" charset="-79"/>
              </a:rPr>
              <a:t>            שלי שלך ושלך שלי - עם הארץ.            </a:t>
            </a:r>
          </a:p>
          <a:p>
            <a:pPr lvl="0" algn="just">
              <a:lnSpc>
                <a:spcPct val="150000"/>
              </a:lnSpc>
            </a:pPr>
            <a:endParaRPr lang="he-IL" sz="1200" dirty="0">
              <a:solidFill>
                <a:srgbClr val="5E4D36"/>
              </a:solidFill>
              <a:latin typeface="Levenim MT" panose="02010502060101010101" pitchFamily="2" charset="-79"/>
              <a:cs typeface="Levenim MT" panose="02010502060101010101" pitchFamily="2" charset="-79"/>
            </a:endParaRPr>
          </a:p>
          <a:p>
            <a:pPr lvl="0" algn="just">
              <a:lnSpc>
                <a:spcPct val="150000"/>
              </a:lnSpc>
            </a:pPr>
            <a:r>
              <a:rPr lang="he-IL" sz="1200" dirty="0">
                <a:solidFill>
                  <a:srgbClr val="5E4D36"/>
                </a:solidFill>
                <a:latin typeface="Levenim MT" panose="02010502060101010101" pitchFamily="2" charset="-79"/>
                <a:cs typeface="Levenim MT" panose="02010502060101010101" pitchFamily="2" charset="-79"/>
              </a:rPr>
              <a:t>            שלי שלך ושלך שלך - חסיד.            </a:t>
            </a:r>
          </a:p>
          <a:p>
            <a:pPr lvl="0" algn="just">
              <a:lnSpc>
                <a:spcPct val="150000"/>
              </a:lnSpc>
            </a:pPr>
            <a:endParaRPr lang="he-IL" sz="1200" dirty="0">
              <a:solidFill>
                <a:srgbClr val="5E4D36"/>
              </a:solidFill>
              <a:latin typeface="Levenim MT" panose="02010502060101010101" pitchFamily="2" charset="-79"/>
              <a:cs typeface="Levenim MT" panose="02010502060101010101" pitchFamily="2" charset="-79"/>
            </a:endParaRPr>
          </a:p>
          <a:p>
            <a:pPr lvl="0" algn="just">
              <a:lnSpc>
                <a:spcPct val="150000"/>
              </a:lnSpc>
            </a:pPr>
            <a:r>
              <a:rPr lang="he-IL" sz="1200" dirty="0">
                <a:solidFill>
                  <a:srgbClr val="5E4D36"/>
                </a:solidFill>
                <a:latin typeface="Levenim MT" panose="02010502060101010101" pitchFamily="2" charset="-79"/>
                <a:cs typeface="Levenim MT" panose="02010502060101010101" pitchFamily="2" charset="-79"/>
              </a:rPr>
              <a:t>            שלי </a:t>
            </a:r>
            <a:r>
              <a:rPr lang="he-IL" sz="1200" dirty="0" err="1">
                <a:solidFill>
                  <a:srgbClr val="5E4D36"/>
                </a:solidFill>
                <a:latin typeface="Levenim MT" panose="02010502060101010101" pitchFamily="2" charset="-79"/>
                <a:cs typeface="Levenim MT" panose="02010502060101010101" pitchFamily="2" charset="-79"/>
              </a:rPr>
              <a:t>שלי</a:t>
            </a:r>
            <a:r>
              <a:rPr lang="he-IL" sz="1200" dirty="0">
                <a:solidFill>
                  <a:srgbClr val="5E4D36"/>
                </a:solidFill>
                <a:latin typeface="Levenim MT" panose="02010502060101010101" pitchFamily="2" charset="-79"/>
                <a:cs typeface="Levenim MT" panose="02010502060101010101" pitchFamily="2" charset="-79"/>
              </a:rPr>
              <a:t> ושלך שלי - רשע. </a:t>
            </a: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pic>
        <p:nvPicPr>
          <p:cNvPr id="13" name="מציין מיקום של תמונה 12"/>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81" b="2881"/>
          <a:stretch>
            <a:fillRect/>
          </a:stretch>
        </p:blipFill>
        <p:spPr>
          <a:xfrm>
            <a:off x="4614052" y="5669280"/>
            <a:ext cx="1771706" cy="983823"/>
          </a:xfrm>
        </p:spPr>
      </p:pic>
      <p:sp>
        <p:nvSpPr>
          <p:cNvPr id="12" name="מלבן 11"/>
          <p:cNvSpPr/>
          <p:nvPr/>
        </p:nvSpPr>
        <p:spPr>
          <a:xfrm>
            <a:off x="6693960" y="1020468"/>
            <a:ext cx="2796540" cy="2287275"/>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הדף הראשון של השיעור ביררנו את התמונה הגדולה של ערבות הדדית מוחלטת, מסירות טוטאלית למשימה, אהבת עצמי אנוכית והמודל של גורדון.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בחלק הזה נרד לרזולוציה הקטנה. בתמונה </a:t>
            </a:r>
            <a:r>
              <a:rPr lang="he-IL" sz="800" dirty="0">
                <a:solidFill>
                  <a:schemeClr val="bg1"/>
                </a:solidFill>
                <a:latin typeface="Levenim MT" panose="02010502060101010101" pitchFamily="2" charset="-79"/>
                <a:cs typeface="Levenim MT" panose="02010502060101010101" pitchFamily="2" charset="-79"/>
              </a:rPr>
              <a:t>הקטנה כול אחד מאתנו עומד מול השאלה איך לעצב את חייו – איזו משמעות לתת להם, ומה הנגזרות של המשמעות הזו?</a:t>
            </a:r>
          </a:p>
          <a:p>
            <a:pPr algn="just">
              <a:lnSpc>
                <a:spcPts val="1000"/>
              </a:lnSpc>
            </a:pPr>
            <a:r>
              <a:rPr lang="he-IL" sz="800" dirty="0">
                <a:solidFill>
                  <a:schemeClr val="bg1"/>
                </a:solidFill>
                <a:latin typeface="Levenim MT" panose="02010502060101010101" pitchFamily="2" charset="-79"/>
                <a:cs typeface="Levenim MT" panose="02010502060101010101" pitchFamily="2" charset="-79"/>
              </a:rPr>
              <a:t>האם כול כולי למטרה, לקבוצה, לחברה? אולי בכלל המשמעות היא בי עצמי בחיים האישיים שלי בטיפוח העצמי מה שנקרא המימוש העצמי?</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נראה מודלים שונים – מידות שונות, נכיר ראיה התפתחותית שטוענת שהמידות הללו הם שלבים של בניית הקומה השלמה של האדם, ונחזור שוב לגורדון לפתח מודל של יחס בין היחיד לאומה. </a:t>
            </a:r>
            <a:endParaRPr lang="he-IL" sz="800" dirty="0">
              <a:solidFill>
                <a:schemeClr val="bg1"/>
              </a:solidFill>
              <a:latin typeface="Levenim MT" panose="02010502060101010101" pitchFamily="2" charset="-79"/>
              <a:cs typeface="Levenim MT" panose="02010502060101010101" pitchFamily="2" charset="-79"/>
            </a:endParaRPr>
          </a:p>
          <a:p>
            <a:pPr algn="just">
              <a:lnSpc>
                <a:spcPts val="1000"/>
              </a:lnSpc>
            </a:pPr>
            <a:endParaRPr lang="he-IL" sz="800" dirty="0">
              <a:solidFill>
                <a:schemeClr val="bg1"/>
              </a:solidFill>
              <a:latin typeface="Levenim MT" panose="02010502060101010101" pitchFamily="2" charset="-79"/>
              <a:cs typeface="Levenim MT" panose="02010502060101010101" pitchFamily="2" charset="-79"/>
            </a:endParaRPr>
          </a:p>
        </p:txBody>
      </p:sp>
      <p:sp>
        <p:nvSpPr>
          <p:cNvPr id="19" name="מלבן 18"/>
          <p:cNvSpPr/>
          <p:nvPr/>
        </p:nvSpPr>
        <p:spPr>
          <a:xfrm>
            <a:off x="2435948" y="1033058"/>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a:t>
            </a:r>
            <a:r>
              <a:rPr lang="he-IL" sz="950" b="1" dirty="0">
                <a:solidFill>
                  <a:srgbClr val="5E4D36"/>
                </a:solidFill>
                <a:latin typeface="Levenim MT" panose="02010502060101010101" pitchFamily="2" charset="-79"/>
                <a:cs typeface="Levenim MT" panose="02010502060101010101" pitchFamily="2" charset="-79"/>
              </a:rPr>
              <a:t>לקבל ולהשפיע -  </a:t>
            </a:r>
            <a:r>
              <a:rPr lang="he-IL" sz="950" b="1" dirty="0" smtClean="0">
                <a:solidFill>
                  <a:srgbClr val="5E4D36"/>
                </a:solidFill>
                <a:latin typeface="Levenim MT" panose="02010502060101010101" pitchFamily="2" charset="-79"/>
                <a:cs typeface="Levenim MT" panose="02010502060101010101" pitchFamily="2" charset="-79"/>
              </a:rPr>
              <a:t>שלבי התפתחות</a:t>
            </a:r>
            <a:endParaRPr lang="he-IL" sz="950" b="1" dirty="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700" dirty="0">
                <a:solidFill>
                  <a:srgbClr val="5E4D36"/>
                </a:solidFill>
                <a:latin typeface="Levenim MT" panose="02010502060101010101" pitchFamily="2" charset="-79"/>
                <a:cs typeface="Levenim MT" panose="02010502060101010101" pitchFamily="2" charset="-79"/>
              </a:rPr>
              <a:t>א. </a:t>
            </a:r>
            <a:r>
              <a:rPr lang="he-IL" sz="700" b="1" dirty="0">
                <a:solidFill>
                  <a:srgbClr val="5E4D36"/>
                </a:solidFill>
                <a:latin typeface="Levenim MT" panose="02010502060101010101" pitchFamily="2" charset="-79"/>
                <a:cs typeface="Levenim MT" panose="02010502060101010101" pitchFamily="2" charset="-79"/>
              </a:rPr>
              <a:t>רצון לקבל על מנת לקבל- </a:t>
            </a:r>
            <a:r>
              <a:rPr lang="he-IL" sz="700" dirty="0">
                <a:solidFill>
                  <a:srgbClr val="5E4D36"/>
                </a:solidFill>
                <a:latin typeface="Levenim MT" panose="02010502060101010101" pitchFamily="2" charset="-79"/>
                <a:cs typeface="Levenim MT" panose="02010502060101010101" pitchFamily="2" charset="-79"/>
              </a:rPr>
              <a:t>זהו מצבו של התינוק. אמנם, אין בכך כל רע, משום שתפקידו של האדם בשלב זה של חייו הוא לבנות את כלי הקבלה. אך אצל מבוגר, התנהגות זו מאפיינת דווקא את הרשע.</a:t>
            </a:r>
          </a:p>
          <a:p>
            <a:pPr algn="just">
              <a:lnSpc>
                <a:spcPct val="150000"/>
              </a:lnSpc>
            </a:pPr>
            <a:r>
              <a:rPr lang="he-IL" sz="700" dirty="0">
                <a:solidFill>
                  <a:srgbClr val="5E4D36"/>
                </a:solidFill>
                <a:latin typeface="Levenim MT" panose="02010502060101010101" pitchFamily="2" charset="-79"/>
                <a:cs typeface="Levenim MT" panose="02010502060101010101" pitchFamily="2" charset="-79"/>
              </a:rPr>
              <a:t>ב. </a:t>
            </a:r>
            <a:r>
              <a:rPr lang="he-IL" sz="700" b="1" dirty="0">
                <a:solidFill>
                  <a:srgbClr val="5E4D36"/>
                </a:solidFill>
                <a:latin typeface="Levenim MT" panose="02010502060101010101" pitchFamily="2" charset="-79"/>
                <a:cs typeface="Levenim MT" panose="02010502060101010101" pitchFamily="2" charset="-79"/>
              </a:rPr>
              <a:t>רצון להשפיע על מנת לקבל </a:t>
            </a:r>
            <a:r>
              <a:rPr lang="he-IL" sz="700" dirty="0">
                <a:solidFill>
                  <a:srgbClr val="5E4D36"/>
                </a:solidFill>
                <a:latin typeface="Levenim MT" panose="02010502060101010101" pitchFamily="2" charset="-79"/>
                <a:cs typeface="Levenim MT" panose="02010502060101010101" pitchFamily="2" charset="-79"/>
              </a:rPr>
              <a:t>- זהו מצב הילד המתפתח. התניית הקבלה בנתינה היא פרי החינוך. התנהגות זו, הרצויה אצל הילד, מאפיינת אצל המבוגר את הצבוע, העושה מעשה חסד למען עצמו.</a:t>
            </a:r>
          </a:p>
          <a:p>
            <a:pPr algn="just">
              <a:lnSpc>
                <a:spcPct val="150000"/>
              </a:lnSpc>
            </a:pPr>
            <a:r>
              <a:rPr lang="he-IL" sz="700" dirty="0">
                <a:solidFill>
                  <a:srgbClr val="5E4D36"/>
                </a:solidFill>
                <a:latin typeface="Levenim MT" panose="02010502060101010101" pitchFamily="2" charset="-79"/>
                <a:cs typeface="Levenim MT" panose="02010502060101010101" pitchFamily="2" charset="-79"/>
              </a:rPr>
              <a:t>ג. </a:t>
            </a:r>
            <a:r>
              <a:rPr lang="he-IL" sz="700" b="1" dirty="0">
                <a:solidFill>
                  <a:srgbClr val="5E4D36"/>
                </a:solidFill>
                <a:latin typeface="Levenim MT" panose="02010502060101010101" pitchFamily="2" charset="-79"/>
                <a:cs typeface="Levenim MT" panose="02010502060101010101" pitchFamily="2" charset="-79"/>
              </a:rPr>
              <a:t>רצון להשפיע על מנת להשפיע</a:t>
            </a:r>
            <a:r>
              <a:rPr lang="he-IL" sz="700" dirty="0">
                <a:solidFill>
                  <a:srgbClr val="5E4D36"/>
                </a:solidFill>
                <a:latin typeface="Levenim MT" panose="02010502060101010101" pitchFamily="2" charset="-79"/>
                <a:cs typeface="Levenim MT" panose="02010502060101010101" pitchFamily="2" charset="-79"/>
              </a:rPr>
              <a:t>. שלב זה הוא פרי ההרגל. מרוב תרגול של מידת החסד, מתהפכת תכונתו של האדם לרצון אידאליסטי של נתינה בלבד. תכונה זו מצויה אצל הנער, כשהוא חי את התקופה הערכית ביותר בחייו, המלווה בסכנות רבות בשל </a:t>
            </a:r>
            <a:r>
              <a:rPr lang="he-IL" sz="700" dirty="0" err="1">
                <a:solidFill>
                  <a:srgbClr val="5E4D36"/>
                </a:solidFill>
                <a:latin typeface="Levenim MT" panose="02010502060101010101" pitchFamily="2" charset="-79"/>
                <a:cs typeface="Levenim MT" panose="02010502060101010101" pitchFamily="2" charset="-79"/>
              </a:rPr>
              <a:t>היאוש</a:t>
            </a:r>
            <a:r>
              <a:rPr lang="he-IL" sz="700" dirty="0">
                <a:solidFill>
                  <a:srgbClr val="5E4D36"/>
                </a:solidFill>
                <a:latin typeface="Levenim MT" panose="02010502060101010101" pitchFamily="2" charset="-79"/>
                <a:cs typeface="Levenim MT" panose="02010502060101010101" pitchFamily="2" charset="-79"/>
              </a:rPr>
              <a:t> העשוי לתקוף את הצעיר כשהוא מתוודע לכך שהוא מוכרח בעל </a:t>
            </a:r>
            <a:r>
              <a:rPr lang="he-IL" sz="700" dirty="0" err="1">
                <a:solidFill>
                  <a:srgbClr val="5E4D36"/>
                </a:solidFill>
                <a:latin typeface="Levenim MT" panose="02010502060101010101" pitchFamily="2" charset="-79"/>
                <a:cs typeface="Levenim MT" panose="02010502060101010101" pitchFamily="2" charset="-79"/>
              </a:rPr>
              <a:t>כרחו</a:t>
            </a:r>
            <a:r>
              <a:rPr lang="he-IL" sz="700" dirty="0">
                <a:solidFill>
                  <a:srgbClr val="5E4D36"/>
                </a:solidFill>
                <a:latin typeface="Levenim MT" panose="02010502060101010101" pitchFamily="2" charset="-79"/>
                <a:cs typeface="Levenim MT" panose="02010502060101010101" pitchFamily="2" charset="-79"/>
              </a:rPr>
              <a:t> לקבל. התנהגות זו, שראוי לה להימשך לזמן קצר בחיי האדם, מאפיינת אצל המבוגרים את המשוגע, הסבור בסתר לבו שהוא אלוה, שכן, אינו זקוק לאדם.</a:t>
            </a:r>
          </a:p>
          <a:p>
            <a:pPr algn="just">
              <a:lnSpc>
                <a:spcPct val="150000"/>
              </a:lnSpc>
            </a:pPr>
            <a:r>
              <a:rPr lang="he-IL" sz="700" dirty="0">
                <a:solidFill>
                  <a:srgbClr val="5E4D36"/>
                </a:solidFill>
                <a:latin typeface="Levenim MT" panose="02010502060101010101" pitchFamily="2" charset="-79"/>
                <a:cs typeface="Levenim MT" panose="02010502060101010101" pitchFamily="2" charset="-79"/>
              </a:rPr>
              <a:t>ד. </a:t>
            </a:r>
            <a:r>
              <a:rPr lang="he-IL" sz="700" b="1" dirty="0">
                <a:solidFill>
                  <a:srgbClr val="5E4D36"/>
                </a:solidFill>
                <a:latin typeface="Levenim MT" panose="02010502060101010101" pitchFamily="2" charset="-79"/>
                <a:cs typeface="Levenim MT" panose="02010502060101010101" pitchFamily="2" charset="-79"/>
              </a:rPr>
              <a:t>רצון לקבל על מנת להשפיע- </a:t>
            </a:r>
            <a:r>
              <a:rPr lang="he-IL" sz="700" dirty="0">
                <a:solidFill>
                  <a:srgbClr val="5E4D36"/>
                </a:solidFill>
                <a:latin typeface="Levenim MT" panose="02010502060101010101" pitchFamily="2" charset="-79"/>
                <a:cs typeface="Levenim MT" panose="02010502060101010101" pitchFamily="2" charset="-79"/>
              </a:rPr>
              <a:t>זהו מצב הבגרות המוסרית והנפשית כאחד המהוה את האידאל ההתנהגותי של היהדות. כאן חדלה מלחמת היצרים ההופכת את עולמו המוסרי של האדם </a:t>
            </a:r>
            <a:r>
              <a:rPr lang="he-IL" sz="700" dirty="0" err="1">
                <a:solidFill>
                  <a:srgbClr val="5E4D36"/>
                </a:solidFill>
                <a:latin typeface="Levenim MT" panose="02010502060101010101" pitchFamily="2" charset="-79"/>
                <a:cs typeface="Levenim MT" panose="02010502060101010101" pitchFamily="2" charset="-79"/>
              </a:rPr>
              <a:t>לגיהנם</a:t>
            </a:r>
            <a:r>
              <a:rPr lang="he-IL" sz="700" dirty="0">
                <a:solidFill>
                  <a:srgbClr val="5E4D36"/>
                </a:solidFill>
                <a:latin typeface="Levenim MT" panose="02010502060101010101" pitchFamily="2" charset="-79"/>
                <a:cs typeface="Levenim MT" panose="02010502060101010101" pitchFamily="2" charset="-79"/>
              </a:rPr>
              <a:t>, ומתגלה ההרמוניה בין היצרים. אמנם רצונו של הנברא לקבל, ובכך הוא נאמן לזהותו כנברא, אך מאחר ומגמת הקבלה היא לשם הנתינה, יש בה משום הידמות לבורא והקבלה הופכת להיות הנאה קדושה, שבה ישפיע האדם נחת רוח ליוצרו שלשם כך בראו, שיקבל. כך שכשהוא מקבל דווקא, עושה חסד עם קונו. </a:t>
            </a: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טוב הארץ לטו בשבט, הרב </a:t>
            </a:r>
            <a:r>
              <a:rPr lang="he-IL" sz="600" dirty="0" smtClean="0">
                <a:solidFill>
                  <a:srgbClr val="5E4D36"/>
                </a:solidFill>
                <a:latin typeface="Levenim MT" panose="02010502060101010101" pitchFamily="2" charset="-79"/>
                <a:cs typeface="Levenim MT" panose="02010502060101010101" pitchFamily="2" charset="-79"/>
              </a:rPr>
              <a:t>שרקי</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20" name="מלבן 19"/>
          <p:cNvSpPr/>
          <p:nvPr/>
        </p:nvSpPr>
        <p:spPr>
          <a:xfrm>
            <a:off x="338951" y="1020468"/>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ג. </a:t>
            </a:r>
            <a:r>
              <a:rPr lang="he-IL" sz="950" b="1" dirty="0">
                <a:solidFill>
                  <a:srgbClr val="5E4D36"/>
                </a:solidFill>
                <a:latin typeface="Levenim MT" panose="02010502060101010101" pitchFamily="2" charset="-79"/>
                <a:cs typeface="Levenim MT" panose="02010502060101010101" pitchFamily="2" charset="-79"/>
              </a:rPr>
              <a:t>הגוף, התא היחיד </a:t>
            </a:r>
            <a:r>
              <a:rPr lang="he-IL" sz="950" b="1" dirty="0" smtClean="0">
                <a:solidFill>
                  <a:srgbClr val="5E4D36"/>
                </a:solidFill>
                <a:latin typeface="Levenim MT" panose="02010502060101010101" pitchFamily="2" charset="-79"/>
                <a:cs typeface="Levenim MT" panose="02010502060101010101" pitchFamily="2" charset="-79"/>
              </a:rPr>
              <a:t>והאומה</a:t>
            </a:r>
          </a:p>
          <a:p>
            <a:pPr algn="just">
              <a:lnSpc>
                <a:spcPct val="150000"/>
              </a:lnSpc>
            </a:pPr>
            <a:r>
              <a:rPr lang="he-IL" sz="900" dirty="0" smtClean="0">
                <a:solidFill>
                  <a:srgbClr val="5E4D36"/>
                </a:solidFill>
                <a:latin typeface="Levenim MT" panose="02010502060101010101" pitchFamily="2" charset="-79"/>
                <a:cs typeface="Levenim MT" panose="02010502060101010101" pitchFamily="2" charset="-79"/>
              </a:rPr>
              <a:t>..</a:t>
            </a:r>
            <a:r>
              <a:rPr lang="he-IL" sz="1000" dirty="0" smtClean="0">
                <a:solidFill>
                  <a:srgbClr val="5E4D36"/>
                </a:solidFill>
                <a:latin typeface="Levenim MT" panose="02010502060101010101" pitchFamily="2" charset="-79"/>
                <a:cs typeface="Levenim MT" panose="02010502060101010101" pitchFamily="2" charset="-79"/>
              </a:rPr>
              <a:t>.האומה יצרה את הלשון [כלומר את עצם המחשבה האנושית]...את המוסר, את השירה, ואת החיים החברתיים, במובן זה אפשר לאמור – </a:t>
            </a:r>
            <a:r>
              <a:rPr lang="he-IL" sz="1000" b="1" dirty="0" smtClean="0">
                <a:solidFill>
                  <a:srgbClr val="5E4D36"/>
                </a:solidFill>
                <a:latin typeface="Levenim MT" panose="02010502060101010101" pitchFamily="2" charset="-79"/>
                <a:cs typeface="Levenim MT" panose="02010502060101010101" pitchFamily="2" charset="-79"/>
              </a:rPr>
              <a:t>האומה יצרה את האדם</a:t>
            </a:r>
            <a:r>
              <a:rPr lang="he-IL" sz="1000" dirty="0" smtClean="0">
                <a:solidFill>
                  <a:srgbClr val="5E4D36"/>
                </a:solidFill>
                <a:latin typeface="Levenim MT" panose="02010502060101010101" pitchFamily="2" charset="-79"/>
                <a:cs typeface="Levenim MT" panose="02010502060101010101" pitchFamily="2" charset="-79"/>
              </a:rPr>
              <a:t>...</a:t>
            </a:r>
          </a:p>
          <a:p>
            <a:pPr algn="just">
              <a:lnSpc>
                <a:spcPct val="150000"/>
              </a:lnSpc>
            </a:pPr>
            <a:r>
              <a:rPr lang="he-IL" sz="1000" dirty="0" smtClean="0">
                <a:solidFill>
                  <a:srgbClr val="5E4D36"/>
                </a:solidFill>
                <a:latin typeface="Levenim MT" panose="02010502060101010101" pitchFamily="2" charset="-79"/>
                <a:cs typeface="Levenim MT" panose="02010502060101010101" pitchFamily="2" charset="-79"/>
              </a:rPr>
              <a:t>..יש חיים לתא [של בעל חיים או של צמח], ויש חיים להרכבת התאים, לגוף, שהורכב מהם, - והנה חיי הגוף שונים לגמרי מחיי התא. ואין הגוף מכיר כלום, אינו אפילו מרגיש כלום, בחיי התא, ואין התא מכיר כלום ואיננו מרגיש כלום בחיי הגוף. ..</a:t>
            </a:r>
          </a:p>
          <a:p>
            <a:pPr algn="just">
              <a:lnSpc>
                <a:spcPct val="150000"/>
              </a:lnSpc>
            </a:pPr>
            <a:r>
              <a:rPr lang="he-IL" sz="1000" dirty="0" smtClean="0">
                <a:solidFill>
                  <a:srgbClr val="5E4D36"/>
                </a:solidFill>
                <a:latin typeface="Levenim MT" panose="02010502060101010101" pitchFamily="2" charset="-79"/>
                <a:cs typeface="Levenim MT" panose="02010502060101010101" pitchFamily="2" charset="-79"/>
              </a:rPr>
              <a:t>כללו של דבר, חיי האומה, לפי הלך מחשבה זה, הם...מעין חוליה בין חיי האדם ובין חיי הטבע, והנה לגבי האדם הפרטי מבחינת  השגתו את כלליות הטבע, מעין מה שהים בכללו הוא לגבי כל טיפה מטיפותיו מבחינת השתקפותם של השמים וכל צבאם באותן הטיפות. על אופי זה של חיי האומה מעידות היצירות הלאומיות...</a:t>
            </a:r>
            <a:endParaRPr lang="he-IL" sz="70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א.ד. גורדון, חשבוננו לעצמינו</a:t>
            </a:r>
          </a:p>
          <a:p>
            <a:pPr algn="l">
              <a:lnSpc>
                <a:spcPts val="1000"/>
              </a:lnSpc>
            </a:pPr>
            <a:endParaRPr lang="he-IL" sz="600" dirty="0" smtClean="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820237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הנחיה למעביר השיעור חלק א'</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50" u="sng" dirty="0">
                <a:solidFill>
                  <a:srgbClr val="5E4D36"/>
                </a:solidFill>
                <a:latin typeface="Levenim MT" panose="02010502060101010101" pitchFamily="2" charset="-79"/>
                <a:cs typeface="Levenim MT" panose="02010502060101010101" pitchFamily="2" charset="-79"/>
              </a:rPr>
              <a:t>מהלך כללי של השיעור מבט על</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בחלק הראשון הרעיון הוא לבדוק את שתי העמדות הקיצוניות מצד אחד הירתמות מוחלטת וטוטלית למשימה, מצד שני הליכה לכיוון השני של מימוש עצמי עם הסכנה הטמונה בקצה הדרך הזו. נבקש להבין גם את הבעייתיות של ערבות הדדית טוטאלית שמוחקת את היחיד.</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בחלק השני ננסה לבדוק ברזולוציה גבוהה יותר מנקודת מבט של היחיד. נכיר את המשנה שמונה את העמדות השונות ביחס שבין האם לזולתו ונותנת 'ציונים' לכל מידה. נכיר מודל שרואה בעמדות השונות כלפי הזולת תהליך כרונולוגי של התבגרות. ונקרא שוב את גורדון שנותן לנו מודל של יחסי האדם היחיד לאומתו. </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מבחינת מהלך השיעור: לכל חלק כדאי לתת הדגמה מחיי המצפה או מהתמונה הגדולה יותר של המדינה ואנחנו. לחדד את הדילמה וממנה לצאת ללימוד המקורות.</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שימו לב שבחלק הראשון בהצגת </a:t>
            </a:r>
            <a:r>
              <a:rPr lang="he-IL" sz="850" dirty="0" err="1">
                <a:solidFill>
                  <a:srgbClr val="5E4D36"/>
                </a:solidFill>
                <a:latin typeface="Levenim MT" panose="02010502060101010101" pitchFamily="2" charset="-79"/>
                <a:cs typeface="Levenim MT" panose="02010502060101010101" pitchFamily="2" charset="-79"/>
              </a:rPr>
              <a:t>הלילמה</a:t>
            </a:r>
            <a:r>
              <a:rPr lang="he-IL" sz="850" dirty="0">
                <a:solidFill>
                  <a:srgbClr val="5E4D36"/>
                </a:solidFill>
                <a:latin typeface="Levenim MT" panose="02010502060101010101" pitchFamily="2" charset="-79"/>
                <a:cs typeface="Levenim MT" panose="02010502060101010101" pitchFamily="2" charset="-79"/>
              </a:rPr>
              <a:t> הגדש הוא אל דיכוטומיה בים אהבת עצמי לבין נטינה טוטאלית. הרעיון לנתח את החסרונות היתרונות הסכנות והסיכויים של כל קצה. משם להבין מה מבקש גורדון לומר על הדילמה הזו.</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בחלק השני כבר לא דילמה בין קצוות, אלא יותר שלאה של מי אני מול עצמי ומול המשימה, מול ערך  הערבות. כאן הדיון הוא על המידות. איזו מידה טובה. </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בדברים הבאים אנחנו מבקשים לתת לך כמנחה איזה שהו ניתוח של המקורות. כמובן שאפשר לנתח אותם אחרת ואף מצופה שבכל דיון יצוצו רעיונות חדשים. הכוונה לתת לך ביטחון מול המקורות ולאפשר לך כמנחה ליצור את הלימות, את הדיון. </a:t>
            </a:r>
          </a:p>
          <a:p>
            <a:pPr marL="0" indent="0" algn="just">
              <a:buNone/>
            </a:pPr>
            <a:r>
              <a:rPr lang="he-IL" sz="850" u="sng" dirty="0" smtClean="0">
                <a:solidFill>
                  <a:srgbClr val="5E4D36"/>
                </a:solidFill>
                <a:latin typeface="Levenim MT" panose="02010502060101010101" pitchFamily="2" charset="-79"/>
                <a:cs typeface="Levenim MT" panose="02010502060101010101" pitchFamily="2" charset="-79"/>
              </a:rPr>
              <a:t>א</a:t>
            </a:r>
            <a:r>
              <a:rPr lang="he-IL" sz="850" u="sng" dirty="0">
                <a:solidFill>
                  <a:srgbClr val="5E4D36"/>
                </a:solidFill>
                <a:latin typeface="Levenim MT" panose="02010502060101010101" pitchFamily="2" charset="-79"/>
                <a:cs typeface="Levenim MT" panose="02010502060101010101" pitchFamily="2" charset="-79"/>
              </a:rPr>
              <a:t>. </a:t>
            </a:r>
            <a:r>
              <a:rPr lang="he-IL" sz="850" u="sng" dirty="0">
                <a:solidFill>
                  <a:srgbClr val="5E4D36"/>
                </a:solidFill>
                <a:latin typeface="Levenim MT" panose="02010502060101010101" pitchFamily="2" charset="-79"/>
                <a:cs typeface="Levenim MT" panose="02010502060101010101" pitchFamily="2" charset="-79"/>
              </a:rPr>
              <a:t>אני </a:t>
            </a:r>
            <a:r>
              <a:rPr lang="he-IL" sz="850" u="sng" dirty="0">
                <a:solidFill>
                  <a:srgbClr val="5E4D36"/>
                </a:solidFill>
                <a:latin typeface="Levenim MT" panose="02010502060101010101" pitchFamily="2" charset="-79"/>
                <a:cs typeface="Levenim MT" panose="02010502060101010101" pitchFamily="2" charset="-79"/>
              </a:rPr>
              <a:t>גלגל, אני מסמר, אני בורג</a:t>
            </a:r>
          </a:p>
          <a:p>
            <a:pPr marL="0" indent="0" algn="just">
              <a:buNone/>
            </a:pPr>
            <a:r>
              <a:rPr lang="he-IL" sz="850" dirty="0" err="1">
                <a:solidFill>
                  <a:srgbClr val="5E4D36"/>
                </a:solidFill>
                <a:latin typeface="Levenim MT" panose="02010502060101010101" pitchFamily="2" charset="-79"/>
                <a:cs typeface="Levenim MT" panose="02010502060101010101" pitchFamily="2" charset="-79"/>
              </a:rPr>
              <a:t>טרומפלדור</a:t>
            </a:r>
            <a:r>
              <a:rPr lang="he-IL" sz="850" dirty="0">
                <a:solidFill>
                  <a:srgbClr val="5E4D36"/>
                </a:solidFill>
                <a:latin typeface="Levenim MT" panose="02010502060101010101" pitchFamily="2" charset="-79"/>
                <a:cs typeface="Levenim MT" panose="02010502060101010101" pitchFamily="2" charset="-79"/>
              </a:rPr>
              <a:t> מנסח בדבריו עמדה קיצונית של התמסרות היחיד באופן טוטלי למשימה המשותפת. במקרה הזה מול הציונות. בדבריו הוא מוחק לחלוטין את האני עצמי שלו או רותם אותו לכלל, למשימה. </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צריך לזכור את ההקשר של דבריו. ראשית מדובר על תקופה שכל כולה היא חלוציות, סטרטאפ של הציונות. בסטרטאפ דרוש התמסרות טוטלית. בלי זה לא יהיה סטרטאפ. אח"כ באים </a:t>
            </a:r>
            <a:r>
              <a:rPr lang="he-IL" sz="850" dirty="0" err="1">
                <a:solidFill>
                  <a:srgbClr val="5E4D36"/>
                </a:solidFill>
                <a:latin typeface="Levenim MT" panose="02010502060101010101" pitchFamily="2" charset="-79"/>
                <a:cs typeface="Levenim MT" panose="02010502060101010101" pitchFamily="2" charset="-79"/>
              </a:rPr>
              <a:t>האיזונים</a:t>
            </a:r>
            <a:r>
              <a:rPr lang="he-IL" sz="850" dirty="0">
                <a:solidFill>
                  <a:srgbClr val="5E4D36"/>
                </a:solidFill>
                <a:latin typeface="Levenim MT" panose="02010502060101010101" pitchFamily="2" charset="-79"/>
                <a:cs typeface="Levenim MT" panose="02010502060101010101" pitchFamily="2" charset="-79"/>
              </a:rPr>
              <a:t>.</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מי שלא יכלו לעמוד במתח של החלוציות עף מהארץ. כמו כן צריך לזכור </a:t>
            </a:r>
            <a:r>
              <a:rPr lang="he-IL" sz="850" dirty="0" err="1">
                <a:solidFill>
                  <a:srgbClr val="5E4D36"/>
                </a:solidFill>
                <a:latin typeface="Levenim MT" panose="02010502060101010101" pitchFamily="2" charset="-79"/>
                <a:cs typeface="Levenim MT" panose="02010502060101010101" pitchFamily="2" charset="-79"/>
              </a:rPr>
              <a:t>שטרומפלדור</a:t>
            </a:r>
            <a:r>
              <a:rPr lang="he-IL" sz="850" dirty="0">
                <a:solidFill>
                  <a:srgbClr val="5E4D36"/>
                </a:solidFill>
                <a:latin typeface="Levenim MT" panose="02010502060101010101" pitchFamily="2" charset="-79"/>
                <a:cs typeface="Levenim MT" panose="02010502060101010101" pitchFamily="2" charset="-79"/>
              </a:rPr>
              <a:t> היה סוציאליסט בימים שבהם הסוציאליזם היה בשיאו. ההשקפה הסוציאליסטית במפורש ראתה את הכלל הרבה לפני צרכיו של הפרט. נקודת המבט הזו הייתה אולי הלב של כל הסוציאליזם. ולכן </a:t>
            </a:r>
            <a:r>
              <a:rPr lang="he-IL" sz="850" dirty="0" err="1">
                <a:solidFill>
                  <a:srgbClr val="5E4D36"/>
                </a:solidFill>
                <a:latin typeface="Levenim MT" panose="02010502060101010101" pitchFamily="2" charset="-79"/>
                <a:cs typeface="Levenim MT" panose="02010502060101010101" pitchFamily="2" charset="-79"/>
              </a:rPr>
              <a:t>כשטרומפלדור</a:t>
            </a:r>
            <a:r>
              <a:rPr lang="he-IL" sz="850" dirty="0">
                <a:solidFill>
                  <a:srgbClr val="5E4D36"/>
                </a:solidFill>
                <a:latin typeface="Levenim MT" panose="02010502060101010101" pitchFamily="2" charset="-79"/>
                <a:cs typeface="Levenim MT" panose="02010502060101010101" pitchFamily="2" charset="-79"/>
              </a:rPr>
              <a:t> אמר דברים אלו הוא היה גם חלוץ ציוני וגם סוציאליסט מהפכן. כמו רבים מבני העלייה השנייה והשלישית. אולי זה היה הדלק שסחב את המהפכה הציונית. שבלעדיו לא היה קורה כאן מה שקרה במהירות ובאופן שזה קרה. אנחנו יודעים היום שהדור השני עוד סחב את המשימה, אבל כבר אצלו התחילו סדקים. בדור השלישי העמדה של </a:t>
            </a:r>
            <a:r>
              <a:rPr lang="he-IL" sz="850" dirty="0" err="1">
                <a:solidFill>
                  <a:srgbClr val="5E4D36"/>
                </a:solidFill>
                <a:latin typeface="Levenim MT" panose="02010502060101010101" pitchFamily="2" charset="-79"/>
                <a:cs typeface="Levenim MT" panose="02010502060101010101" pitchFamily="2" charset="-79"/>
              </a:rPr>
              <a:t>טרומפלדור</a:t>
            </a:r>
            <a:r>
              <a:rPr lang="he-IL" sz="850" dirty="0">
                <a:solidFill>
                  <a:srgbClr val="5E4D36"/>
                </a:solidFill>
                <a:latin typeface="Levenim MT" panose="02010502060101010101" pitchFamily="2" charset="-79"/>
                <a:cs typeface="Levenim MT" panose="02010502060101010101" pitchFamily="2" charset="-79"/>
              </a:rPr>
              <a:t> כבר לא הייתה אפשרית. רבים נטחנו וניזוקו פסיכולוגית מהציפייה מהם לתת </a:t>
            </a:r>
            <a:r>
              <a:rPr lang="he-IL" sz="850" dirty="0" err="1">
                <a:solidFill>
                  <a:srgbClr val="5E4D36"/>
                </a:solidFill>
                <a:latin typeface="Levenim MT" panose="02010502060101010101" pitchFamily="2" charset="-79"/>
                <a:cs typeface="Levenim MT" panose="02010502060101010101" pitchFamily="2" charset="-79"/>
              </a:rPr>
              <a:t>הכל</a:t>
            </a:r>
            <a:r>
              <a:rPr lang="he-IL" sz="850" dirty="0">
                <a:solidFill>
                  <a:srgbClr val="5E4D36"/>
                </a:solidFill>
                <a:latin typeface="Levenim MT" panose="02010502060101010101" pitchFamily="2" charset="-79"/>
                <a:cs typeface="Levenim MT" panose="02010502060101010101" pitchFamily="2" charset="-79"/>
              </a:rPr>
              <a:t> ולשכוח את עצמם. כך באה לעולם אנטיתזה של מרד בהתגייסות למשימה ולערבות ההדדית. </a:t>
            </a:r>
          </a:p>
          <a:p>
            <a:pPr marL="0" indent="0" algn="just">
              <a:buNone/>
            </a:pPr>
            <a:r>
              <a:rPr lang="he-IL" sz="850" u="sng" dirty="0">
                <a:solidFill>
                  <a:srgbClr val="5E4D36"/>
                </a:solidFill>
                <a:latin typeface="Levenim MT" panose="02010502060101010101" pitchFamily="2" charset="-79"/>
                <a:cs typeface="Levenim MT" panose="02010502060101010101" pitchFamily="2" charset="-79"/>
              </a:rPr>
              <a:t>ב. </a:t>
            </a:r>
            <a:r>
              <a:rPr lang="he-IL" sz="850" u="sng" dirty="0" err="1">
                <a:solidFill>
                  <a:srgbClr val="5E4D36"/>
                </a:solidFill>
                <a:latin typeface="Levenim MT" panose="02010502060101010101" pitchFamily="2" charset="-79"/>
                <a:cs typeface="Levenim MT" panose="02010502060101010101" pitchFamily="2" charset="-79"/>
              </a:rPr>
              <a:t>נרקסיזם</a:t>
            </a:r>
            <a:r>
              <a:rPr lang="he-IL" sz="850" u="sng" dirty="0">
                <a:solidFill>
                  <a:srgbClr val="5E4D36"/>
                </a:solidFill>
                <a:latin typeface="Levenim MT" panose="02010502060101010101" pitchFamily="2" charset="-79"/>
                <a:cs typeface="Levenim MT" panose="02010502060101010101" pitchFamily="2" charset="-79"/>
              </a:rPr>
              <a:t> – מימוש עצמי עד מוות</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המיתולוגיה על </a:t>
            </a:r>
            <a:r>
              <a:rPr lang="he-IL" sz="850" dirty="0" err="1">
                <a:solidFill>
                  <a:srgbClr val="5E4D36"/>
                </a:solidFill>
                <a:latin typeface="Levenim MT" panose="02010502060101010101" pitchFamily="2" charset="-79"/>
                <a:cs typeface="Levenim MT" panose="02010502060101010101" pitchFamily="2" charset="-79"/>
              </a:rPr>
              <a:t>נרקיסוס</a:t>
            </a:r>
            <a:r>
              <a:rPr lang="he-IL" sz="850" dirty="0">
                <a:solidFill>
                  <a:srgbClr val="5E4D36"/>
                </a:solidFill>
                <a:latin typeface="Levenim MT" panose="02010502060101010101" pitchFamily="2" charset="-79"/>
                <a:cs typeface="Levenim MT" panose="02010502060101010101" pitchFamily="2" charset="-79"/>
              </a:rPr>
              <a:t> לוקחת את רעיון האהבה העצמית לקצה האבסורדי. </a:t>
            </a:r>
            <a:r>
              <a:rPr lang="he-IL" sz="850" dirty="0" err="1">
                <a:solidFill>
                  <a:srgbClr val="5E4D36"/>
                </a:solidFill>
                <a:latin typeface="Levenim MT" panose="02010502060101010101" pitchFamily="2" charset="-79"/>
                <a:cs typeface="Levenim MT" panose="02010502060101010101" pitchFamily="2" charset="-79"/>
              </a:rPr>
              <a:t>נרקיסוס</a:t>
            </a:r>
            <a:r>
              <a:rPr lang="he-IL" sz="850" dirty="0">
                <a:solidFill>
                  <a:srgbClr val="5E4D36"/>
                </a:solidFill>
                <a:latin typeface="Levenim MT" panose="02010502060101010101" pitchFamily="2" charset="-79"/>
                <a:cs typeface="Levenim MT" panose="02010502060101010101" pitchFamily="2" charset="-79"/>
              </a:rPr>
              <a:t> הוא יפה תואר. אלות רבות מתאהבות בו והוא דוחה את כולן. יש בו גאווה והחשבה עצמית גבוהה. </a:t>
            </a:r>
            <a:r>
              <a:rPr lang="he-IL" sz="850" dirty="0" err="1">
                <a:solidFill>
                  <a:srgbClr val="5E4D36"/>
                </a:solidFill>
                <a:latin typeface="Levenim MT" panose="02010502060101010101" pitchFamily="2" charset="-79"/>
                <a:cs typeface="Levenim MT" panose="02010502060101010101" pitchFamily="2" charset="-79"/>
              </a:rPr>
              <a:t>נקריסוס</a:t>
            </a:r>
            <a:r>
              <a:rPr lang="he-IL" sz="850" dirty="0">
                <a:solidFill>
                  <a:srgbClr val="5E4D36"/>
                </a:solidFill>
                <a:latin typeface="Levenim MT" panose="02010502060101010101" pitchFamily="2" charset="-79"/>
                <a:cs typeface="Levenim MT" panose="02010502060101010101" pitchFamily="2" charset="-79"/>
              </a:rPr>
              <a:t> 'עף-על-עצמו'. הוא דוחה ומתנכר. הוא בורח מהאהבה. אהבה יש בה הדדיות. יש בה נתינה. </a:t>
            </a:r>
            <a:r>
              <a:rPr lang="he-IL" sz="850" dirty="0" err="1">
                <a:solidFill>
                  <a:srgbClr val="5E4D36"/>
                </a:solidFill>
                <a:latin typeface="Levenim MT" panose="02010502060101010101" pitchFamily="2" charset="-79"/>
                <a:cs typeface="Levenim MT" panose="02010502060101010101" pitchFamily="2" charset="-79"/>
              </a:rPr>
              <a:t>נרקיסוס</a:t>
            </a:r>
            <a:r>
              <a:rPr lang="he-IL" sz="850" dirty="0">
                <a:solidFill>
                  <a:srgbClr val="5E4D36"/>
                </a:solidFill>
                <a:latin typeface="Levenim MT" panose="02010502060101010101" pitchFamily="2" charset="-79"/>
                <a:cs typeface="Levenim MT" panose="02010502060101010101" pitchFamily="2" charset="-79"/>
              </a:rPr>
              <a:t> נמנע מנתינה. הוא חי לעצמו. דחייתה של </a:t>
            </a:r>
            <a:r>
              <a:rPr lang="he-IL" sz="850" dirty="0" err="1">
                <a:solidFill>
                  <a:srgbClr val="5E4D36"/>
                </a:solidFill>
                <a:latin typeface="Levenim MT" panose="02010502060101010101" pitchFamily="2" charset="-79"/>
                <a:cs typeface="Levenim MT" panose="02010502060101010101" pitchFamily="2" charset="-79"/>
              </a:rPr>
              <a:t>אכו</a:t>
            </a:r>
            <a:r>
              <a:rPr lang="he-IL" sz="850" dirty="0">
                <a:solidFill>
                  <a:srgbClr val="5E4D36"/>
                </a:solidFill>
                <a:latin typeface="Levenim MT" panose="02010502060101010101" pitchFamily="2" charset="-79"/>
                <a:cs typeface="Levenim MT" panose="02010502060101010101" pitchFamily="2" charset="-79"/>
              </a:rPr>
              <a:t> הייתה השיא של המגמה הזו. והאלים מענישים אותו. </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באופן מסוים העונש של האלים הוא בעצם תוצאה של הבחירה של </a:t>
            </a:r>
            <a:r>
              <a:rPr lang="he-IL" sz="850" dirty="0" err="1">
                <a:solidFill>
                  <a:srgbClr val="5E4D36"/>
                </a:solidFill>
                <a:latin typeface="Levenim MT" panose="02010502060101010101" pitchFamily="2" charset="-79"/>
                <a:cs typeface="Levenim MT" panose="02010502060101010101" pitchFamily="2" charset="-79"/>
              </a:rPr>
              <a:t>נרקיסוס</a:t>
            </a:r>
            <a:r>
              <a:rPr lang="he-IL" sz="850" dirty="0">
                <a:solidFill>
                  <a:srgbClr val="5E4D36"/>
                </a:solidFill>
                <a:latin typeface="Levenim MT" panose="02010502060101010101" pitchFamily="2" charset="-79"/>
                <a:cs typeface="Levenim MT" panose="02010502060101010101" pitchFamily="2" charset="-79"/>
              </a:rPr>
              <a:t>. מעין העונש של פרעו שסירב לשלח את בני ישראל וה' הקשה את ליבו. כלומר העונש הוא סוג של תוצאה של הבחירה. </a:t>
            </a:r>
            <a:r>
              <a:rPr lang="he-IL" sz="850" dirty="0" err="1">
                <a:solidFill>
                  <a:srgbClr val="5E4D36"/>
                </a:solidFill>
                <a:latin typeface="Levenim MT" panose="02010502060101010101" pitchFamily="2" charset="-79"/>
                <a:cs typeface="Levenim MT" panose="02010502060101010101" pitchFamily="2" charset="-79"/>
              </a:rPr>
              <a:t>נרקיסוס</a:t>
            </a:r>
            <a:r>
              <a:rPr lang="he-IL" sz="850" dirty="0">
                <a:solidFill>
                  <a:srgbClr val="5E4D36"/>
                </a:solidFill>
                <a:latin typeface="Levenim MT" panose="02010502060101010101" pitchFamily="2" charset="-79"/>
                <a:cs typeface="Levenim MT" panose="02010502060101010101" pitchFamily="2" charset="-79"/>
              </a:rPr>
              <a:t> בחר באהבה עצמית סגורה, ועונשו שלא יוכל לאהוב אלא רק את עצמו. תוצאת העונש היא תיאור של מה שקורה לאהבה עצמית סגורה בתוך עצמה. כשהאדם אוהב רק את עצמו במובן מסוים הוא מת. הוא ממית בעצמו את משמעותו כיצור חברתי. הוא נהיה שבוי של עצמו בלי יכולת ליצור מעגלי חברה שהם בעומק, מעגלי זהות של עצמו. הריכוז העצמי, המימוש העצמי הסגור, מונע מהאדם להרחיב את עולמו, להעשיר אותו ולמלא את עצמו במשמעות. המוות הוא התוצאה של התנהלות כזו. אין חיים בבדידות. אין חיים בהתרכזות בעצמי. אין חיים בהתכחשות לעצמיות שלנו כיצורים חברתיים. </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לכן, באופן פרדוכסלי </a:t>
            </a:r>
            <a:r>
              <a:rPr lang="he-IL" sz="850" dirty="0" err="1">
                <a:solidFill>
                  <a:srgbClr val="5E4D36"/>
                </a:solidFill>
                <a:latin typeface="Levenim MT" panose="02010502060101010101" pitchFamily="2" charset="-79"/>
                <a:cs typeface="Levenim MT" panose="02010502060101010101" pitchFamily="2" charset="-79"/>
              </a:rPr>
              <a:t>נרקיסוס</a:t>
            </a:r>
            <a:r>
              <a:rPr lang="he-IL" sz="850" dirty="0">
                <a:solidFill>
                  <a:srgbClr val="5E4D36"/>
                </a:solidFill>
                <a:latin typeface="Levenim MT" panose="02010502060101010101" pitchFamily="2" charset="-79"/>
                <a:cs typeface="Levenim MT" panose="02010502060101010101" pitchFamily="2" charset="-79"/>
              </a:rPr>
              <a:t> נמנע ממחיר אהבה, מחיר של נתינה וערבות הדדית, ושילם במחיר של מוות העצמי שלו כיצור חברתי.</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אפשר וחשוב לציין שבפסיכולוגיה המודרנית ישנה הפרעה נפשית מוגדרת שנקראת נרקיסיזם. כדאי ורצוי לעיין בערך הפרעת אישיות נרקיסיסטית בוויקי ומקורות נוספים להכיר את המשמעות של עמדה נפשית זו כמחלה. </a:t>
            </a:r>
          </a:p>
          <a:p>
            <a:pPr marL="0" indent="0" algn="just">
              <a:buNone/>
            </a:pPr>
            <a:r>
              <a:rPr lang="he-IL" sz="850" u="sng" dirty="0">
                <a:solidFill>
                  <a:srgbClr val="5E4D36"/>
                </a:solidFill>
                <a:latin typeface="Levenim MT" panose="02010502060101010101" pitchFamily="2" charset="-79"/>
                <a:cs typeface="Levenim MT" panose="02010502060101010101" pitchFamily="2" charset="-79"/>
              </a:rPr>
              <a:t>ג. בין </a:t>
            </a:r>
            <a:r>
              <a:rPr lang="he-IL" sz="850" u="sng" dirty="0">
                <a:solidFill>
                  <a:srgbClr val="5E4D36"/>
                </a:solidFill>
                <a:latin typeface="Levenim MT" panose="02010502060101010101" pitchFamily="2" charset="-79"/>
                <a:cs typeface="Levenim MT" panose="02010502060101010101" pitchFamily="2" charset="-79"/>
              </a:rPr>
              <a:t>היחיד לקבוצה</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גורדון מבקר בדבריו את עמדתו של </a:t>
            </a:r>
            <a:r>
              <a:rPr lang="he-IL" sz="850" dirty="0" err="1">
                <a:solidFill>
                  <a:srgbClr val="5E4D36"/>
                </a:solidFill>
                <a:latin typeface="Levenim MT" panose="02010502060101010101" pitchFamily="2" charset="-79"/>
                <a:cs typeface="Levenim MT" panose="02010502060101010101" pitchFamily="2" charset="-79"/>
              </a:rPr>
              <a:t>טרומפלדור</a:t>
            </a:r>
            <a:r>
              <a:rPr lang="he-IL" sz="850" dirty="0">
                <a:solidFill>
                  <a:srgbClr val="5E4D36"/>
                </a:solidFill>
                <a:latin typeface="Levenim MT" panose="02010502060101010101" pitchFamily="2" charset="-79"/>
                <a:cs typeface="Levenim MT" panose="02010502060101010101" pitchFamily="2" charset="-79"/>
              </a:rPr>
              <a:t>. לא באופן ישיר לדברים שהבאנו בשם </a:t>
            </a:r>
            <a:r>
              <a:rPr lang="he-IL" sz="850" dirty="0" err="1">
                <a:solidFill>
                  <a:srgbClr val="5E4D36"/>
                </a:solidFill>
                <a:latin typeface="Levenim MT" panose="02010502060101010101" pitchFamily="2" charset="-79"/>
                <a:cs typeface="Levenim MT" panose="02010502060101010101" pitchFamily="2" charset="-79"/>
              </a:rPr>
              <a:t>טרומפלדור</a:t>
            </a:r>
            <a:r>
              <a:rPr lang="he-IL" sz="850" dirty="0">
                <a:solidFill>
                  <a:srgbClr val="5E4D36"/>
                </a:solidFill>
                <a:latin typeface="Levenim MT" panose="02010502060101010101" pitchFamily="2" charset="-79"/>
                <a:cs typeface="Levenim MT" panose="02010502060101010101" pitchFamily="2" charset="-79"/>
              </a:rPr>
              <a:t> במקור הראשון, אלא על עמדתו הסוציאליסטית של </a:t>
            </a:r>
            <a:r>
              <a:rPr lang="he-IL" sz="850" dirty="0" err="1">
                <a:solidFill>
                  <a:srgbClr val="5E4D36"/>
                </a:solidFill>
                <a:latin typeface="Levenim MT" panose="02010502060101010101" pitchFamily="2" charset="-79"/>
                <a:cs typeface="Levenim MT" panose="02010502060101010101" pitchFamily="2" charset="-79"/>
              </a:rPr>
              <a:t>טרומפלדור</a:t>
            </a:r>
            <a:r>
              <a:rPr lang="he-IL" sz="850" dirty="0">
                <a:solidFill>
                  <a:srgbClr val="5E4D36"/>
                </a:solidFill>
                <a:latin typeface="Levenim MT" panose="02010502060101010101" pitchFamily="2" charset="-79"/>
                <a:cs typeface="Levenim MT" panose="02010502060101010101" pitchFamily="2" charset="-79"/>
              </a:rPr>
              <a:t> שמממנה גם יצאה האמירה שלו במקור הראשון.</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גורדון שהיה קרוב לכל מהפכני העלייה השנייה היה בעל נפש רגישה והשקפה מורכבת. כך הוא הפריד בין מרכיבים של השקפה סוציאליסטית שהוא שלל, לבין מה שהוא קיבל. למשל מקומה של המשפחה. בקיבוץ בשל המשימה וההשקפה החברתית המציאו את רעיון בית הילדים ובכך פירקו את הקשר החיוני וההכרחי שאנחנו  היום מבינים היטב בין הורים לילדים. גורדון יצא נגד זה. גם זייד עזב בכאב לב גדול את כפר </a:t>
            </a:r>
            <a:r>
              <a:rPr lang="he-IL" sz="850" dirty="0" err="1">
                <a:solidFill>
                  <a:srgbClr val="5E4D36"/>
                </a:solidFill>
                <a:latin typeface="Levenim MT" panose="02010502060101010101" pitchFamily="2" charset="-79"/>
                <a:cs typeface="Levenim MT" panose="02010502060101010101" pitchFamily="2" charset="-79"/>
              </a:rPr>
              <a:t>גילעדי</a:t>
            </a:r>
            <a:r>
              <a:rPr lang="he-IL" sz="850" dirty="0">
                <a:solidFill>
                  <a:srgbClr val="5E4D36"/>
                </a:solidFill>
                <a:latin typeface="Levenim MT" panose="02010502060101010101" pitchFamily="2" charset="-79"/>
                <a:cs typeface="Levenim MT" panose="02010502060101010101" pitchFamily="2" charset="-79"/>
              </a:rPr>
              <a:t> בעיקר בשל כך שהוא חלק על רעיון בית הילדים. נהלל ובעקבותיה המושבים השיתופיים קמו על רקע ביקורת זו. בהקשר הזה שווה לראות או אולי אפילו להראות את המערכות של היהודים באים על בית הילדים בקיבוץ כאן או במערכון כאן.</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הביקורת העיקרית של גורדון היא על כך שאנשים עוסקים בטפל, בצורה. כלומר, שואלים את עצמם מהי המסגרת החברתית הנכונה? בונים מודל ודבקים בו בצורה טוטאלית. גורדון אומר להם שהחיים הם לא תבנית אלא משהו דינאמי. ולכן כל מסגרת צריכה להכיל בתוכה מקום גם לביטוי של אנשים שונים ואנשים שמשתנים. אם היא לא תהיה כזו המסגרת תהרוג את החיים ואת האנשים שבתוכה. </a:t>
            </a:r>
          </a:p>
          <a:p>
            <a:pPr marL="0" indent="0" algn="just">
              <a:buNone/>
            </a:pPr>
            <a:r>
              <a:rPr lang="he-IL" sz="850" dirty="0">
                <a:solidFill>
                  <a:srgbClr val="5E4D36"/>
                </a:solidFill>
                <a:latin typeface="Levenim MT" panose="02010502060101010101" pitchFamily="2" charset="-79"/>
                <a:cs typeface="Levenim MT" panose="02010502060101010101" pitchFamily="2" charset="-79"/>
              </a:rPr>
              <a:t>במילים אחרות אם נרצה ליצור תבנית ברורה של היחס שבין המסירות לקבוצה למשימה, לבין הצורך באישי, לא נצליח! משום שאין תבנית כזו, משום שהאדם לא יכול להיכנס לתבניות, משום שהחיים הם תנועה והשתנות. ולכן צריך ליצור מסגרות שמאפשרות השתנות מתמדת, ומאפשרות ליחיד לבוא לידי ביטוי כחלק מקבוצה בצורה דינאמית. </a:t>
            </a:r>
          </a:p>
        </p:txBody>
      </p:sp>
    </p:spTree>
    <p:extLst>
      <p:ext uri="{BB962C8B-B14F-4D97-AF65-F5344CB8AC3E}">
        <p14:creationId xmlns:p14="http://schemas.microsoft.com/office/powerpoint/2010/main" val="1073965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הנחיה למעביר השיעור חלק ב'</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he-IL" sz="750" u="sng" dirty="0">
                <a:solidFill>
                  <a:srgbClr val="5E4D36"/>
                </a:solidFill>
                <a:latin typeface="Levenim MT" panose="02010502060101010101" pitchFamily="2" charset="-79"/>
                <a:cs typeface="Levenim MT" panose="02010502060101010101" pitchFamily="2" charset="-79"/>
              </a:rPr>
              <a:t>א. שלי ושלך - איזו מידה שיבור לו האדם?</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המשנה באבות דומה מאוד לרעיון של הרב שרקי אך גם שונה. הבדל אחד הוא שהמשנה מדברת על מבוגרים שאמורים להיות בשלים ומפותחים. לכן מי שלא מצליח להגיע למידה הנכונה יש לגביו שפיטה.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שוני שני הוא המיקוד של הדיון במשנה בשאלת הרכוש. שאלה שבעולם אידאלי שלא קיים, יכול להיות שהיא לא רלוונטית. בעולם שלנו הבנוי על זכויות הקניין זוהי שאלה מורכבת שאין עליה תשובה מוחלטת. לכן אין במשנה מידה נכונה. שכן העולם לא יכול להתנהל אם כולם יהיו חסידים, זוהי מציאות בלתי אפשרית. בעצם, המידה שלי שלך ושלך שלי זוהי מציאות של ביטול זכות הקניין. רק יחידים מיוחדים יכולים להתעלות למידה זו, וגם הם משלמים עליה מחיר. חסיד הוא אדם שבחר בסוג של נזירות מחיי העולם הזה.</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שלי </a:t>
            </a:r>
            <a:r>
              <a:rPr lang="he-IL" sz="750" dirty="0" err="1">
                <a:solidFill>
                  <a:srgbClr val="5E4D36"/>
                </a:solidFill>
                <a:latin typeface="Levenim MT" panose="02010502060101010101" pitchFamily="2" charset="-79"/>
                <a:cs typeface="Levenim MT" panose="02010502060101010101" pitchFamily="2" charset="-79"/>
              </a:rPr>
              <a:t>שלי</a:t>
            </a:r>
            <a:r>
              <a:rPr lang="he-IL" sz="750" dirty="0">
                <a:solidFill>
                  <a:srgbClr val="5E4D36"/>
                </a:solidFill>
                <a:latin typeface="Levenim MT" panose="02010502060101010101" pitchFamily="2" charset="-79"/>
                <a:cs typeface="Levenim MT" panose="02010502060101010101" pitchFamily="2" charset="-79"/>
              </a:rPr>
              <a:t> ושלך שלי – רשע, זה מובן. כל גנב פועל ע"פ רעיון זה. שלי שלך ושלך שלי – יובל המבולבל. אין כאן שום עמדה מוסרית לטוב או לרע. סתם בלבול וחוסר כללים. ברור שגם אין דרך להתנהל בעולם כזה.</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המידה המעניינת היא המידה של הסדר הטוב: שלי </a:t>
            </a:r>
            <a:r>
              <a:rPr lang="he-IL" sz="750" dirty="0" err="1">
                <a:solidFill>
                  <a:srgbClr val="5E4D36"/>
                </a:solidFill>
                <a:latin typeface="Levenim MT" panose="02010502060101010101" pitchFamily="2" charset="-79"/>
                <a:cs typeface="Levenim MT" panose="02010502060101010101" pitchFamily="2" charset="-79"/>
              </a:rPr>
              <a:t>שלי</a:t>
            </a:r>
            <a:r>
              <a:rPr lang="he-IL" sz="750" dirty="0">
                <a:solidFill>
                  <a:srgbClr val="5E4D36"/>
                </a:solidFill>
                <a:latin typeface="Levenim MT" panose="02010502060101010101" pitchFamily="2" charset="-79"/>
                <a:cs typeface="Levenim MT" panose="02010502060101010101" pitchFamily="2" charset="-79"/>
              </a:rPr>
              <a:t> ושלך שלך – זכות הקניין. המשנה רואה במידה זו מידת בינונית, רוצה לומר - דרכו של העולם. לכן לכאורה לא ברור מדוע יש אומרים שזוהי מידת סדום. אפשרות לפרוש דעה זו נמצאת ברעיון שסדום הייתה בירת הביורוקרטיה עיר </a:t>
            </a:r>
            <a:r>
              <a:rPr lang="he-IL" sz="750" dirty="0" err="1">
                <a:solidFill>
                  <a:srgbClr val="5E4D36"/>
                </a:solidFill>
                <a:latin typeface="Levenim MT" panose="02010502060101010101" pitchFamily="2" charset="-79"/>
                <a:cs typeface="Levenim MT" panose="02010502060101010101" pitchFamily="2" charset="-79"/>
              </a:rPr>
              <a:t>שהכל</a:t>
            </a:r>
            <a:r>
              <a:rPr lang="he-IL" sz="750" dirty="0">
                <a:solidFill>
                  <a:srgbClr val="5E4D36"/>
                </a:solidFill>
                <a:latin typeface="Levenim MT" panose="02010502060101010101" pitchFamily="2" charset="-79"/>
                <a:cs typeface="Levenim MT" panose="02010502060101010101" pitchFamily="2" charset="-79"/>
              </a:rPr>
              <a:t> בה שפיט, מלא כל הארץ משפט. זהו רעיון שנמצא בחז"ל שפרשו את סדום כעיר בה </a:t>
            </a:r>
            <a:r>
              <a:rPr lang="he-IL" sz="750" dirty="0" err="1">
                <a:solidFill>
                  <a:srgbClr val="5E4D36"/>
                </a:solidFill>
                <a:latin typeface="Levenim MT" panose="02010502060101010101" pitchFamily="2" charset="-79"/>
                <a:cs typeface="Levenim MT" panose="02010502060101010101" pitchFamily="2" charset="-79"/>
              </a:rPr>
              <a:t>המשפטיזציה</a:t>
            </a:r>
            <a:r>
              <a:rPr lang="he-IL" sz="750" dirty="0">
                <a:solidFill>
                  <a:srgbClr val="5E4D36"/>
                </a:solidFill>
                <a:latin typeface="Levenim MT" panose="02010502060101010101" pitchFamily="2" charset="-79"/>
                <a:cs typeface="Levenim MT" panose="02010502060101010101" pitchFamily="2" charset="-79"/>
              </a:rPr>
              <a:t> הפכה למהות וחזות </a:t>
            </a:r>
            <a:r>
              <a:rPr lang="he-IL" sz="750" dirty="0" err="1">
                <a:solidFill>
                  <a:srgbClr val="5E4D36"/>
                </a:solidFill>
                <a:latin typeface="Levenim MT" panose="02010502060101010101" pitchFamily="2" charset="-79"/>
                <a:cs typeface="Levenim MT" panose="02010502060101010101" pitchFamily="2" charset="-79"/>
              </a:rPr>
              <a:t>הכל</a:t>
            </a:r>
            <a:r>
              <a:rPr lang="he-IL" sz="750" dirty="0">
                <a:solidFill>
                  <a:srgbClr val="5E4D36"/>
                </a:solidFill>
                <a:latin typeface="Levenim MT" panose="02010502060101010101" pitchFamily="2" charset="-79"/>
                <a:cs typeface="Levenim MT" panose="02010502060101010101" pitchFamily="2" charset="-79"/>
              </a:rPr>
              <a:t>. אנחנו מכירים את התהליך הזה בחיינו. זהו תהליך שהורג כל פינה של אנושיות, כל פינה של אדם לאדם אדם, כל אפשרות לקיום מרקם אנושי חופשי וספונטאני. אני צריך לבטח את הבית שלי שאיזה חבר שנישרט מאיזה מסמר משוחרר לא יתבע אותי וירושש אותי מנכסי.</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אין במשנה שלנו עיסוק ישיר בנתינה ובהשפעה. אך יש בה הדגמה לעולם שכל כולו הסדר הטוב או הרע של זכויות כגון זכות הקניין. בעולם אחר בו זכות הקניין מוגדרת כחובת האחר לא לפגוע בקניינו של האחר, נבנית מערכת מחויבות במקום מערכת זכויות. זהו עולם מוסרי שיש בו מקום להרחבת המחויבות שלי כלפי האחר שהיא היא הנתינה וההשפעה. זאת לעומת עולם שבו כל אחד אמור לשמר את זכויותיו ולהגן עליהם מפני הלקחנים.</a:t>
            </a:r>
          </a:p>
          <a:p>
            <a:pPr marL="0" indent="0" algn="just">
              <a:lnSpc>
                <a:spcPct val="100000"/>
              </a:lnSpc>
              <a:buNone/>
            </a:pPr>
            <a:r>
              <a:rPr lang="he-IL" sz="750" u="sng" dirty="0">
                <a:solidFill>
                  <a:srgbClr val="5E4D36"/>
                </a:solidFill>
                <a:latin typeface="Levenim MT" panose="02010502060101010101" pitchFamily="2" charset="-79"/>
                <a:cs typeface="Levenim MT" panose="02010502060101010101" pitchFamily="2" charset="-79"/>
              </a:rPr>
              <a:t>ב. לקבל ולהשפיע -  שלבי התפתחות</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דבריו של הרב שרקי מבוססים על פי תורת הקבלה והדברים מופיעים בהקדמה לפירוש ה"סולם" של הרב אשלג לספר הזוהר. במקור זה הרב שרקי מראה כיצד יחסי נתינה וקבלה מתפתחים בנפש האדם הבריא.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בהתחלה התינוק רוצה לקבל. את כל העולם הוא רואה דרך צרכיו. החידוש של הרב שרקי הוא שזה נכון, כך זה צריך להיות! במידה מסוימת לבוא לתינוק ולדרוש ממנו לראות את נקודת המבט הכללית או של האחר, יכול להוות עיוות בתהליך ההתפתחות. מאידך בוגר שרואה רק את נקודת מבטו ואת צרכיו גם הוא מעוות. למשל תינוק בן שנה שמשחק אצל חבר ורואה את המשחק כשלו, זה לגמרי טבעי. ויתכן אף שלנסות לחנך אותו לרעיון הרכוש והבעלות בשלב זה, יזיק יותר מאשר יואיל. מאידך, מבוגר שלוקח רכוש שלא שלו כי כך בא לו, כמובן שיש בכך בעיה. כך גם מבוגר שלא מצליח לראות אתה צרכים של האחר.</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אח"כ הילד לומד לחקות את עולם המבוגרים ולשרוד בו. ילד לומד שכדי שיכירו בו עליו גם לתת. ולכן הוא נותן במובן של התניה להיות טוב, לעזור ולתת לסובבים אותו. בשלב הזה המטרה היא למצוא חן. בשלב הזה של החינוך בגיל הצעיר מאוד זה בסדר גמור. מצד שני מבוגר שעוסק בנתינה כדי למצוא חן וכדי לשרוד או לרצות את הסובבים בחייו, הוא מבוגר אומלל שחיי חיים של אחרים ומפסיד את החיים של עצמו. כך למשל כוכב בידור שחיי על הערצה של הקהל ומפתח תלות בלתי נשלטת. לכן כוכבי בידור רבים לא מצליחים לאזן את עצמם. אם הם לא עובדים על הניתוק מהתלות בהכרה של הקהל בהם, מהצורך האובססיבי במחיאות כפיים.</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בשלב השלישי של ההתפתחות בנפש האדם הוא שלב ההתבגרות המאוחרת בה הנער והנערה נעשים אידיאליסטיים. ידועה האמרה המחויכת - שמי שלא סוציאליסט נלהב בכיתה י"א הוא רשע, ומי שנשאר סוציאליסט בגיל עשרים הוא טיפש. כלומר, בגיל ההתבגרות כשכוח הנתינה מתעורר, יחד עם כוחות של צדק </a:t>
            </a:r>
            <a:r>
              <a:rPr lang="he-IL" sz="750" dirty="0" err="1">
                <a:solidFill>
                  <a:srgbClr val="5E4D36"/>
                </a:solidFill>
                <a:latin typeface="Levenim MT" panose="02010502060101010101" pitchFamily="2" charset="-79"/>
                <a:cs typeface="Levenim MT" panose="02010502060101010101" pitchFamily="2" charset="-79"/>
              </a:rPr>
              <a:t>וכו</a:t>
            </a:r>
            <a:r>
              <a:rPr lang="he-IL" sz="750" dirty="0">
                <a:solidFill>
                  <a:srgbClr val="5E4D36"/>
                </a:solidFill>
                <a:latin typeface="Levenim MT" panose="02010502060101010101" pitchFamily="2" charset="-79"/>
                <a:cs typeface="Levenim MT" panose="02010502060101010101" pitchFamily="2" charset="-79"/>
              </a:rPr>
              <a:t>', הנער/ה מבקשים בראיה של שחור ולבן להפוך את העולם למושלם, בשלב זה הם גם מוכני לתת מעצמם את </a:t>
            </a:r>
            <a:r>
              <a:rPr lang="he-IL" sz="750" dirty="0" err="1">
                <a:solidFill>
                  <a:srgbClr val="5E4D36"/>
                </a:solidFill>
                <a:latin typeface="Levenim MT" panose="02010502060101010101" pitchFamily="2" charset="-79"/>
                <a:cs typeface="Levenim MT" panose="02010502060101010101" pitchFamily="2" charset="-79"/>
              </a:rPr>
              <a:t>הכל</a:t>
            </a:r>
            <a:r>
              <a:rPr lang="he-IL" sz="750" dirty="0">
                <a:solidFill>
                  <a:srgbClr val="5E4D36"/>
                </a:solidFill>
                <a:latin typeface="Levenim MT" panose="02010502060101010101" pitchFamily="2" charset="-79"/>
                <a:cs typeface="Levenim MT" panose="02010502060101010101" pitchFamily="2" charset="-79"/>
              </a:rPr>
              <a:t> כמעט. היום שלב זה קצת מטושטש בחברה הכללית. אבל יש לו ביטויים אצל בני נוער רבים ששמחים להיחשף לעולם אידאליסטי של נתינה ותרומה. ובני נוער אחרים שעסוקים פחות בנתינה יתכן שמפספסים משהו בהתפתחות האישית שלהם.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כמובן שהשלב הזה אינו שלם. שכן היכולת לראות את המורכבות של המציאות היא קריטית בכל מה שנוגע לנתינה ושאיפה לעולם טוב יותר. מבוגר שמבקש לפעול בכל הכוח לעולם מושלם, יפוצץ את המציאות או שהמציאות תפוצץ אותו. הדוגמאות מהימין הקיצוני שבא לידי ביטוי בתג מחיר וברצח בדומה יכולה להמחיש את זה, כמו גם הדוגמה ההפוכה מהשמאל הקיצוני. אנשים אידאליסטים שמאמינים שהם עושים טוב בעולם ובשל חוסר היכולת שלהם לראות מורכבות של מציאות מזיקים יותר מאשר מועילים.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כאן יש צורך להיזהר מול בני נוער שנמצאים בשלב הזה. מצד אחד לא לשבור את הרוח האידיאליסטית, מצד שני בחוכמה ובעדינות לחשוף אותם </a:t>
            </a:r>
            <a:r>
              <a:rPr lang="he-IL" sz="750" dirty="0" err="1">
                <a:solidFill>
                  <a:srgbClr val="5E4D36"/>
                </a:solidFill>
                <a:latin typeface="Levenim MT" panose="02010502060101010101" pitchFamily="2" charset="-79"/>
                <a:cs typeface="Levenim MT" panose="02010502060101010101" pitchFamily="2" charset="-79"/>
              </a:rPr>
              <a:t>למורכבויות</a:t>
            </a:r>
            <a:r>
              <a:rPr lang="he-IL" sz="750" dirty="0">
                <a:solidFill>
                  <a:srgbClr val="5E4D36"/>
                </a:solidFill>
                <a:latin typeface="Levenim MT" panose="02010502060101010101" pitchFamily="2" charset="-79"/>
                <a:cs typeface="Levenim MT" panose="02010502060101010101" pitchFamily="2" charset="-79"/>
              </a:rPr>
              <a:t>. אפשר לומר שבסעיף הזה כדאי לערוך את מרכז הדיון של הדף. במיוחד בארגון שלנו שבו יש אנשים טובים ואידיאליסטים. אנחנו כארגון מבקשים לפעול בתוך מציאות מורכבת. והדיון סביב רעיון השמירה על אדמות המדינה מול מורכבות הדמוקרטיה והמציאות של מיעוט ערבי, הם בדיוק המקום לערוך דיונים ולהקנות את המקום המדויק של נתינה שרואה את המציאות, לעומת נתינה שכל כולה קודש בוער מפוצץ מציאות. ומכאן באופן ברור לשלב המפותח והבשל בו האדם מכיר במורכבות של החיים ובמורכבות שלו עצמו. יש מקום לצרכים אישיים ומימוש עצמי, ויש מקום של נתינה והשפעה. האדם הבשל הוא אדם שהרחיב את עולמו הפנימי והעצמי שלו לב/בת זוג, משפחה וילדים, ואף מעגלים נוספים. מעגלים שהאדם הבשל חש שייכות אליהם. וממילא הרצון שלו לקבל נובע מאותו מקום בנפש שבו הוא רוצה גם להעניק ולתת. אני רוצה לתת למדינה שלי מפני שהיא שלי. כשאני עושה טוב לבת זוגתי או אני עושה טוב לבן זוגי אפשר להסתכל על זה בציניות של ליטוף ועינוג שלי מול שלה וההיפך. אך אפשר לראות כאן ולחוות - שזה שטוב לבת או בן הזוג, טוב גם לנותן עצמו. כיוון שעולמו הורחב מעבר לעצמו את מחוזות הבן/בת זוג.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טיפוס נותן בשל אינו מושפע מצרכים של הישרדות שגורמים לנתינה אגואיסטית מרצה. אנחנו מבקשים להגיע למצב בו הנתינה באה מהשפע והנביעה הטבעית שבנפש האדם בעל מידות, שאינו צריך לנתינה בשביל שרידות פסיכולוגית.</a:t>
            </a:r>
          </a:p>
          <a:p>
            <a:pPr marL="0" indent="0" algn="just">
              <a:lnSpc>
                <a:spcPct val="100000"/>
              </a:lnSpc>
              <a:buNone/>
            </a:pPr>
            <a:r>
              <a:rPr lang="he-IL" sz="750" u="sng" dirty="0">
                <a:solidFill>
                  <a:srgbClr val="5E4D36"/>
                </a:solidFill>
                <a:latin typeface="Levenim MT" panose="02010502060101010101" pitchFamily="2" charset="-79"/>
                <a:cs typeface="Levenim MT" panose="02010502060101010101" pitchFamily="2" charset="-79"/>
              </a:rPr>
              <a:t>ג</a:t>
            </a:r>
            <a:r>
              <a:rPr lang="he-IL" sz="750" u="sng" dirty="0" smtClean="0">
                <a:solidFill>
                  <a:srgbClr val="5E4D36"/>
                </a:solidFill>
                <a:latin typeface="Levenim MT" panose="02010502060101010101" pitchFamily="2" charset="-79"/>
                <a:cs typeface="Levenim MT" panose="02010502060101010101" pitchFamily="2" charset="-79"/>
              </a:rPr>
              <a:t>.  הגוף </a:t>
            </a:r>
            <a:r>
              <a:rPr lang="he-IL" sz="750" u="sng" dirty="0">
                <a:solidFill>
                  <a:srgbClr val="5E4D36"/>
                </a:solidFill>
                <a:latin typeface="Levenim MT" panose="02010502060101010101" pitchFamily="2" charset="-79"/>
                <a:cs typeface="Levenim MT" panose="02010502060101010101" pitchFamily="2" charset="-79"/>
              </a:rPr>
              <a:t>התא היחיד והאומה</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בדברים אלו של גורדון יש משום השלמה וצד שני לדבריו מהחלק הראשון של השיעור. גורדון כאן מסביר את היחס בין היחיד כתא בסיסי לבין האומה כגוף שלם. ממילא מהדימוי הזה נגזר המודל של היחסים בין היחיד לאומה.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לטענת גורדון לפני שנוצרו מסגרות לאומית, נניח בתקופה של הציידים לקטים, האדם היה אחר ושונה מהאדם שאנחנו מכירים. משהו מהותי השתנה. ואת הדבר הזה העניקה האומה ליחיד. כמו שנתאר לעמינו ע"פ תיאוריית האבולוציה את התאים שלנו נפרדים. לפנינו אם כן יצורים פרימיטיביים לעומת האדם השלם. כך גם היחיד בתוך האומה שהוא עצמו כיחיד מקבל משמעות חדשה. </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האומה העניקה לאדם מוסר, שירה, חיים חברתיים ואולי אפילו את האפשרות להתפתחות הטכנולוגית. מובן אם כן שהיחיד שלא כחלק מהאומה היה נשאר בצורת תודעה אחרת לגמרי. אשר לדמיין את עצמינו מתנתקים מהאומה. אבל זה אחרי שכבר התהליך קרה. וההתנתקות הזו יכולה להיות זמנית וחלקית. אם כולם יתנתקו לתמיד מהמסגרות הלאומיות, קשה אפילו לדמיין את זה.</a:t>
            </a:r>
          </a:p>
          <a:p>
            <a:pPr marL="0" indent="0" algn="just">
              <a:lnSpc>
                <a:spcPct val="100000"/>
              </a:lnSpc>
              <a:buNone/>
            </a:pPr>
            <a:r>
              <a:rPr lang="he-IL" sz="750" dirty="0">
                <a:solidFill>
                  <a:srgbClr val="5E4D36"/>
                </a:solidFill>
                <a:latin typeface="Levenim MT" panose="02010502060101010101" pitchFamily="2" charset="-79"/>
                <a:cs typeface="Levenim MT" panose="02010502060101010101" pitchFamily="2" charset="-79"/>
              </a:rPr>
              <a:t>במקרה של העם היהודי, הדברים הרבה יותר מובהקים וברורים. היהדות, המקרא המשנה התלמוד – כל הציביליזציה היהודית העצומה והיחסית עתיקה הם גוף גדול של הרבה יחידים והרבה דורות. הבחירה של היחיד התא הבודד היא עד כמה להיות מחובר לשלם ועד כמה להיות מרוחק ממנו. הטענה שלהתנתק זה כמעט בלתי אפשרי. </a:t>
            </a:r>
            <a:r>
              <a:rPr lang="he-IL" sz="750" dirty="0">
                <a:solidFill>
                  <a:srgbClr val="5E4D36"/>
                </a:solidFill>
                <a:latin typeface="Levenim MT" panose="02010502060101010101" pitchFamily="2" charset="-79"/>
                <a:cs typeface="Levenim MT" panose="02010502060101010101" pitchFamily="2" charset="-79"/>
              </a:rPr>
              <a:t>ובכל מקרה יוצר הפסד גדול לתא הבודד. </a:t>
            </a:r>
            <a:r>
              <a:rPr lang="he-IL" sz="750" dirty="0" smtClean="0">
                <a:solidFill>
                  <a:srgbClr val="5E4D36"/>
                </a:solidFill>
                <a:latin typeface="Levenim MT" panose="02010502060101010101" pitchFamily="2" charset="-79"/>
                <a:cs typeface="Levenim MT" panose="02010502060101010101" pitchFamily="2" charset="-79"/>
              </a:rPr>
              <a:t>וכן </a:t>
            </a:r>
            <a:r>
              <a:rPr lang="he-IL" sz="750" dirty="0">
                <a:solidFill>
                  <a:srgbClr val="5E4D36"/>
                </a:solidFill>
                <a:latin typeface="Levenim MT" panose="02010502060101010101" pitchFamily="2" charset="-79"/>
                <a:cs typeface="Levenim MT" panose="02010502060101010101" pitchFamily="2" charset="-79"/>
              </a:rPr>
              <a:t>להיפך, אם הגוף לא יאפשר לתא את חייו לא יהיה גוף שלם</a:t>
            </a:r>
          </a:p>
          <a:p>
            <a:pPr marL="0" indent="0" algn="just">
              <a:lnSpc>
                <a:spcPct val="100000"/>
              </a:lnSpc>
              <a:buFont typeface="Arial" panose="020B0604020202020204" pitchFamily="34" charset="0"/>
              <a:buNone/>
            </a:pPr>
            <a:endParaRPr lang="he-IL" sz="750" dirty="0"/>
          </a:p>
        </p:txBody>
      </p:sp>
    </p:spTree>
    <p:extLst>
      <p:ext uri="{BB962C8B-B14F-4D97-AF65-F5344CB8AC3E}">
        <p14:creationId xmlns:p14="http://schemas.microsoft.com/office/powerpoint/2010/main" val="322020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5684</TotalTime>
  <Words>3868</Words>
  <Application>Microsoft Office PowerPoint</Application>
  <PresentationFormat>A4 Paper (210x297 mm)</PresentationFormat>
  <Paragraphs>112</Paragraphs>
  <Slides>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4</vt:i4>
      </vt:variant>
    </vt:vector>
  </HeadingPairs>
  <TitlesOfParts>
    <vt:vector size="5" baseType="lpstr">
      <vt:lpstr>1_ערכת נושא Office</vt:lpstr>
      <vt:lpstr>ערבות הדדית – אשכול ערכים ציוניים – שיעור 29 חלק א' - בין היחיד לרבים</vt:lpstr>
      <vt:lpstr>ערבות הדדית – אשכול ערכים ציוניים – שיעור 29 חלק ב' – ערבות הדדית המידה הנכונה</vt:lpstr>
      <vt:lpstr>הנחיה למעביר השיעור חלק א'</vt:lpstr>
      <vt:lpstr>הנחיה למעביר השיעור חלק 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106</cp:revision>
  <cp:lastPrinted>2016-01-02T09:56:53Z</cp:lastPrinted>
  <dcterms:created xsi:type="dcterms:W3CDTF">2016-01-01T12:13:36Z</dcterms:created>
  <dcterms:modified xsi:type="dcterms:W3CDTF">2016-06-10T09:43:24Z</dcterms:modified>
</cp:coreProperties>
</file>