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4"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E4D36"/>
    <a:srgbClr val="C9C0B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70" d="100"/>
          <a:sy n="70" d="100"/>
        </p:scale>
        <p:origin x="-792" y="-168"/>
      </p:cViewPr>
      <p:guideLst>
        <p:guide orient="horz" pos="2160"/>
        <p:guide pos="312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האור הגנוז בתוכי</a:t>
            </a:r>
            <a:endParaRPr lang="he-IL" dirty="0"/>
          </a:p>
        </p:txBody>
      </p:sp>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lgn="just">
              <a:lnSpc>
                <a:spcPct val="150000"/>
              </a:lnSpc>
            </a:pPr>
            <a:r>
              <a:rPr lang="he-IL" sz="1000" b="1" dirty="0" smtClean="0">
                <a:latin typeface="Levenim MT" pitchFamily="2" charset="-79"/>
                <a:cs typeface="Levenim MT" pitchFamily="2" charset="-79"/>
              </a:rPr>
              <a:t>רקע:</a:t>
            </a:r>
          </a:p>
          <a:p>
            <a:pPr algn="just">
              <a:lnSpc>
                <a:spcPct val="150000"/>
              </a:lnSpc>
            </a:pPr>
            <a:r>
              <a:rPr lang="he-IL" sz="800" dirty="0" smtClean="0">
                <a:latin typeface="Levenim MT" pitchFamily="2" charset="-79"/>
                <a:cs typeface="Levenim MT" pitchFamily="2" charset="-79"/>
              </a:rPr>
              <a:t>חנוכה </a:t>
            </a:r>
            <a:r>
              <a:rPr lang="he-IL" sz="800" dirty="0" smtClean="0">
                <a:latin typeface="Levenim MT" pitchFamily="2" charset="-79"/>
                <a:cs typeface="Levenim MT" pitchFamily="2" charset="-79"/>
              </a:rPr>
              <a:t>הוא חג יפה כל כך. עמדנו בדף הקודם על משמעות האור והחושך, ועל הדלקת הנרות בחנוכה כהצעה להתמודדות עם מצבי חושך.</a:t>
            </a:r>
          </a:p>
          <a:p>
            <a:pPr algn="just">
              <a:lnSpc>
                <a:spcPct val="150000"/>
              </a:lnSpc>
            </a:pPr>
            <a:r>
              <a:rPr lang="he-IL" sz="800" dirty="0" smtClean="0">
                <a:latin typeface="Levenim MT" pitchFamily="2" charset="-79"/>
                <a:cs typeface="Levenim MT" pitchFamily="2" charset="-79"/>
              </a:rPr>
              <a:t>המדרש מספר שהאור ממנו נברא העולם נגנז והוסתר בימיה הראשונים של האנושות. </a:t>
            </a:r>
          </a:p>
          <a:p>
            <a:pPr algn="just">
              <a:lnSpc>
                <a:spcPct val="150000"/>
              </a:lnSpc>
            </a:pPr>
            <a:r>
              <a:rPr lang="he-IL" sz="800" dirty="0" smtClean="0">
                <a:latin typeface="Levenim MT" pitchFamily="2" charset="-79"/>
                <a:cs typeface="Levenim MT" pitchFamily="2" charset="-79"/>
              </a:rPr>
              <a:t>בדף זה נפגוש את סיפורו של הנביא אלישע המציע לאישה במצוקה להשאיל כלים </a:t>
            </a:r>
            <a:r>
              <a:rPr lang="he-IL" sz="800" dirty="0" err="1" smtClean="0">
                <a:latin typeface="Levenim MT" pitchFamily="2" charset="-79"/>
                <a:cs typeface="Levenim MT" pitchFamily="2" charset="-79"/>
              </a:rPr>
              <a:t>רייקים</a:t>
            </a:r>
            <a:r>
              <a:rPr lang="he-IL" sz="800" dirty="0" smtClean="0">
                <a:latin typeface="Levenim MT" pitchFamily="2" charset="-79"/>
                <a:cs typeface="Levenim MT" pitchFamily="2" charset="-79"/>
              </a:rPr>
              <a:t> משכניה, וכשהכלים מוכנים קורה הנס והם מתמלאים בשמן(אור?), נמשיך אל א.ד. גורדון שקורא לבני דורו להכיר באור שנמצא בנו כיהודים, ולא לחפש את האור רק אצל הגויים, או רק בספרי הקודש. לבסוף נאסוף עם חבורת הכותבים את שני המקורות, ונשאל מה מקומם של האור והכלים בימינו אנו?</a:t>
            </a:r>
            <a:endParaRPr lang="he-IL" sz="800" dirty="0">
              <a:latin typeface="Levenim MT" pitchFamily="2" charset="-79"/>
              <a:cs typeface="Levenim MT" pitchFamily="2" charset="-79"/>
            </a:endParaRPr>
          </a:p>
        </p:txBody>
      </p:sp>
      <p:sp>
        <p:nvSpPr>
          <p:cNvPr id="13" name="מלבן 12"/>
          <p:cNvSpPr/>
          <p:nvPr/>
        </p:nvSpPr>
        <p:spPr>
          <a:xfrm>
            <a:off x="6682740" y="3597095"/>
            <a:ext cx="2796540" cy="2294821"/>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itchFamily="2" charset="-79"/>
                <a:cs typeface="Levenim MT" pitchFamily="2" charset="-79"/>
              </a:rPr>
              <a:t>שאלות לעיון והעמקה</a:t>
            </a:r>
            <a:r>
              <a:rPr lang="he-IL" sz="950" b="1" dirty="0" smtClean="0">
                <a:solidFill>
                  <a:srgbClr val="5E4D36"/>
                </a:solidFill>
                <a:latin typeface="Levenim MT" pitchFamily="2" charset="-79"/>
                <a:cs typeface="Levenim MT" pitchFamily="2" charset="-79"/>
              </a:rPr>
              <a:t>:</a:t>
            </a:r>
          </a:p>
          <a:p>
            <a:pPr lvl="0" algn="just">
              <a:lnSpc>
                <a:spcPct val="150000"/>
              </a:lnSpc>
            </a:pPr>
            <a:r>
              <a:rPr lang="he-IL" sz="700" u="sng" dirty="0" smtClean="0">
                <a:solidFill>
                  <a:srgbClr val="5E4D36"/>
                </a:solidFill>
                <a:latin typeface="Levenim MT" pitchFamily="2" charset="-79"/>
                <a:cs typeface="Levenim MT" pitchFamily="2" charset="-79"/>
              </a:rPr>
              <a:t>א. מה יש לך – אסוך שמן, ולכי שאלי לך כלים מן החוץ</a:t>
            </a:r>
          </a:p>
          <a:p>
            <a:pPr marL="171450" lvl="0" indent="-171450" algn="just">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מה מבקשת </a:t>
            </a:r>
            <a:r>
              <a:rPr lang="he-IL" sz="700" dirty="0" err="1" smtClean="0">
                <a:solidFill>
                  <a:srgbClr val="5E4D36"/>
                </a:solidFill>
                <a:latin typeface="Levenim MT" pitchFamily="2" charset="-79"/>
                <a:cs typeface="Levenim MT" pitchFamily="2" charset="-79"/>
              </a:rPr>
              <a:t>האשה</a:t>
            </a:r>
            <a:r>
              <a:rPr lang="he-IL" sz="700" dirty="0" smtClean="0">
                <a:solidFill>
                  <a:srgbClr val="5E4D36"/>
                </a:solidFill>
                <a:latin typeface="Levenim MT" pitchFamily="2" charset="-79"/>
                <a:cs typeface="Levenim MT" pitchFamily="2" charset="-79"/>
              </a:rPr>
              <a:t> מאלישע ומה הוא מבקש ממנה בחזרה? מהו מקומם של הכלים הריקים בסיפור ?</a:t>
            </a:r>
          </a:p>
          <a:p>
            <a:r>
              <a:rPr lang="he-IL" sz="700" u="sng" dirty="0" smtClean="0">
                <a:solidFill>
                  <a:srgbClr val="5E4D36"/>
                </a:solidFill>
                <a:latin typeface="Levenim MT" pitchFamily="2" charset="-79"/>
                <a:cs typeface="Levenim MT" pitchFamily="2" charset="-79"/>
              </a:rPr>
              <a:t> ב. האור הגנוז בנו </a:t>
            </a:r>
          </a:p>
          <a:p>
            <a:pPr marL="171450" lvl="0" indent="-171450" algn="just">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איזו תפיסה יהודית מתאר גורדון כשהיהודים היו בתוך החומות, ומה קרה כשנפקחו העיניים מחוץ לחומות?</a:t>
            </a:r>
          </a:p>
          <a:p>
            <a:pPr marL="171450" lvl="0" indent="-171450" algn="just">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מהו האור הגנוז האמיתי על פי גורדון, ומדוע הוא מתגלה רק אחרי אלפיים שנות גלות?</a:t>
            </a:r>
          </a:p>
          <a:p>
            <a:pPr lvl="0" algn="just">
              <a:lnSpc>
                <a:spcPct val="150000"/>
              </a:lnSpc>
            </a:pPr>
            <a:r>
              <a:rPr lang="he-IL" sz="700" u="sng" dirty="0" smtClean="0">
                <a:solidFill>
                  <a:srgbClr val="5E4D36"/>
                </a:solidFill>
                <a:latin typeface="Levenim MT" pitchFamily="2" charset="-79"/>
                <a:cs typeface="Levenim MT" pitchFamily="2" charset="-79"/>
              </a:rPr>
              <a:t>ג. סטיב גובס - </a:t>
            </a:r>
            <a:r>
              <a:rPr lang="he-IL" sz="700" dirty="0" smtClean="0">
                <a:solidFill>
                  <a:srgbClr val="5E4D36"/>
                </a:solidFill>
                <a:latin typeface="Levenim MT" pitchFamily="2" charset="-79"/>
                <a:cs typeface="Levenim MT" pitchFamily="2" charset="-79"/>
              </a:rPr>
              <a:t>מה החידוש של גובס ביחס לפתגם על הקנקן? מתי הוא צודק ומתי הוא לא צודק?</a:t>
            </a:r>
          </a:p>
          <a:p>
            <a:pPr lvl="0" algn="just">
              <a:lnSpc>
                <a:spcPct val="150000"/>
              </a:lnSpc>
            </a:pPr>
            <a:r>
              <a:rPr lang="he-IL" sz="700" dirty="0" smtClean="0">
                <a:solidFill>
                  <a:srgbClr val="5E4D36"/>
                </a:solidFill>
                <a:latin typeface="Levenim MT" pitchFamily="2" charset="-79"/>
                <a:cs typeface="Levenim MT" pitchFamily="2" charset="-79"/>
              </a:rPr>
              <a:t>ד. </a:t>
            </a:r>
            <a:r>
              <a:rPr lang="he-IL" sz="700" u="sng" dirty="0" smtClean="0">
                <a:solidFill>
                  <a:srgbClr val="5E4D36"/>
                </a:solidFill>
                <a:latin typeface="Levenim MT" pitchFamily="2" charset="-79"/>
                <a:cs typeface="Levenim MT" pitchFamily="2" charset="-79"/>
              </a:rPr>
              <a:t>האור (הנשמה) והכלי (גוף) אחד הם</a:t>
            </a:r>
          </a:p>
          <a:p>
            <a:pPr lvl="0" algn="just">
              <a:lnSpc>
                <a:spcPct val="150000"/>
              </a:lnSpc>
              <a:buFont typeface="Arial" pitchFamily="34" charset="0"/>
              <a:buChar char="•"/>
            </a:pPr>
            <a:r>
              <a:rPr lang="he-IL" sz="700" dirty="0" smtClean="0">
                <a:solidFill>
                  <a:srgbClr val="5E4D36"/>
                </a:solidFill>
                <a:latin typeface="Levenim MT" pitchFamily="2" charset="-79"/>
                <a:cs typeface="Levenim MT" pitchFamily="2" charset="-79"/>
              </a:rPr>
              <a:t>מהי המשמעות העכשווית ביותר כיום לאור הגנוז בעיניכם?</a:t>
            </a:r>
          </a:p>
          <a:p>
            <a:pPr lvl="0" algn="just">
              <a:lnSpc>
                <a:spcPct val="150000"/>
              </a:lnSpc>
            </a:pPr>
            <a:r>
              <a:rPr lang="he-IL" sz="700" dirty="0" smtClean="0">
                <a:solidFill>
                  <a:srgbClr val="5E4D36"/>
                </a:solidFill>
                <a:latin typeface="Levenim MT" pitchFamily="2" charset="-79"/>
                <a:cs typeface="Levenim MT" pitchFamily="2" charset="-79"/>
              </a:rPr>
              <a:t> </a:t>
            </a:r>
          </a:p>
          <a:p>
            <a:pPr lvl="0" algn="just">
              <a:lnSpc>
                <a:spcPct val="150000"/>
              </a:lnSpc>
            </a:pPr>
            <a:endParaRPr lang="he-IL" sz="700" u="sng" dirty="0" smtClean="0">
              <a:solidFill>
                <a:srgbClr val="5E4D36"/>
              </a:solidFill>
              <a:latin typeface="Levenim MT" pitchFamily="2" charset="-79"/>
              <a:cs typeface="Levenim MT" pitchFamily="2" charset="-79"/>
            </a:endParaRPr>
          </a:p>
          <a:p>
            <a:pPr>
              <a:spcAft>
                <a:spcPts val="600"/>
              </a:spcAft>
            </a:pPr>
            <a:r>
              <a:rPr lang="he-IL" sz="800" b="1" dirty="0" smtClean="0">
                <a:solidFill>
                  <a:srgbClr val="5E4D36"/>
                </a:solidFill>
                <a:latin typeface="Levenim MT" pitchFamily="2" charset="-79"/>
                <a:cs typeface="Levenim MT" pitchFamily="2" charset="-79"/>
              </a:rPr>
              <a:t> </a:t>
            </a:r>
            <a:endParaRPr lang="he-IL" sz="800" b="1" dirty="0" smtClean="0">
              <a:solidFill>
                <a:srgbClr val="5E4D36"/>
              </a:solidFill>
              <a:latin typeface="Levenim MT" pitchFamily="2" charset="-79"/>
              <a:cs typeface="Levenim MT"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endParaRPr lang="he-IL" sz="850" b="1" dirty="0" smtClean="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4533899" y="1019175"/>
            <a:ext cx="1914525" cy="5632311"/>
          </a:xfrm>
          <a:prstGeom prst="rect">
            <a:avLst/>
          </a:prstGeom>
        </p:spPr>
        <p:txBody>
          <a:bodyPr wrap="square">
            <a:spAutoFit/>
          </a:bodyPr>
          <a:lstStyle/>
          <a:p>
            <a:pPr algn="just">
              <a:lnSpc>
                <a:spcPct val="150000"/>
              </a:lnSpc>
            </a:pPr>
            <a:r>
              <a:rPr lang="he-IL" sz="1100" b="1" dirty="0" smtClean="0">
                <a:solidFill>
                  <a:srgbClr val="5E4D36"/>
                </a:solidFill>
                <a:latin typeface="Levenim MT" pitchFamily="2" charset="-79"/>
                <a:cs typeface="Levenim MT" pitchFamily="2" charset="-79"/>
              </a:rPr>
              <a:t>א. מה יש לך – אסוך שמן, ולכי שאלי לך כלים מן החוץ</a:t>
            </a:r>
          </a:p>
          <a:p>
            <a:pPr algn="just">
              <a:lnSpc>
                <a:spcPct val="150000"/>
              </a:lnSpc>
            </a:pPr>
            <a:r>
              <a:rPr lang="he-IL" sz="900" dirty="0" err="1" smtClean="0">
                <a:solidFill>
                  <a:srgbClr val="5E4D36"/>
                </a:solidFill>
                <a:latin typeface="Levenim MT" pitchFamily="2" charset="-79"/>
                <a:cs typeface="Levenim MT" pitchFamily="2" charset="-79"/>
              </a:rPr>
              <a:t>אִש</a:t>
            </a:r>
            <a:r>
              <a:rPr lang="he-IL" sz="900" dirty="0" smtClean="0">
                <a:solidFill>
                  <a:srgbClr val="5E4D36"/>
                </a:solidFill>
                <a:latin typeface="Levenim MT" pitchFamily="2" charset="-79"/>
                <a:cs typeface="Levenim MT" pitchFamily="2" charset="-79"/>
              </a:rPr>
              <a:t>ָּׁה </a:t>
            </a:r>
            <a:r>
              <a:rPr lang="he-IL" sz="900" dirty="0" err="1" smtClean="0">
                <a:solidFill>
                  <a:srgbClr val="5E4D36"/>
                </a:solidFill>
                <a:latin typeface="Levenim MT" pitchFamily="2" charset="-79"/>
                <a:cs typeface="Levenim MT" pitchFamily="2" charset="-79"/>
              </a:rPr>
              <a:t>אַח</a:t>
            </a:r>
            <a:r>
              <a:rPr lang="he-IL" sz="900" dirty="0" smtClean="0">
                <a:solidFill>
                  <a:srgbClr val="5E4D36"/>
                </a:solidFill>
                <a:latin typeface="Levenim MT" pitchFamily="2" charset="-79"/>
                <a:cs typeface="Levenim MT" pitchFamily="2" charset="-79"/>
              </a:rPr>
              <a:t>ַת מִנְּשֵׁי בְנֵ</a:t>
            </a:r>
            <a:r>
              <a:rPr lang="he-IL" sz="900" dirty="0" err="1" smtClean="0">
                <a:solidFill>
                  <a:srgbClr val="5E4D36"/>
                </a:solidFill>
                <a:latin typeface="Levenim MT" pitchFamily="2" charset="-79"/>
                <a:cs typeface="Levenim MT" pitchFamily="2" charset="-79"/>
              </a:rPr>
              <a:t>י </a:t>
            </a:r>
            <a:r>
              <a:rPr lang="he-IL" sz="900" dirty="0" smtClean="0">
                <a:solidFill>
                  <a:srgbClr val="5E4D36"/>
                </a:solidFill>
                <a:latin typeface="Levenim MT" pitchFamily="2" charset="-79"/>
                <a:cs typeface="Levenim MT" pitchFamily="2" charset="-79"/>
              </a:rPr>
              <a:t>הַנְּבִיאִים </a:t>
            </a:r>
            <a:r>
              <a:rPr lang="he-IL" sz="900" dirty="0" err="1" smtClean="0">
                <a:solidFill>
                  <a:srgbClr val="5E4D36"/>
                </a:solidFill>
                <a:latin typeface="Levenim MT" pitchFamily="2" charset="-79"/>
                <a:cs typeface="Levenim MT" pitchFamily="2" charset="-79"/>
              </a:rPr>
              <a:t>צָעֲקָ</a:t>
            </a:r>
            <a:r>
              <a:rPr lang="he-IL" sz="900" dirty="0" smtClean="0">
                <a:solidFill>
                  <a:srgbClr val="5E4D36"/>
                </a:solidFill>
                <a:latin typeface="Levenim MT" pitchFamily="2" charset="-79"/>
                <a:cs typeface="Levenim MT" pitchFamily="2" charset="-79"/>
              </a:rPr>
              <a:t>ה אֶל אֱלִיש</a:t>
            </a:r>
            <a:r>
              <a:rPr lang="he-IL" sz="900" dirty="0" err="1" smtClean="0">
                <a:solidFill>
                  <a:srgbClr val="5E4D36"/>
                </a:solidFill>
                <a:latin typeface="Levenim MT" pitchFamily="2" charset="-79"/>
                <a:cs typeface="Levenim MT" pitchFamily="2" charset="-79"/>
              </a:rPr>
              <a:t>ָׁע לֵאמ</a:t>
            </a:r>
            <a:r>
              <a:rPr lang="he-IL" sz="900" dirty="0" smtClean="0">
                <a:solidFill>
                  <a:srgbClr val="5E4D36"/>
                </a:solidFill>
                <a:latin typeface="Levenim MT" pitchFamily="2" charset="-79"/>
                <a:cs typeface="Levenim MT" pitchFamily="2" charset="-79"/>
              </a:rPr>
              <a:t>ֹר - עַבְדְּךָ </a:t>
            </a:r>
            <a:r>
              <a:rPr lang="he-IL" sz="900" dirty="0" err="1" smtClean="0">
                <a:solidFill>
                  <a:srgbClr val="5E4D36"/>
                </a:solidFill>
                <a:latin typeface="Levenim MT" pitchFamily="2" charset="-79"/>
                <a:cs typeface="Levenim MT" pitchFamily="2" charset="-79"/>
              </a:rPr>
              <a:t>אִיש</a:t>
            </a:r>
            <a:r>
              <a:rPr lang="he-IL" sz="900" dirty="0" smtClean="0">
                <a:solidFill>
                  <a:srgbClr val="5E4D36"/>
                </a:solidFill>
                <a:latin typeface="Levenim MT" pitchFamily="2" charset="-79"/>
                <a:cs typeface="Levenim MT" pitchFamily="2" charset="-79"/>
              </a:rPr>
              <a:t>ִׁי </a:t>
            </a:r>
            <a:r>
              <a:rPr lang="he-IL" sz="900" dirty="0" err="1" smtClean="0">
                <a:solidFill>
                  <a:srgbClr val="5E4D36"/>
                </a:solidFill>
                <a:latin typeface="Levenim MT" pitchFamily="2" charset="-79"/>
                <a:cs typeface="Levenim MT" pitchFamily="2" charset="-79"/>
              </a:rPr>
              <a:t>מֵ</a:t>
            </a:r>
            <a:r>
              <a:rPr lang="he-IL" sz="900" dirty="0" smtClean="0">
                <a:solidFill>
                  <a:srgbClr val="5E4D36"/>
                </a:solidFill>
                <a:latin typeface="Levenim MT" pitchFamily="2" charset="-79"/>
                <a:cs typeface="Levenim MT" pitchFamily="2" charset="-79"/>
              </a:rPr>
              <a:t>ת וְאַתָּה </a:t>
            </a:r>
            <a:r>
              <a:rPr lang="he-IL" sz="900" dirty="0" err="1" smtClean="0">
                <a:solidFill>
                  <a:srgbClr val="5E4D36"/>
                </a:solidFill>
                <a:latin typeface="Levenim MT" pitchFamily="2" charset="-79"/>
                <a:cs typeface="Levenim MT" pitchFamily="2" charset="-79"/>
              </a:rPr>
              <a:t>יָדַ</a:t>
            </a:r>
            <a:r>
              <a:rPr lang="he-IL" sz="900" dirty="0" smtClean="0">
                <a:solidFill>
                  <a:srgbClr val="5E4D36"/>
                </a:solidFill>
                <a:latin typeface="Levenim MT" pitchFamily="2" charset="-79"/>
                <a:cs typeface="Levenim MT" pitchFamily="2" charset="-79"/>
              </a:rPr>
              <a:t>עְתָּ </a:t>
            </a:r>
            <a:r>
              <a:rPr lang="he-IL" sz="900" dirty="0" err="1" smtClean="0">
                <a:solidFill>
                  <a:srgbClr val="5E4D36"/>
                </a:solidFill>
                <a:latin typeface="Levenim MT" pitchFamily="2" charset="-79"/>
                <a:cs typeface="Levenim MT" pitchFamily="2" charset="-79"/>
              </a:rPr>
              <a:t>כּ</a:t>
            </a:r>
            <a:r>
              <a:rPr lang="he-IL" sz="900" dirty="0" smtClean="0">
                <a:solidFill>
                  <a:srgbClr val="5E4D36"/>
                </a:solidFill>
                <a:latin typeface="Levenim MT" pitchFamily="2" charset="-79"/>
                <a:cs typeface="Levenim MT" pitchFamily="2" charset="-79"/>
              </a:rPr>
              <a:t>ִי עַבְדְּךָ הָיָ</a:t>
            </a:r>
            <a:r>
              <a:rPr lang="he-IL" sz="900" dirty="0" err="1" smtClean="0">
                <a:solidFill>
                  <a:srgbClr val="5E4D36"/>
                </a:solidFill>
                <a:latin typeface="Levenim MT" pitchFamily="2" charset="-79"/>
                <a:cs typeface="Levenim MT" pitchFamily="2" charset="-79"/>
              </a:rPr>
              <a:t>ה </a:t>
            </a:r>
            <a:r>
              <a:rPr lang="he-IL" sz="900" dirty="0" smtClean="0">
                <a:solidFill>
                  <a:srgbClr val="5E4D36"/>
                </a:solidFill>
                <a:latin typeface="Levenim MT" pitchFamily="2" charset="-79"/>
                <a:cs typeface="Levenim MT" pitchFamily="2" charset="-79"/>
              </a:rPr>
              <a:t>יָרֵא </a:t>
            </a:r>
            <a:r>
              <a:rPr lang="he-IL" sz="900" dirty="0" err="1" smtClean="0">
                <a:solidFill>
                  <a:srgbClr val="5E4D36"/>
                </a:solidFill>
                <a:latin typeface="Levenim MT" pitchFamily="2" charset="-79"/>
                <a:cs typeface="Levenim MT" pitchFamily="2" charset="-79"/>
              </a:rPr>
              <a:t>אֶ</a:t>
            </a:r>
            <a:r>
              <a:rPr lang="he-IL" sz="900" dirty="0" smtClean="0">
                <a:solidFill>
                  <a:srgbClr val="5E4D36"/>
                </a:solidFill>
                <a:latin typeface="Levenim MT" pitchFamily="2" charset="-79"/>
                <a:cs typeface="Levenim MT" pitchFamily="2" charset="-79"/>
              </a:rPr>
              <a:t>ת ה'  וְהַנֹּשֶׁה [בעל-חוב שיש לו משכון] בָּא לָקַחַת </a:t>
            </a:r>
            <a:r>
              <a:rPr lang="he-IL" sz="900" dirty="0" err="1" smtClean="0">
                <a:solidFill>
                  <a:srgbClr val="5E4D36"/>
                </a:solidFill>
                <a:latin typeface="Levenim MT" pitchFamily="2" charset="-79"/>
                <a:cs typeface="Levenim MT" pitchFamily="2" charset="-79"/>
              </a:rPr>
              <a:t>אֶ</a:t>
            </a:r>
            <a:r>
              <a:rPr lang="he-IL" sz="900" dirty="0" smtClean="0">
                <a:solidFill>
                  <a:srgbClr val="5E4D36"/>
                </a:solidFill>
                <a:latin typeface="Levenim MT" pitchFamily="2" charset="-79"/>
                <a:cs typeface="Levenim MT" pitchFamily="2" charset="-79"/>
              </a:rPr>
              <a:t>ת שְׁנֵי יְלָדַי </a:t>
            </a:r>
            <a:r>
              <a:rPr lang="he-IL" sz="900" dirty="0" err="1" smtClean="0">
                <a:solidFill>
                  <a:srgbClr val="5E4D36"/>
                </a:solidFill>
                <a:latin typeface="Levenim MT" pitchFamily="2" charset="-79"/>
                <a:cs typeface="Levenim MT" pitchFamily="2" charset="-79"/>
              </a:rPr>
              <a:t>לו</a:t>
            </a:r>
            <a:r>
              <a:rPr lang="he-IL" sz="900" dirty="0" smtClean="0">
                <a:solidFill>
                  <a:srgbClr val="5E4D36"/>
                </a:solidFill>
                <a:latin typeface="Levenim MT" pitchFamily="2" charset="-79"/>
                <a:cs typeface="Levenim MT" pitchFamily="2" charset="-79"/>
              </a:rPr>
              <a:t>ֹ לַעֲבָדִי</a:t>
            </a:r>
            <a:r>
              <a:rPr lang="he-IL" sz="900" dirty="0" err="1" smtClean="0">
                <a:solidFill>
                  <a:srgbClr val="5E4D36"/>
                </a:solidFill>
                <a:latin typeface="Levenim MT" pitchFamily="2" charset="-79"/>
                <a:cs typeface="Levenim MT" pitchFamily="2" charset="-79"/>
              </a:rPr>
              <a:t>ם:  </a:t>
            </a:r>
            <a:r>
              <a:rPr lang="he-IL" sz="900" dirty="0" smtClean="0">
                <a:solidFill>
                  <a:srgbClr val="5E4D36"/>
                </a:solidFill>
                <a:latin typeface="Levenim MT" pitchFamily="2" charset="-79"/>
                <a:cs typeface="Levenim MT" pitchFamily="2" charset="-79"/>
              </a:rPr>
              <a:t>וַיֹּאמֶר </a:t>
            </a:r>
            <a:r>
              <a:rPr lang="he-IL" sz="900" dirty="0" err="1" smtClean="0">
                <a:solidFill>
                  <a:srgbClr val="5E4D36"/>
                </a:solidFill>
                <a:latin typeface="Levenim MT" pitchFamily="2" charset="-79"/>
                <a:cs typeface="Levenim MT" pitchFamily="2" charset="-79"/>
              </a:rPr>
              <a:t>אֵלֶ</a:t>
            </a:r>
            <a:r>
              <a:rPr lang="he-IL" sz="900" dirty="0" smtClean="0">
                <a:solidFill>
                  <a:srgbClr val="5E4D36"/>
                </a:solidFill>
                <a:latin typeface="Levenim MT" pitchFamily="2" charset="-79"/>
                <a:cs typeface="Levenim MT" pitchFamily="2" charset="-79"/>
              </a:rPr>
              <a:t>יהָ אֱלִישָׁע - </a:t>
            </a:r>
            <a:r>
              <a:rPr lang="he-IL" sz="900" dirty="0" err="1" smtClean="0">
                <a:solidFill>
                  <a:srgbClr val="5E4D36"/>
                </a:solidFill>
                <a:latin typeface="Levenim MT" pitchFamily="2" charset="-79"/>
                <a:cs typeface="Levenim MT" pitchFamily="2" charset="-79"/>
              </a:rPr>
              <a:t>מָ</a:t>
            </a:r>
            <a:r>
              <a:rPr lang="he-IL" sz="900" dirty="0" smtClean="0">
                <a:solidFill>
                  <a:srgbClr val="5E4D36"/>
                </a:solidFill>
                <a:latin typeface="Levenim MT" pitchFamily="2" charset="-79"/>
                <a:cs typeface="Levenim MT" pitchFamily="2" charset="-79"/>
              </a:rPr>
              <a:t>ה אֶעֱשֶׂה לָּךְ הַגִּידִי לִי </a:t>
            </a:r>
            <a:r>
              <a:rPr lang="he-IL" sz="900" b="1" dirty="0" smtClean="0">
                <a:solidFill>
                  <a:srgbClr val="5E4D36"/>
                </a:solidFill>
                <a:latin typeface="Levenim MT" pitchFamily="2" charset="-79"/>
                <a:cs typeface="Levenim MT" pitchFamily="2" charset="-79"/>
              </a:rPr>
              <a:t>מַה יֶּשׁ  </a:t>
            </a:r>
            <a:r>
              <a:rPr lang="he-IL" sz="900" b="1" dirty="0" err="1" smtClean="0">
                <a:solidFill>
                  <a:srgbClr val="5E4D36"/>
                </a:solidFill>
                <a:latin typeface="Levenim MT" pitchFamily="2" charset="-79"/>
                <a:cs typeface="Levenim MT" pitchFamily="2" charset="-79"/>
              </a:rPr>
              <a:t>לָ</a:t>
            </a:r>
            <a:r>
              <a:rPr lang="he-IL" sz="900" b="1" dirty="0" smtClean="0">
                <a:solidFill>
                  <a:srgbClr val="5E4D36"/>
                </a:solidFill>
                <a:latin typeface="Levenim MT" pitchFamily="2" charset="-79"/>
                <a:cs typeface="Levenim MT" pitchFamily="2" charset="-79"/>
              </a:rPr>
              <a:t>ךְ </a:t>
            </a:r>
            <a:r>
              <a:rPr lang="he-IL" sz="900" dirty="0" smtClean="0">
                <a:solidFill>
                  <a:srgbClr val="5E4D36"/>
                </a:solidFill>
                <a:latin typeface="Levenim MT" pitchFamily="2" charset="-79"/>
                <a:cs typeface="Levenim MT" pitchFamily="2" charset="-79"/>
              </a:rPr>
              <a:t>בַּבָּיִת? וַתֹּאמֶר - אֵין לְשִׁפְחָתְךָ כֹל בַּבַּיִת כִּי </a:t>
            </a:r>
            <a:r>
              <a:rPr lang="he-IL" sz="900" dirty="0" err="1" smtClean="0">
                <a:solidFill>
                  <a:srgbClr val="5E4D36"/>
                </a:solidFill>
                <a:latin typeface="Levenim MT" pitchFamily="2" charset="-79"/>
                <a:cs typeface="Levenim MT" pitchFamily="2" charset="-79"/>
              </a:rPr>
              <a:t>אִ</a:t>
            </a:r>
            <a:r>
              <a:rPr lang="he-IL" sz="900" dirty="0" smtClean="0">
                <a:solidFill>
                  <a:srgbClr val="5E4D36"/>
                </a:solidFill>
                <a:latin typeface="Levenim MT" pitchFamily="2" charset="-79"/>
                <a:cs typeface="Levenim MT" pitchFamily="2" charset="-79"/>
              </a:rPr>
              <a:t>ם אָסוּךְ </a:t>
            </a:r>
            <a:r>
              <a:rPr lang="he-IL" sz="900" dirty="0" err="1" smtClean="0">
                <a:solidFill>
                  <a:srgbClr val="5E4D36"/>
                </a:solidFill>
                <a:latin typeface="Levenim MT" pitchFamily="2" charset="-79"/>
                <a:cs typeface="Levenim MT" pitchFamily="2" charset="-79"/>
              </a:rPr>
              <a:t>שָׁ</a:t>
            </a:r>
            <a:r>
              <a:rPr lang="he-IL" sz="900" dirty="0" smtClean="0">
                <a:solidFill>
                  <a:srgbClr val="5E4D36"/>
                </a:solidFill>
                <a:latin typeface="Levenim MT" pitchFamily="2" charset="-79"/>
                <a:cs typeface="Levenim MT" pitchFamily="2" charset="-79"/>
              </a:rPr>
              <a:t>מֶן </a:t>
            </a:r>
            <a:r>
              <a:rPr lang="he-IL" sz="900" u="sng" dirty="0" smtClean="0">
                <a:solidFill>
                  <a:srgbClr val="5E4D36"/>
                </a:solidFill>
                <a:latin typeface="Levenim MT" pitchFamily="2" charset="-79"/>
                <a:cs typeface="Levenim MT" pitchFamily="2" charset="-79"/>
              </a:rPr>
              <a:t>[</a:t>
            </a:r>
            <a:r>
              <a:rPr lang="he-IL" sz="900" dirty="0" smtClean="0">
                <a:solidFill>
                  <a:srgbClr val="5E4D36"/>
                </a:solidFill>
                <a:latin typeface="Levenim MT" pitchFamily="2" charset="-79"/>
                <a:cs typeface="Levenim MT" pitchFamily="2" charset="-79"/>
              </a:rPr>
              <a:t>כד קטן עם מעט שמן לסוך] :  וַיֹּאמֶר </a:t>
            </a:r>
            <a:r>
              <a:rPr lang="he-IL" sz="900" dirty="0" err="1" smtClean="0">
                <a:solidFill>
                  <a:srgbClr val="5E4D36"/>
                </a:solidFill>
                <a:latin typeface="Levenim MT" pitchFamily="2" charset="-79"/>
                <a:cs typeface="Levenim MT" pitchFamily="2" charset="-79"/>
              </a:rPr>
              <a:t>לְכ</a:t>
            </a:r>
            <a:r>
              <a:rPr lang="he-IL" sz="900" dirty="0" smtClean="0">
                <a:solidFill>
                  <a:srgbClr val="5E4D36"/>
                </a:solidFill>
                <a:latin typeface="Levenim MT" pitchFamily="2" charset="-79"/>
                <a:cs typeface="Levenim MT" pitchFamily="2" charset="-79"/>
              </a:rPr>
              <a:t>ִי </a:t>
            </a:r>
            <a:r>
              <a:rPr lang="he-IL" sz="900" b="1" dirty="0" smtClean="0">
                <a:solidFill>
                  <a:srgbClr val="5E4D36"/>
                </a:solidFill>
                <a:latin typeface="Levenim MT" pitchFamily="2" charset="-79"/>
                <a:cs typeface="Levenim MT" pitchFamily="2" charset="-79"/>
              </a:rPr>
              <a:t>שַׁאֲלִי לָךְ כֵּלִים </a:t>
            </a:r>
            <a:r>
              <a:rPr lang="he-IL" sz="900" b="1" dirty="0" err="1" smtClean="0">
                <a:solidFill>
                  <a:srgbClr val="5E4D36"/>
                </a:solidFill>
                <a:latin typeface="Levenim MT" pitchFamily="2" charset="-79"/>
                <a:cs typeface="Levenim MT" pitchFamily="2" charset="-79"/>
              </a:rPr>
              <a:t>מִ</a:t>
            </a:r>
            <a:r>
              <a:rPr lang="he-IL" sz="900" b="1" dirty="0" smtClean="0">
                <a:solidFill>
                  <a:srgbClr val="5E4D36"/>
                </a:solidFill>
                <a:latin typeface="Levenim MT" pitchFamily="2" charset="-79"/>
                <a:cs typeface="Levenim MT" pitchFamily="2" charset="-79"/>
              </a:rPr>
              <a:t>ן הַחוּ</a:t>
            </a:r>
            <a:r>
              <a:rPr lang="he-IL" sz="900" b="1" dirty="0" err="1" smtClean="0">
                <a:solidFill>
                  <a:srgbClr val="5E4D36"/>
                </a:solidFill>
                <a:latin typeface="Levenim MT" pitchFamily="2" charset="-79"/>
                <a:cs typeface="Levenim MT" pitchFamily="2" charset="-79"/>
              </a:rPr>
              <a:t>ץ </a:t>
            </a:r>
            <a:r>
              <a:rPr lang="he-IL" sz="900" dirty="0" smtClean="0">
                <a:solidFill>
                  <a:srgbClr val="5E4D36"/>
                </a:solidFill>
                <a:latin typeface="Levenim MT" pitchFamily="2" charset="-79"/>
                <a:cs typeface="Levenim MT" pitchFamily="2" charset="-79"/>
              </a:rPr>
              <a:t>מֵאֵת </a:t>
            </a:r>
            <a:r>
              <a:rPr lang="he-IL" sz="900" dirty="0" err="1" smtClean="0">
                <a:solidFill>
                  <a:srgbClr val="5E4D36"/>
                </a:solidFill>
                <a:latin typeface="Levenim MT" pitchFamily="2" charset="-79"/>
                <a:cs typeface="Levenim MT" pitchFamily="2" charset="-79"/>
              </a:rPr>
              <a:t>כּ</a:t>
            </a:r>
            <a:r>
              <a:rPr lang="he-IL" sz="900" dirty="0" smtClean="0">
                <a:solidFill>
                  <a:srgbClr val="5E4D36"/>
                </a:solidFill>
                <a:latin typeface="Levenim MT" pitchFamily="2" charset="-79"/>
                <a:cs typeface="Levenim MT" pitchFamily="2" charset="-79"/>
              </a:rPr>
              <a:t>ָל שְׁכֵנָיִךְ </a:t>
            </a:r>
            <a:r>
              <a:rPr lang="he-IL" sz="900" b="1" dirty="0" smtClean="0">
                <a:solidFill>
                  <a:srgbClr val="5E4D36"/>
                </a:solidFill>
                <a:latin typeface="Levenim MT" pitchFamily="2" charset="-79"/>
                <a:cs typeface="Levenim MT" pitchFamily="2" charset="-79"/>
              </a:rPr>
              <a:t>כֵּלִ</a:t>
            </a:r>
            <a:r>
              <a:rPr lang="he-IL" sz="900" b="1" dirty="0" err="1" smtClean="0">
                <a:solidFill>
                  <a:srgbClr val="5E4D36"/>
                </a:solidFill>
                <a:latin typeface="Levenim MT" pitchFamily="2" charset="-79"/>
                <a:cs typeface="Levenim MT" pitchFamily="2" charset="-79"/>
              </a:rPr>
              <a:t>ים רֵקִ</a:t>
            </a:r>
            <a:r>
              <a:rPr lang="he-IL" sz="900" b="1" dirty="0" smtClean="0">
                <a:solidFill>
                  <a:srgbClr val="5E4D36"/>
                </a:solidFill>
                <a:latin typeface="Levenim MT" pitchFamily="2" charset="-79"/>
                <a:cs typeface="Levenim MT" pitchFamily="2" charset="-79"/>
              </a:rPr>
              <a:t>ים </a:t>
            </a:r>
            <a:r>
              <a:rPr lang="he-IL" sz="900" dirty="0" smtClean="0">
                <a:solidFill>
                  <a:srgbClr val="5E4D36"/>
                </a:solidFill>
                <a:latin typeface="Levenim MT" pitchFamily="2" charset="-79"/>
                <a:cs typeface="Levenim MT" pitchFamily="2" charset="-79"/>
              </a:rPr>
              <a:t>אַל תַּמְעִיטִי:  </a:t>
            </a:r>
            <a:r>
              <a:rPr lang="he-IL" sz="900" dirty="0" err="1" smtClean="0">
                <a:solidFill>
                  <a:srgbClr val="5E4D36"/>
                </a:solidFill>
                <a:latin typeface="Levenim MT" pitchFamily="2" charset="-79"/>
                <a:cs typeface="Levenim MT" pitchFamily="2" charset="-79"/>
              </a:rPr>
              <a:t>וּבָ</a:t>
            </a:r>
            <a:r>
              <a:rPr lang="he-IL" sz="900" dirty="0" smtClean="0">
                <a:solidFill>
                  <a:srgbClr val="5E4D36"/>
                </a:solidFill>
                <a:latin typeface="Levenim MT" pitchFamily="2" charset="-79"/>
                <a:cs typeface="Levenim MT" pitchFamily="2" charset="-79"/>
              </a:rPr>
              <a:t>את וְסָגַרְתְּ הַדֶּלֶת </a:t>
            </a:r>
            <a:r>
              <a:rPr lang="he-IL" sz="900" dirty="0" err="1" smtClean="0">
                <a:solidFill>
                  <a:srgbClr val="5E4D36"/>
                </a:solidFill>
                <a:latin typeface="Levenim MT" pitchFamily="2" charset="-79"/>
                <a:cs typeface="Levenim MT" pitchFamily="2" charset="-79"/>
              </a:rPr>
              <a:t>בַּע</a:t>
            </a:r>
            <a:r>
              <a:rPr lang="he-IL" sz="900" dirty="0" smtClean="0">
                <a:solidFill>
                  <a:srgbClr val="5E4D36"/>
                </a:solidFill>
                <a:latin typeface="Levenim MT" pitchFamily="2" charset="-79"/>
                <a:cs typeface="Levenim MT" pitchFamily="2" charset="-79"/>
              </a:rPr>
              <a:t>ֲדֵ</a:t>
            </a:r>
            <a:r>
              <a:rPr lang="he-IL" sz="900" dirty="0" err="1" smtClean="0">
                <a:solidFill>
                  <a:srgbClr val="5E4D36"/>
                </a:solidFill>
                <a:latin typeface="Levenim MT" pitchFamily="2" charset="-79"/>
                <a:cs typeface="Levenim MT" pitchFamily="2" charset="-79"/>
              </a:rPr>
              <a:t>ךְ </a:t>
            </a:r>
            <a:r>
              <a:rPr lang="he-IL" sz="900" dirty="0" smtClean="0">
                <a:solidFill>
                  <a:srgbClr val="5E4D36"/>
                </a:solidFill>
                <a:latin typeface="Levenim MT" pitchFamily="2" charset="-79"/>
                <a:cs typeface="Levenim MT" pitchFamily="2" charset="-79"/>
              </a:rPr>
              <a:t>וּבְעַד בָּנַיִךְ </a:t>
            </a:r>
            <a:r>
              <a:rPr lang="he-IL" sz="900" dirty="0" err="1" smtClean="0">
                <a:solidFill>
                  <a:srgbClr val="5E4D36"/>
                </a:solidFill>
                <a:latin typeface="Levenim MT" pitchFamily="2" charset="-79"/>
                <a:cs typeface="Levenim MT" pitchFamily="2" charset="-79"/>
              </a:rPr>
              <a:t>וְיָצ</a:t>
            </a:r>
            <a:r>
              <a:rPr lang="he-IL" sz="900" dirty="0" smtClean="0">
                <a:solidFill>
                  <a:srgbClr val="5E4D36"/>
                </a:solidFill>
                <a:latin typeface="Levenim MT" pitchFamily="2" charset="-79"/>
                <a:cs typeface="Levenim MT" pitchFamily="2" charset="-79"/>
              </a:rPr>
              <a:t>ַקְתְּ עַל כָּ</a:t>
            </a:r>
            <a:r>
              <a:rPr lang="he-IL" sz="900" dirty="0" err="1" smtClean="0">
                <a:solidFill>
                  <a:srgbClr val="5E4D36"/>
                </a:solidFill>
                <a:latin typeface="Levenim MT" pitchFamily="2" charset="-79"/>
                <a:cs typeface="Levenim MT" pitchFamily="2" charset="-79"/>
              </a:rPr>
              <a:t>ל </a:t>
            </a:r>
            <a:r>
              <a:rPr lang="he-IL" sz="900" dirty="0" smtClean="0">
                <a:solidFill>
                  <a:srgbClr val="5E4D36"/>
                </a:solidFill>
                <a:latin typeface="Levenim MT" pitchFamily="2" charset="-79"/>
                <a:cs typeface="Levenim MT" pitchFamily="2" charset="-79"/>
              </a:rPr>
              <a:t>הַכֵּלִים </a:t>
            </a:r>
            <a:r>
              <a:rPr lang="he-IL" sz="900" dirty="0" err="1" smtClean="0">
                <a:solidFill>
                  <a:srgbClr val="5E4D36"/>
                </a:solidFill>
                <a:latin typeface="Levenim MT" pitchFamily="2" charset="-79"/>
                <a:cs typeface="Levenim MT" pitchFamily="2" charset="-79"/>
              </a:rPr>
              <a:t>הָאֵ</a:t>
            </a:r>
            <a:r>
              <a:rPr lang="he-IL" sz="900" dirty="0" smtClean="0">
                <a:solidFill>
                  <a:srgbClr val="5E4D36"/>
                </a:solidFill>
                <a:latin typeface="Levenim MT" pitchFamily="2" charset="-79"/>
                <a:cs typeface="Levenim MT" pitchFamily="2" charset="-79"/>
              </a:rPr>
              <a:t>לֶּ</a:t>
            </a:r>
            <a:r>
              <a:rPr lang="he-IL" sz="900" dirty="0" err="1" smtClean="0">
                <a:solidFill>
                  <a:srgbClr val="5E4D36"/>
                </a:solidFill>
                <a:latin typeface="Levenim MT" pitchFamily="2" charset="-79"/>
                <a:cs typeface="Levenim MT" pitchFamily="2" charset="-79"/>
              </a:rPr>
              <a:t>ה </a:t>
            </a:r>
            <a:r>
              <a:rPr lang="he-IL" sz="900" dirty="0" smtClean="0">
                <a:solidFill>
                  <a:srgbClr val="5E4D36"/>
                </a:solidFill>
                <a:latin typeface="Levenim MT" pitchFamily="2" charset="-79"/>
                <a:cs typeface="Levenim MT" pitchFamily="2" charset="-79"/>
              </a:rPr>
              <a:t>וְהַמָּלֵא </a:t>
            </a:r>
            <a:r>
              <a:rPr lang="he-IL" sz="900" dirty="0" err="1" smtClean="0">
                <a:solidFill>
                  <a:srgbClr val="5E4D36"/>
                </a:solidFill>
                <a:latin typeface="Levenim MT" pitchFamily="2" charset="-79"/>
                <a:cs typeface="Levenim MT" pitchFamily="2" charset="-79"/>
              </a:rPr>
              <a:t>תַּסּ</a:t>
            </a:r>
            <a:r>
              <a:rPr lang="he-IL" sz="900" dirty="0" smtClean="0">
                <a:solidFill>
                  <a:srgbClr val="5E4D36"/>
                </a:solidFill>
                <a:latin typeface="Levenim MT" pitchFamily="2" charset="-79"/>
                <a:cs typeface="Levenim MT" pitchFamily="2" charset="-79"/>
              </a:rPr>
              <a:t>ִיעִי:</a:t>
            </a:r>
            <a:r>
              <a:rPr lang="he-IL" sz="900" dirty="0" err="1" smtClean="0">
                <a:solidFill>
                  <a:srgbClr val="5E4D36"/>
                </a:solidFill>
                <a:latin typeface="Levenim MT" pitchFamily="2" charset="-79"/>
                <a:cs typeface="Levenim MT" pitchFamily="2" charset="-79"/>
              </a:rPr>
              <a:t>  </a:t>
            </a:r>
            <a:r>
              <a:rPr lang="he-IL" sz="900" dirty="0" smtClean="0">
                <a:solidFill>
                  <a:srgbClr val="5E4D36"/>
                </a:solidFill>
                <a:latin typeface="Levenim MT" pitchFamily="2" charset="-79"/>
                <a:cs typeface="Levenim MT" pitchFamily="2" charset="-79"/>
              </a:rPr>
              <a:t>וַתֵּלֶךְ </a:t>
            </a:r>
            <a:r>
              <a:rPr lang="he-IL" sz="900" dirty="0" err="1" smtClean="0">
                <a:solidFill>
                  <a:srgbClr val="5E4D36"/>
                </a:solidFill>
                <a:latin typeface="Levenim MT" pitchFamily="2" charset="-79"/>
                <a:cs typeface="Levenim MT" pitchFamily="2" charset="-79"/>
              </a:rPr>
              <a:t>מֵאִ</a:t>
            </a:r>
            <a:r>
              <a:rPr lang="he-IL" sz="900" dirty="0" smtClean="0">
                <a:solidFill>
                  <a:srgbClr val="5E4D36"/>
                </a:solidFill>
                <a:latin typeface="Levenim MT" pitchFamily="2" charset="-79"/>
                <a:cs typeface="Levenim MT" pitchFamily="2" charset="-79"/>
              </a:rPr>
              <a:t>תּו</a:t>
            </a:r>
            <a:r>
              <a:rPr lang="he-IL" sz="900" dirty="0" err="1" smtClean="0">
                <a:solidFill>
                  <a:srgbClr val="5E4D36"/>
                </a:solidFill>
                <a:latin typeface="Levenim MT" pitchFamily="2" charset="-79"/>
                <a:cs typeface="Levenim MT" pitchFamily="2" charset="-79"/>
              </a:rPr>
              <a:t>ֹ וַתִּ</a:t>
            </a:r>
            <a:r>
              <a:rPr lang="he-IL" sz="900" dirty="0" smtClean="0">
                <a:solidFill>
                  <a:srgbClr val="5E4D36"/>
                </a:solidFill>
                <a:latin typeface="Levenim MT" pitchFamily="2" charset="-79"/>
                <a:cs typeface="Levenim MT" pitchFamily="2" charset="-79"/>
              </a:rPr>
              <a:t>סְגֹּר הַדֶּלֶת </a:t>
            </a:r>
            <a:r>
              <a:rPr lang="he-IL" sz="900" dirty="0" err="1" smtClean="0">
                <a:solidFill>
                  <a:srgbClr val="5E4D36"/>
                </a:solidFill>
                <a:latin typeface="Levenim MT" pitchFamily="2" charset="-79"/>
                <a:cs typeface="Levenim MT" pitchFamily="2" charset="-79"/>
              </a:rPr>
              <a:t>בַּע</a:t>
            </a:r>
            <a:r>
              <a:rPr lang="he-IL" sz="900" dirty="0" smtClean="0">
                <a:solidFill>
                  <a:srgbClr val="5E4D36"/>
                </a:solidFill>
                <a:latin typeface="Levenim MT" pitchFamily="2" charset="-79"/>
                <a:cs typeface="Levenim MT" pitchFamily="2" charset="-79"/>
              </a:rPr>
              <a:t>ֲדָ</a:t>
            </a:r>
            <a:r>
              <a:rPr lang="he-IL" sz="900" dirty="0" err="1" smtClean="0">
                <a:solidFill>
                  <a:srgbClr val="5E4D36"/>
                </a:solidFill>
                <a:latin typeface="Levenim MT" pitchFamily="2" charset="-79"/>
                <a:cs typeface="Levenim MT" pitchFamily="2" charset="-79"/>
              </a:rPr>
              <a:t>הּ </a:t>
            </a:r>
            <a:r>
              <a:rPr lang="he-IL" sz="900" dirty="0" smtClean="0">
                <a:solidFill>
                  <a:srgbClr val="5E4D36"/>
                </a:solidFill>
                <a:latin typeface="Levenim MT" pitchFamily="2" charset="-79"/>
                <a:cs typeface="Levenim MT" pitchFamily="2" charset="-79"/>
              </a:rPr>
              <a:t>וּבְעַד בָּנֶיהָ הֵם מַגִּשִׁים </a:t>
            </a:r>
            <a:r>
              <a:rPr lang="he-IL" sz="900" dirty="0" err="1" smtClean="0">
                <a:solidFill>
                  <a:srgbClr val="5E4D36"/>
                </a:solidFill>
                <a:latin typeface="Levenim MT" pitchFamily="2" charset="-79"/>
                <a:cs typeface="Levenim MT" pitchFamily="2" charset="-79"/>
              </a:rPr>
              <a:t>אֵלֶ</a:t>
            </a:r>
            <a:r>
              <a:rPr lang="he-IL" sz="900" dirty="0" smtClean="0">
                <a:solidFill>
                  <a:srgbClr val="5E4D36"/>
                </a:solidFill>
                <a:latin typeface="Levenim MT" pitchFamily="2" charset="-79"/>
                <a:cs typeface="Levenim MT" pitchFamily="2" charset="-79"/>
              </a:rPr>
              <a:t>יהָ וְהִי</a:t>
            </a:r>
            <a:r>
              <a:rPr lang="he-IL" sz="900" dirty="0" err="1" smtClean="0">
                <a:solidFill>
                  <a:srgbClr val="5E4D36"/>
                </a:solidFill>
                <a:latin typeface="Levenim MT" pitchFamily="2" charset="-79"/>
                <a:cs typeface="Levenim MT" pitchFamily="2" charset="-79"/>
              </a:rPr>
              <a:t>א </a:t>
            </a:r>
            <a:r>
              <a:rPr lang="he-IL" sz="900" dirty="0" smtClean="0">
                <a:solidFill>
                  <a:srgbClr val="5E4D36"/>
                </a:solidFill>
                <a:latin typeface="Levenim MT" pitchFamily="2" charset="-79"/>
                <a:cs typeface="Levenim MT" pitchFamily="2" charset="-79"/>
              </a:rPr>
              <a:t>מוֹצָקֶת:  וַיְהִי כִּמְלֹאת הַכֵּל</a:t>
            </a:r>
            <a:r>
              <a:rPr lang="he-IL" sz="900" dirty="0" err="1" smtClean="0">
                <a:solidFill>
                  <a:srgbClr val="5E4D36"/>
                </a:solidFill>
                <a:latin typeface="Levenim MT" pitchFamily="2" charset="-79"/>
                <a:cs typeface="Levenim MT" pitchFamily="2" charset="-79"/>
              </a:rPr>
              <a:t>ִים </a:t>
            </a:r>
            <a:r>
              <a:rPr lang="he-IL" sz="900" dirty="0" smtClean="0">
                <a:solidFill>
                  <a:srgbClr val="5E4D36"/>
                </a:solidFill>
                <a:latin typeface="Levenim MT" pitchFamily="2" charset="-79"/>
                <a:cs typeface="Levenim MT" pitchFamily="2" charset="-79"/>
              </a:rPr>
              <a:t>וַתֹּאמֶר אֶל בְּנָהּ הַגִּישָׁה אֵלַ</a:t>
            </a:r>
            <a:r>
              <a:rPr lang="he-IL" sz="900" dirty="0" err="1" smtClean="0">
                <a:solidFill>
                  <a:srgbClr val="5E4D36"/>
                </a:solidFill>
                <a:latin typeface="Levenim MT" pitchFamily="2" charset="-79"/>
                <a:cs typeface="Levenim MT" pitchFamily="2" charset="-79"/>
              </a:rPr>
              <a:t>י </a:t>
            </a:r>
            <a:r>
              <a:rPr lang="he-IL" sz="900" dirty="0" smtClean="0">
                <a:solidFill>
                  <a:srgbClr val="5E4D36"/>
                </a:solidFill>
                <a:latin typeface="Levenim MT" pitchFamily="2" charset="-79"/>
                <a:cs typeface="Levenim MT" pitchFamily="2" charset="-79"/>
              </a:rPr>
              <a:t>עוֹד כֶּלִי וַיֹּאמֶר </a:t>
            </a:r>
            <a:r>
              <a:rPr lang="he-IL" sz="900" dirty="0" err="1" smtClean="0">
                <a:solidFill>
                  <a:srgbClr val="5E4D36"/>
                </a:solidFill>
                <a:latin typeface="Levenim MT" pitchFamily="2" charset="-79"/>
                <a:cs typeface="Levenim MT" pitchFamily="2" charset="-79"/>
              </a:rPr>
              <a:t>אֵלֶ</a:t>
            </a:r>
            <a:r>
              <a:rPr lang="he-IL" sz="900" dirty="0" smtClean="0">
                <a:solidFill>
                  <a:srgbClr val="5E4D36"/>
                </a:solidFill>
                <a:latin typeface="Levenim MT" pitchFamily="2" charset="-79"/>
                <a:cs typeface="Levenim MT" pitchFamily="2" charset="-79"/>
              </a:rPr>
              <a:t>יהָ </a:t>
            </a:r>
            <a:r>
              <a:rPr lang="he-IL" sz="900" b="1" dirty="0" smtClean="0">
                <a:solidFill>
                  <a:srgbClr val="5E4D36"/>
                </a:solidFill>
                <a:latin typeface="Levenim MT" pitchFamily="2" charset="-79"/>
                <a:cs typeface="Levenim MT" pitchFamily="2" charset="-79"/>
              </a:rPr>
              <a:t>אֵין עוֹד כֶּל</a:t>
            </a:r>
            <a:r>
              <a:rPr lang="he-IL" sz="900" b="1" dirty="0" err="1" smtClean="0">
                <a:solidFill>
                  <a:srgbClr val="5E4D36"/>
                </a:solidFill>
                <a:latin typeface="Levenim MT" pitchFamily="2" charset="-79"/>
                <a:cs typeface="Levenim MT" pitchFamily="2" charset="-79"/>
              </a:rPr>
              <a:t>ִי </a:t>
            </a:r>
            <a:r>
              <a:rPr lang="he-IL" sz="900" b="1" dirty="0" smtClean="0">
                <a:solidFill>
                  <a:srgbClr val="5E4D36"/>
                </a:solidFill>
                <a:latin typeface="Levenim MT" pitchFamily="2" charset="-79"/>
                <a:cs typeface="Levenim MT" pitchFamily="2" charset="-79"/>
              </a:rPr>
              <a:t>וַיַּעֲמֹד </a:t>
            </a:r>
            <a:r>
              <a:rPr lang="he-IL" sz="900" b="1" dirty="0" err="1" smtClean="0">
                <a:solidFill>
                  <a:srgbClr val="5E4D36"/>
                </a:solidFill>
                <a:latin typeface="Levenim MT" pitchFamily="2" charset="-79"/>
                <a:cs typeface="Levenim MT" pitchFamily="2" charset="-79"/>
              </a:rPr>
              <a:t>הַשּ</a:t>
            </a:r>
            <a:r>
              <a:rPr lang="he-IL" sz="900" b="1" dirty="0" smtClean="0">
                <a:solidFill>
                  <a:srgbClr val="5E4D36"/>
                </a:solidFill>
                <a:latin typeface="Levenim MT" pitchFamily="2" charset="-79"/>
                <a:cs typeface="Levenim MT" pitchFamily="2" charset="-79"/>
              </a:rPr>
              <a:t>ָׁמֶן</a:t>
            </a:r>
            <a:r>
              <a:rPr lang="he-IL" sz="900" dirty="0" err="1" smtClean="0">
                <a:solidFill>
                  <a:srgbClr val="5E4D36"/>
                </a:solidFill>
                <a:latin typeface="Levenim MT" pitchFamily="2" charset="-79"/>
                <a:cs typeface="Levenim MT" pitchFamily="2" charset="-79"/>
              </a:rPr>
              <a:t>:  וַתּ</a:t>
            </a:r>
            <a:r>
              <a:rPr lang="he-IL" sz="900" dirty="0" smtClean="0">
                <a:solidFill>
                  <a:srgbClr val="5E4D36"/>
                </a:solidFill>
                <a:latin typeface="Levenim MT" pitchFamily="2" charset="-79"/>
                <a:cs typeface="Levenim MT" pitchFamily="2" charset="-79"/>
              </a:rPr>
              <a:t>ָבֹ</a:t>
            </a:r>
            <a:r>
              <a:rPr lang="he-IL" sz="900" dirty="0" err="1" smtClean="0">
                <a:solidFill>
                  <a:srgbClr val="5E4D36"/>
                </a:solidFill>
                <a:latin typeface="Levenim MT" pitchFamily="2" charset="-79"/>
                <a:cs typeface="Levenim MT" pitchFamily="2" charset="-79"/>
              </a:rPr>
              <a:t>א וַתּ</a:t>
            </a:r>
            <a:r>
              <a:rPr lang="he-IL" sz="900" dirty="0" smtClean="0">
                <a:solidFill>
                  <a:srgbClr val="5E4D36"/>
                </a:solidFill>
                <a:latin typeface="Levenim MT" pitchFamily="2" charset="-79"/>
                <a:cs typeface="Levenim MT" pitchFamily="2" charset="-79"/>
              </a:rPr>
              <a:t>ַגֵּד לְאִישׁ </a:t>
            </a:r>
            <a:r>
              <a:rPr lang="he-IL" sz="900" dirty="0" err="1" smtClean="0">
                <a:solidFill>
                  <a:srgbClr val="5E4D36"/>
                </a:solidFill>
                <a:latin typeface="Levenim MT" pitchFamily="2" charset="-79"/>
                <a:cs typeface="Levenim MT" pitchFamily="2" charset="-79"/>
              </a:rPr>
              <a:t>הָ</a:t>
            </a:r>
            <a:r>
              <a:rPr lang="he-IL" sz="900" dirty="0" smtClean="0">
                <a:solidFill>
                  <a:srgbClr val="5E4D36"/>
                </a:solidFill>
                <a:latin typeface="Levenim MT" pitchFamily="2" charset="-79"/>
                <a:cs typeface="Levenim MT" pitchFamily="2" charset="-79"/>
              </a:rPr>
              <a:t>אֱ-לֹהִים וַיֹּאמֶר </a:t>
            </a:r>
            <a:r>
              <a:rPr lang="he-IL" sz="900" dirty="0" err="1" smtClean="0">
                <a:solidFill>
                  <a:srgbClr val="5E4D36"/>
                </a:solidFill>
                <a:latin typeface="Levenim MT" pitchFamily="2" charset="-79"/>
                <a:cs typeface="Levenim MT" pitchFamily="2" charset="-79"/>
              </a:rPr>
              <a:t>לְכ</a:t>
            </a:r>
            <a:r>
              <a:rPr lang="he-IL" sz="900" dirty="0" smtClean="0">
                <a:solidFill>
                  <a:srgbClr val="5E4D36"/>
                </a:solidFill>
                <a:latin typeface="Levenim MT" pitchFamily="2" charset="-79"/>
                <a:cs typeface="Levenim MT" pitchFamily="2" charset="-79"/>
              </a:rPr>
              <a:t>ִי מִכְרִי </a:t>
            </a:r>
            <a:r>
              <a:rPr lang="he-IL" sz="900" dirty="0" err="1" smtClean="0">
                <a:solidFill>
                  <a:srgbClr val="5E4D36"/>
                </a:solidFill>
                <a:latin typeface="Levenim MT" pitchFamily="2" charset="-79"/>
                <a:cs typeface="Levenim MT" pitchFamily="2" charset="-79"/>
              </a:rPr>
              <a:t>אֶ</a:t>
            </a:r>
            <a:r>
              <a:rPr lang="he-IL" sz="900" dirty="0" smtClean="0">
                <a:solidFill>
                  <a:srgbClr val="5E4D36"/>
                </a:solidFill>
                <a:latin typeface="Levenim MT" pitchFamily="2" charset="-79"/>
                <a:cs typeface="Levenim MT" pitchFamily="2" charset="-79"/>
              </a:rPr>
              <a:t>ת הַשֶּׁמֶן </a:t>
            </a:r>
            <a:r>
              <a:rPr lang="he-IL" sz="900" dirty="0" err="1" smtClean="0">
                <a:solidFill>
                  <a:srgbClr val="5E4D36"/>
                </a:solidFill>
                <a:latin typeface="Levenim MT" pitchFamily="2" charset="-79"/>
                <a:cs typeface="Levenim MT" pitchFamily="2" charset="-79"/>
              </a:rPr>
              <a:t>וְשַׁ</a:t>
            </a:r>
            <a:r>
              <a:rPr lang="he-IL" sz="900" dirty="0" smtClean="0">
                <a:solidFill>
                  <a:srgbClr val="5E4D36"/>
                </a:solidFill>
                <a:latin typeface="Levenim MT" pitchFamily="2" charset="-79"/>
                <a:cs typeface="Levenim MT" pitchFamily="2" charset="-79"/>
              </a:rPr>
              <a:t>לְּמִי </a:t>
            </a:r>
            <a:r>
              <a:rPr lang="he-IL" sz="900" dirty="0" err="1" smtClean="0">
                <a:solidFill>
                  <a:srgbClr val="5E4D36"/>
                </a:solidFill>
                <a:latin typeface="Levenim MT" pitchFamily="2" charset="-79"/>
                <a:cs typeface="Levenim MT" pitchFamily="2" charset="-79"/>
              </a:rPr>
              <a:t>אֶ</a:t>
            </a:r>
            <a:r>
              <a:rPr lang="he-IL" sz="900" dirty="0" smtClean="0">
                <a:solidFill>
                  <a:srgbClr val="5E4D36"/>
                </a:solidFill>
                <a:latin typeface="Levenim MT" pitchFamily="2" charset="-79"/>
                <a:cs typeface="Levenim MT" pitchFamily="2" charset="-79"/>
              </a:rPr>
              <a:t>ת  נִשְׁיֵךְ וְאַתְּ וּבָנַיִךְ </a:t>
            </a:r>
            <a:r>
              <a:rPr lang="he-IL" sz="900" dirty="0" err="1" smtClean="0">
                <a:solidFill>
                  <a:srgbClr val="5E4D36"/>
                </a:solidFill>
                <a:latin typeface="Levenim MT" pitchFamily="2" charset="-79"/>
                <a:cs typeface="Levenim MT" pitchFamily="2" charset="-79"/>
              </a:rPr>
              <a:t>תִחְ</a:t>
            </a:r>
            <a:r>
              <a:rPr lang="he-IL" sz="900" dirty="0" smtClean="0">
                <a:solidFill>
                  <a:srgbClr val="5E4D36"/>
                </a:solidFill>
                <a:latin typeface="Levenim MT" pitchFamily="2" charset="-79"/>
                <a:cs typeface="Levenim MT" pitchFamily="2" charset="-79"/>
              </a:rPr>
              <a:t>יִי בַּנּוֹתָר:</a:t>
            </a:r>
          </a:p>
          <a:p>
            <a:pPr algn="l">
              <a:lnSpc>
                <a:spcPct val="150000"/>
              </a:lnSpc>
            </a:pPr>
            <a:r>
              <a:rPr lang="he-IL" sz="700" dirty="0" smtClean="0">
                <a:solidFill>
                  <a:srgbClr val="5E4D36"/>
                </a:solidFill>
                <a:latin typeface="Levenim MT" pitchFamily="2" charset="-79"/>
                <a:cs typeface="Levenim MT" pitchFamily="2" charset="-79"/>
              </a:rPr>
              <a:t>מלכים ב פרק ד, א-ז </a:t>
            </a:r>
            <a:endParaRPr lang="he-IL" sz="700" dirty="0">
              <a:solidFill>
                <a:srgbClr val="5E4D36"/>
              </a:solidFill>
              <a:latin typeface="Levenim MT" pitchFamily="2" charset="-79"/>
              <a:cs typeface="Levenim MT" pitchFamily="2" charset="-79"/>
            </a:endParaRPr>
          </a:p>
        </p:txBody>
      </p:sp>
      <p:sp>
        <p:nvSpPr>
          <p:cNvPr id="10" name="מלבן 9"/>
          <p:cNvSpPr/>
          <p:nvPr/>
        </p:nvSpPr>
        <p:spPr>
          <a:xfrm>
            <a:off x="2495550" y="962024"/>
            <a:ext cx="1885949" cy="5724644"/>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ב האור הגנוז בנו </a:t>
            </a:r>
          </a:p>
          <a:p>
            <a:pPr algn="just">
              <a:lnSpc>
                <a:spcPct val="150000"/>
              </a:lnSpc>
            </a:pPr>
            <a:r>
              <a:rPr lang="he-IL" sz="650" dirty="0" smtClean="0">
                <a:solidFill>
                  <a:srgbClr val="5E4D36"/>
                </a:solidFill>
                <a:latin typeface="Levenim MT" pitchFamily="2" charset="-79"/>
                <a:cs typeface="Levenim MT" pitchFamily="2" charset="-79"/>
              </a:rPr>
              <a:t>... במשך הדורות האחרונים, מעת שחדרה לתוכנו ההשכלה האירופית, לא חדלו בתוכנו הקולות והקריאות ל"אור" מתוך "החושך" – מה שיש באירופה הוא "אור" ומה שיש אצלנו הוא "חושך". וכך הורגלנו אל המחשבה הזאת, והדורות האחרונים גם חונכו עליה. ובתוך המהומה שכחנו דבר אחד. </a:t>
            </a:r>
          </a:p>
          <a:p>
            <a:pPr algn="just">
              <a:lnSpc>
                <a:spcPct val="150000"/>
              </a:lnSpc>
            </a:pPr>
            <a:r>
              <a:rPr lang="he-IL" sz="650" b="1" dirty="0" smtClean="0">
                <a:solidFill>
                  <a:srgbClr val="5E4D36"/>
                </a:solidFill>
                <a:latin typeface="Levenim MT" pitchFamily="2" charset="-79"/>
                <a:cs typeface="Levenim MT" pitchFamily="2" charset="-79"/>
              </a:rPr>
              <a:t>אבותינו מסרו לנו, כי יש לנו "אור גנוז" גדול.</a:t>
            </a:r>
            <a:r>
              <a:rPr lang="he-IL" sz="650" dirty="0" smtClean="0">
                <a:solidFill>
                  <a:srgbClr val="5E4D36"/>
                </a:solidFill>
                <a:latin typeface="Levenim MT" pitchFamily="2" charset="-79"/>
                <a:cs typeface="Levenim MT" pitchFamily="2" charset="-79"/>
              </a:rPr>
              <a:t> אולם אנחנו, בהיותנו בתוך החומות, האמנו, כי "האור הגנוז" הנהו בשמים, בגן עדן, וכאשר "נפקחו עינינו" לראות אור מבחוץ, חשבנו כי "האור הגנוז" אינו אלא אגדה, מליצה, או הכוונה היא שוב על "המאור שבתורה". </a:t>
            </a:r>
          </a:p>
          <a:p>
            <a:pPr algn="just">
              <a:lnSpc>
                <a:spcPct val="150000"/>
              </a:lnSpc>
            </a:pPr>
            <a:r>
              <a:rPr lang="he-IL" sz="650" dirty="0" smtClean="0">
                <a:solidFill>
                  <a:srgbClr val="5E4D36"/>
                </a:solidFill>
                <a:latin typeface="Levenim MT" pitchFamily="2" charset="-79"/>
                <a:cs typeface="Levenim MT" pitchFamily="2" charset="-79"/>
              </a:rPr>
              <a:t>לא עלה כלל על דעתנו, כי </a:t>
            </a:r>
            <a:r>
              <a:rPr lang="he-IL" sz="650" b="1" dirty="0" smtClean="0">
                <a:solidFill>
                  <a:srgbClr val="5E4D36"/>
                </a:solidFill>
                <a:latin typeface="Levenim MT" pitchFamily="2" charset="-79"/>
                <a:cs typeface="Levenim MT" pitchFamily="2" charset="-79"/>
              </a:rPr>
              <a:t>האור הזה גנוז בנו בעצמנו, והאור הוא אור ממשי, אם גדול או קטן, אבל בשבילנו אין אור גדול ממנו</a:t>
            </a:r>
            <a:r>
              <a:rPr lang="he-IL" sz="650" dirty="0" smtClean="0">
                <a:solidFill>
                  <a:srgbClr val="5E4D36"/>
                </a:solidFill>
                <a:latin typeface="Levenim MT" pitchFamily="2" charset="-79"/>
                <a:cs typeface="Levenim MT" pitchFamily="2" charset="-79"/>
              </a:rPr>
              <a:t>. ביקשנו את "המאור שבתורה", את "המאור שביהדות" </a:t>
            </a:r>
            <a:r>
              <a:rPr lang="he-IL" sz="650" b="1" dirty="0" smtClean="0">
                <a:solidFill>
                  <a:srgbClr val="5E4D36"/>
                </a:solidFill>
                <a:latin typeface="Levenim MT" pitchFamily="2" charset="-79"/>
                <a:cs typeface="Levenim MT" pitchFamily="2" charset="-79"/>
              </a:rPr>
              <a:t>ולא ביקשנו את המאור שביהודים</a:t>
            </a:r>
            <a:r>
              <a:rPr lang="he-IL" sz="650" dirty="0" smtClean="0">
                <a:solidFill>
                  <a:srgbClr val="5E4D36"/>
                </a:solidFill>
                <a:latin typeface="Levenim MT" pitchFamily="2" charset="-79"/>
                <a:cs typeface="Levenim MT" pitchFamily="2" charset="-79"/>
              </a:rPr>
              <a:t>, </a:t>
            </a:r>
            <a:r>
              <a:rPr lang="he-IL" sz="650" b="1" dirty="0" err="1" smtClean="0">
                <a:solidFill>
                  <a:srgbClr val="5E4D36"/>
                </a:solidFill>
                <a:latin typeface="Levenim MT" pitchFamily="2" charset="-79"/>
                <a:cs typeface="Levenim MT" pitchFamily="2" charset="-79"/>
              </a:rPr>
              <a:t>שביהודים</a:t>
            </a:r>
            <a:r>
              <a:rPr lang="he-IL" sz="650" b="1" dirty="0" smtClean="0">
                <a:solidFill>
                  <a:srgbClr val="5E4D36"/>
                </a:solidFill>
                <a:latin typeface="Levenim MT" pitchFamily="2" charset="-79"/>
                <a:cs typeface="Levenim MT" pitchFamily="2" charset="-79"/>
              </a:rPr>
              <a:t> החיים, את האור שכל יהודי חי יכול למצוא רק בעצמו ורק על ידי עצמו.</a:t>
            </a:r>
            <a:r>
              <a:rPr lang="he-IL" sz="650" dirty="0" smtClean="0">
                <a:solidFill>
                  <a:srgbClr val="5E4D36"/>
                </a:solidFill>
                <a:latin typeface="Levenim MT" pitchFamily="2" charset="-79"/>
                <a:cs typeface="Levenim MT" pitchFamily="2" charset="-79"/>
              </a:rPr>
              <a:t> </a:t>
            </a:r>
          </a:p>
          <a:p>
            <a:pPr algn="just">
              <a:lnSpc>
                <a:spcPct val="150000"/>
              </a:lnSpc>
            </a:pPr>
            <a:r>
              <a:rPr lang="he-IL" sz="650" dirty="0" smtClean="0">
                <a:solidFill>
                  <a:srgbClr val="5E4D36"/>
                </a:solidFill>
                <a:latin typeface="Levenim MT" pitchFamily="2" charset="-79"/>
                <a:cs typeface="Levenim MT" pitchFamily="2" charset="-79"/>
              </a:rPr>
              <a:t>קרוב לאלפיים שנה של גלות נשאנו את האור הזה בגנזי נשמתנו, וכאשר באה שעתנו להביאו לידי גילוי – נבהלנו מפני אורם של אחרים ונתבטלנו. </a:t>
            </a:r>
          </a:p>
          <a:p>
            <a:pPr algn="just">
              <a:lnSpc>
                <a:spcPct val="150000"/>
              </a:lnSpc>
            </a:pPr>
            <a:r>
              <a:rPr lang="he-IL" sz="650" dirty="0" smtClean="0">
                <a:solidFill>
                  <a:srgbClr val="5E4D36"/>
                </a:solidFill>
                <a:latin typeface="Levenim MT" pitchFamily="2" charset="-79"/>
                <a:cs typeface="Levenim MT" pitchFamily="2" charset="-79"/>
              </a:rPr>
              <a:t>קרוב לאלפיים שנה חשבנו את עצמנו לחטיבה בפני עצמה, שמרנו על ה"אני" שלנו מכל משמר, ידענו, כי ה"אני" שלנו הוא בתורתנו, אבל </a:t>
            </a:r>
            <a:r>
              <a:rPr lang="he-IL" sz="650" b="1" dirty="0" smtClean="0">
                <a:solidFill>
                  <a:srgbClr val="5E4D36"/>
                </a:solidFill>
                <a:latin typeface="Levenim MT" pitchFamily="2" charset="-79"/>
                <a:cs typeface="Levenim MT" pitchFamily="2" charset="-79"/>
              </a:rPr>
              <a:t>לא ידענו, כי תורתנו היא ב"אני" שלנו, כי היא חיה בקרבנו, חיה ומתחדשת בשעה ובמידה שחיינו מתחדשים; ועל כן, כמעט שראינו חיים חדשים, שכחנו את תורתנו – שכחנו את עצמנו. </a:t>
            </a:r>
            <a:r>
              <a:rPr lang="he-IL" sz="650" dirty="0" smtClean="0">
                <a:solidFill>
                  <a:srgbClr val="5E4D36"/>
                </a:solidFill>
                <a:latin typeface="Levenim MT" pitchFamily="2" charset="-79"/>
                <a:cs typeface="Levenim MT" pitchFamily="2" charset="-79"/>
              </a:rPr>
              <a:t>והשכחה הביאה את פריה בעיתו</a:t>
            </a:r>
            <a:r>
              <a:rPr lang="he-IL" sz="650" dirty="0" smtClean="0">
                <a:solidFill>
                  <a:srgbClr val="5E4D36"/>
                </a:solidFill>
                <a:latin typeface="Levenim MT" pitchFamily="2" charset="-79"/>
                <a:cs typeface="Levenim MT" pitchFamily="2" charset="-79"/>
              </a:rPr>
              <a:t>.</a:t>
            </a:r>
          </a:p>
          <a:p>
            <a:pPr algn="just">
              <a:lnSpc>
                <a:spcPct val="150000"/>
              </a:lnSpc>
            </a:pPr>
            <a:endParaRPr lang="he-IL" sz="650" dirty="0" smtClean="0">
              <a:solidFill>
                <a:srgbClr val="5E4D36"/>
              </a:solidFill>
              <a:latin typeface="Levenim MT" pitchFamily="2" charset="-79"/>
              <a:cs typeface="Levenim MT" pitchFamily="2" charset="-79"/>
            </a:endParaRPr>
          </a:p>
          <a:p>
            <a:pPr algn="just">
              <a:lnSpc>
                <a:spcPct val="150000"/>
              </a:lnSpc>
            </a:pPr>
            <a:r>
              <a:rPr lang="he-IL" sz="650" dirty="0" smtClean="0">
                <a:solidFill>
                  <a:srgbClr val="5E4D36"/>
                </a:solidFill>
                <a:latin typeface="Levenim MT" pitchFamily="2" charset="-79"/>
                <a:cs typeface="Levenim MT" pitchFamily="2" charset="-79"/>
              </a:rPr>
              <a:t>אהרן דוד גורדון, ממכתביו הפרטיים של מתיישב ועובד בארץ-ישראל לרעו אשר בגולה. מכתב שלישי</a:t>
            </a:r>
            <a:endParaRPr lang="he-IL" sz="650" dirty="0">
              <a:solidFill>
                <a:srgbClr val="5E4D36"/>
              </a:solidFill>
              <a:latin typeface="Levenim MT" pitchFamily="2" charset="-79"/>
              <a:cs typeface="Levenim MT" pitchFamily="2" charset="-79"/>
            </a:endParaRPr>
          </a:p>
        </p:txBody>
      </p:sp>
      <p:sp>
        <p:nvSpPr>
          <p:cNvPr id="11" name="מלבן 10"/>
          <p:cNvSpPr/>
          <p:nvPr/>
        </p:nvSpPr>
        <p:spPr>
          <a:xfrm>
            <a:off x="428626" y="1056412"/>
            <a:ext cx="1924050" cy="5786199"/>
          </a:xfrm>
          <a:prstGeom prst="rect">
            <a:avLst/>
          </a:prstGeom>
        </p:spPr>
        <p:txBody>
          <a:bodyPr wrap="square">
            <a:spAutoFit/>
          </a:bodyPr>
          <a:lstStyle/>
          <a:p>
            <a:r>
              <a:rPr lang="he-IL" sz="900" b="1" dirty="0" smtClean="0">
                <a:solidFill>
                  <a:srgbClr val="5E4D36"/>
                </a:solidFill>
                <a:latin typeface="Levenim MT" pitchFamily="2" charset="-79"/>
                <a:cs typeface="Levenim MT" pitchFamily="2" charset="-79"/>
              </a:rPr>
              <a:t>ג. הקנקן ולא רק מה </a:t>
            </a:r>
            <a:r>
              <a:rPr lang="he-IL" sz="900" b="1" dirty="0" smtClean="0">
                <a:solidFill>
                  <a:srgbClr val="5E4D36"/>
                </a:solidFill>
                <a:latin typeface="Levenim MT" pitchFamily="2" charset="-79"/>
                <a:cs typeface="Levenim MT" pitchFamily="2" charset="-79"/>
              </a:rPr>
              <a:t>שבו</a:t>
            </a:r>
          </a:p>
          <a:p>
            <a:r>
              <a:rPr lang="en-US" sz="750" dirty="0" smtClean="0">
                <a:solidFill>
                  <a:srgbClr val="5E4D36"/>
                </a:solidFill>
                <a:latin typeface="Levenim MT" pitchFamily="2" charset="-79"/>
                <a:cs typeface="Levenim MT" pitchFamily="2" charset="-79"/>
              </a:rPr>
              <a:t>"</a:t>
            </a:r>
            <a:r>
              <a:rPr lang="en-US" sz="750" dirty="0" err="1" smtClean="0">
                <a:solidFill>
                  <a:srgbClr val="5E4D36"/>
                </a:solidFill>
                <a:latin typeface="Levenim MT" pitchFamily="2" charset="-79"/>
                <a:cs typeface="Levenim MT" pitchFamily="2" charset="-79"/>
              </a:rPr>
              <a:t>אנשים</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כן</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מסתכלים</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בקנקן</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ולא</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רק</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במה</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שיש</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בו</a:t>
            </a:r>
            <a:r>
              <a:rPr lang="en-US" sz="750" dirty="0" smtClean="0">
                <a:solidFill>
                  <a:srgbClr val="5E4D36"/>
                </a:solidFill>
                <a:latin typeface="Levenim MT" pitchFamily="2" charset="-79"/>
                <a:cs typeface="Levenim MT" pitchFamily="2" charset="-79"/>
              </a:rPr>
              <a:t>...</a:t>
            </a:r>
            <a:r>
              <a:rPr lang="en-US" sz="750" dirty="0" err="1" smtClean="0">
                <a:solidFill>
                  <a:srgbClr val="5E4D36"/>
                </a:solidFill>
                <a:latin typeface="Levenim MT" pitchFamily="2" charset="-79"/>
                <a:cs typeface="Levenim MT" pitchFamily="2" charset="-79"/>
              </a:rPr>
              <a:t>כשפותחים</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אריזה</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של</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אייפון</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או</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אייפד</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אנו</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רוצים</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שחווית</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המישוש</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תקבע</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את</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אופן</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ההתייחסות</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של</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הלקוח</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למוצר</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סטיב</a:t>
            </a:r>
            <a:r>
              <a:rPr lang="en-US" sz="750" dirty="0" smtClean="0">
                <a:solidFill>
                  <a:srgbClr val="5E4D36"/>
                </a:solidFill>
                <a:latin typeface="Levenim MT" pitchFamily="2" charset="-79"/>
                <a:cs typeface="Levenim MT" pitchFamily="2" charset="-79"/>
              </a:rPr>
              <a:t> </a:t>
            </a:r>
            <a:r>
              <a:rPr lang="en-US" sz="750" dirty="0" err="1" smtClean="0">
                <a:solidFill>
                  <a:srgbClr val="5E4D36"/>
                </a:solidFill>
                <a:latin typeface="Levenim MT" pitchFamily="2" charset="-79"/>
                <a:cs typeface="Levenim MT" pitchFamily="2" charset="-79"/>
              </a:rPr>
              <a:t>גובס</a:t>
            </a:r>
            <a:r>
              <a:rPr lang="en-US" sz="750" dirty="0" smtClean="0">
                <a:solidFill>
                  <a:srgbClr val="5E4D36"/>
                </a:solidFill>
                <a:latin typeface="Levenim MT" pitchFamily="2" charset="-79"/>
                <a:cs typeface="Levenim MT" pitchFamily="2" charset="-79"/>
              </a:rPr>
              <a:t>.</a:t>
            </a:r>
          </a:p>
          <a:p>
            <a:pPr algn="just"/>
            <a:endParaRPr lang="he-IL" sz="700" u="sng" dirty="0" smtClean="0">
              <a:solidFill>
                <a:srgbClr val="5E4D36"/>
              </a:solidFill>
              <a:latin typeface="Levenim MT" pitchFamily="2" charset="-79"/>
              <a:cs typeface="Levenim MT" pitchFamily="2" charset="-79"/>
            </a:endParaRPr>
          </a:p>
          <a:p>
            <a:pPr algn="just"/>
            <a:endParaRPr lang="en-US" sz="700" u="sng" dirty="0" smtClean="0">
              <a:solidFill>
                <a:srgbClr val="5E4D36"/>
              </a:solidFill>
              <a:latin typeface="Levenim MT" pitchFamily="2" charset="-79"/>
              <a:cs typeface="Levenim MT" pitchFamily="2" charset="-79"/>
            </a:endParaRPr>
          </a:p>
          <a:p>
            <a:pPr algn="just"/>
            <a:endParaRPr lang="he-IL" sz="700" u="sng" dirty="0" smtClean="0">
              <a:solidFill>
                <a:srgbClr val="5E4D36"/>
              </a:solidFill>
              <a:latin typeface="Levenim MT" pitchFamily="2" charset="-79"/>
              <a:cs typeface="Levenim MT" pitchFamily="2" charset="-79"/>
            </a:endParaRPr>
          </a:p>
          <a:p>
            <a:pPr algn="just"/>
            <a:r>
              <a:rPr lang="he-IL" sz="900" b="1" dirty="0" smtClean="0">
                <a:solidFill>
                  <a:srgbClr val="5E4D36"/>
                </a:solidFill>
                <a:latin typeface="Levenim MT" pitchFamily="2" charset="-79"/>
                <a:cs typeface="Levenim MT" pitchFamily="2" charset="-79"/>
              </a:rPr>
              <a:t>ד. האור (הנשמה) והכלי (גוף) אחד </a:t>
            </a:r>
            <a:r>
              <a:rPr lang="he-IL" sz="900" b="1" dirty="0" smtClean="0">
                <a:solidFill>
                  <a:srgbClr val="5E4D36"/>
                </a:solidFill>
                <a:latin typeface="Levenim MT" pitchFamily="2" charset="-79"/>
                <a:cs typeface="Levenim MT" pitchFamily="2" charset="-79"/>
              </a:rPr>
              <a:t>הם</a:t>
            </a:r>
          </a:p>
          <a:p>
            <a:pPr algn="just"/>
            <a:r>
              <a:rPr lang="he-IL" sz="750" dirty="0" smtClean="0">
                <a:solidFill>
                  <a:srgbClr val="5E4D36"/>
                </a:solidFill>
                <a:latin typeface="Levenim MT" pitchFamily="2" charset="-79"/>
                <a:cs typeface="Levenim MT" pitchFamily="2" charset="-79"/>
              </a:rPr>
              <a:t>"</a:t>
            </a:r>
            <a:r>
              <a:rPr lang="he-IL" sz="750" dirty="0" smtClean="0">
                <a:solidFill>
                  <a:srgbClr val="5E4D36"/>
                </a:solidFill>
                <a:latin typeface="Levenim MT" pitchFamily="2" charset="-79"/>
                <a:cs typeface="Levenim MT" pitchFamily="2" charset="-79"/>
              </a:rPr>
              <a:t>אור הגנוז" ממנו נברא העולם אינו אור פיזי הבא מן השמש</a:t>
            </a:r>
          </a:p>
          <a:p>
            <a:pPr algn="just"/>
            <a:r>
              <a:rPr lang="he-IL" sz="750" dirty="0" smtClean="0">
                <a:solidFill>
                  <a:srgbClr val="5E4D36"/>
                </a:solidFill>
                <a:latin typeface="Levenim MT" pitchFamily="2" charset="-79"/>
                <a:cs typeface="Levenim MT" pitchFamily="2" charset="-79"/>
              </a:rPr>
              <a:t>האור הגנוז הוא ביטוי למהותם של הדברים, למקורם הא-</a:t>
            </a:r>
            <a:r>
              <a:rPr lang="he-IL" sz="750" dirty="0" err="1" smtClean="0">
                <a:solidFill>
                  <a:srgbClr val="5E4D36"/>
                </a:solidFill>
                <a:latin typeface="Levenim MT" pitchFamily="2" charset="-79"/>
                <a:cs typeface="Levenim MT" pitchFamily="2" charset="-79"/>
              </a:rPr>
              <a:t>לוהי</a:t>
            </a:r>
            <a:r>
              <a:rPr lang="he-IL" sz="750" dirty="0" smtClean="0">
                <a:solidFill>
                  <a:srgbClr val="5E4D36"/>
                </a:solidFill>
                <a:latin typeface="Levenim MT" pitchFamily="2" charset="-79"/>
                <a:cs typeface="Levenim MT" pitchFamily="2" charset="-79"/>
              </a:rPr>
              <a:t>. הוא אותו אור גנוז שיש בכל אחד מאיתנו במהותו הפנימית. </a:t>
            </a:r>
          </a:p>
          <a:p>
            <a:pPr algn="just"/>
            <a:r>
              <a:rPr lang="he-IL" sz="750" dirty="0" smtClean="0">
                <a:solidFill>
                  <a:srgbClr val="5E4D36"/>
                </a:solidFill>
                <a:latin typeface="Levenim MT" pitchFamily="2" charset="-79"/>
                <a:cs typeface="Levenim MT" pitchFamily="2" charset="-79"/>
              </a:rPr>
              <a:t>ישנו, אך גנוז.</a:t>
            </a:r>
          </a:p>
          <a:p>
            <a:pPr algn="just"/>
            <a:r>
              <a:rPr lang="he-IL" sz="750" dirty="0" smtClean="0">
                <a:solidFill>
                  <a:srgbClr val="5E4D36"/>
                </a:solidFill>
                <a:latin typeface="Levenim MT" pitchFamily="2" charset="-79"/>
                <a:cs typeface="Levenim MT" pitchFamily="2" charset="-79"/>
              </a:rPr>
              <a:t>חכמת הקבלה טוענת שבכל דבר קיימת נקודת "אור" אלוהי. </a:t>
            </a:r>
          </a:p>
          <a:p>
            <a:pPr algn="just"/>
            <a:r>
              <a:rPr lang="he-IL" sz="750" dirty="0" smtClean="0">
                <a:solidFill>
                  <a:srgbClr val="5E4D36"/>
                </a:solidFill>
                <a:latin typeface="Levenim MT" pitchFamily="2" charset="-79"/>
                <a:cs typeface="Levenim MT" pitchFamily="2" charset="-79"/>
              </a:rPr>
              <a:t>נקודה זו היא נקודת המהות הפנימית של הדבר.</a:t>
            </a:r>
          </a:p>
          <a:p>
            <a:pPr algn="just"/>
            <a:r>
              <a:rPr lang="he-IL" sz="750" dirty="0" smtClean="0">
                <a:solidFill>
                  <a:srgbClr val="5E4D36"/>
                </a:solidFill>
                <a:latin typeface="Levenim MT" pitchFamily="2" charset="-79"/>
                <a:cs typeface="Levenim MT" pitchFamily="2" charset="-79"/>
              </a:rPr>
              <a:t>האור מופיע רק בתוך כלי, כמו שהנשמה, או הנפש מופיעות רק בגוף. </a:t>
            </a:r>
            <a:r>
              <a:rPr lang="he-IL" sz="750" b="1" dirty="0" smtClean="0">
                <a:solidFill>
                  <a:srgbClr val="5E4D36"/>
                </a:solidFill>
                <a:latin typeface="Levenim MT" pitchFamily="2" charset="-79"/>
                <a:cs typeface="Levenim MT" pitchFamily="2" charset="-79"/>
              </a:rPr>
              <a:t>לכן האור והכלי, הגוף והנשמה אחד הם. </a:t>
            </a:r>
          </a:p>
          <a:p>
            <a:pPr algn="just"/>
            <a:r>
              <a:rPr lang="he-IL" sz="750" dirty="0" err="1" smtClean="0">
                <a:solidFill>
                  <a:srgbClr val="5E4D36"/>
                </a:solidFill>
                <a:latin typeface="Levenim MT" pitchFamily="2" charset="-79"/>
                <a:cs typeface="Levenim MT" pitchFamily="2" charset="-79"/>
              </a:rPr>
              <a:t>כשהאשה</a:t>
            </a:r>
            <a:r>
              <a:rPr lang="he-IL" sz="750" dirty="0" smtClean="0">
                <a:solidFill>
                  <a:srgbClr val="5E4D36"/>
                </a:solidFill>
                <a:latin typeface="Levenim MT" pitchFamily="2" charset="-79"/>
                <a:cs typeface="Levenim MT" pitchFamily="2" charset="-79"/>
              </a:rPr>
              <a:t> מבקשת עזרה מאלישע הוא דווקא מבקש ממנה </a:t>
            </a:r>
            <a:r>
              <a:rPr lang="he-IL" sz="750" b="1" dirty="0" smtClean="0">
                <a:solidFill>
                  <a:srgbClr val="5E4D36"/>
                </a:solidFill>
                <a:latin typeface="Levenim MT" pitchFamily="2" charset="-79"/>
                <a:cs typeface="Levenim MT" pitchFamily="2" charset="-79"/>
              </a:rPr>
              <a:t>להביא עוד כלים</a:t>
            </a:r>
            <a:r>
              <a:rPr lang="he-IL" sz="750" dirty="0" smtClean="0">
                <a:solidFill>
                  <a:srgbClr val="5E4D36"/>
                </a:solidFill>
                <a:latin typeface="Levenim MT" pitchFamily="2" charset="-79"/>
                <a:cs typeface="Levenim MT" pitchFamily="2" charset="-79"/>
              </a:rPr>
              <a:t> וכך מגיע עוד שמן, עד שנגמרים הכלים.. </a:t>
            </a:r>
          </a:p>
          <a:p>
            <a:pPr algn="just"/>
            <a:r>
              <a:rPr lang="he-IL" sz="750" dirty="0" smtClean="0">
                <a:solidFill>
                  <a:srgbClr val="5E4D36"/>
                </a:solidFill>
                <a:latin typeface="Levenim MT" pitchFamily="2" charset="-79"/>
                <a:cs typeface="Levenim MT" pitchFamily="2" charset="-79"/>
              </a:rPr>
              <a:t>גורדון מכוון אותנו לזהות את האור בתוכנו, וקורא לעשייה ויצירה אותנטית, על בסיס עצמנו, המורשת ההיסטוריה הערכים של העם, ואדמתו. </a:t>
            </a:r>
          </a:p>
          <a:p>
            <a:pPr algn="just"/>
            <a:r>
              <a:rPr lang="he-IL" sz="750" dirty="0" smtClean="0">
                <a:solidFill>
                  <a:srgbClr val="5E4D36"/>
                </a:solidFill>
                <a:latin typeface="Levenim MT" pitchFamily="2" charset="-79"/>
                <a:cs typeface="Levenim MT" pitchFamily="2" charset="-79"/>
              </a:rPr>
              <a:t>אלו הכלים והם בתוכנו !</a:t>
            </a:r>
          </a:p>
          <a:p>
            <a:pPr algn="just"/>
            <a:r>
              <a:rPr lang="he-IL" sz="750" dirty="0" smtClean="0">
                <a:solidFill>
                  <a:srgbClr val="5E4D36"/>
                </a:solidFill>
                <a:latin typeface="Levenim MT" pitchFamily="2" charset="-79"/>
                <a:cs typeface="Levenim MT" pitchFamily="2" charset="-79"/>
              </a:rPr>
              <a:t>וסטיב גובס, מזכיר לנו שאנשים כן מסתכלים בקנקן, כן מסתכלים על הכלי, כי הוא בהחלט משפיע על מה שיש בו. </a:t>
            </a:r>
          </a:p>
          <a:p>
            <a:pPr algn="just"/>
            <a:r>
              <a:rPr lang="he-IL" sz="750" b="1" dirty="0" smtClean="0">
                <a:solidFill>
                  <a:srgbClr val="5E4D36"/>
                </a:solidFill>
                <a:latin typeface="Levenim MT" pitchFamily="2" charset="-79"/>
                <a:cs typeface="Levenim MT" pitchFamily="2" charset="-79"/>
              </a:rPr>
              <a:t>חשוב להשקיע בגוף, כי. הגוף מעצב את הנפש, בדיוק כמו שהנפש מעצבת את הגוף, </a:t>
            </a:r>
            <a:r>
              <a:rPr lang="he-IL" sz="750" dirty="0" smtClean="0">
                <a:solidFill>
                  <a:srgbClr val="5E4D36"/>
                </a:solidFill>
                <a:latin typeface="Levenim MT" pitchFamily="2" charset="-79"/>
                <a:cs typeface="Levenim MT" pitchFamily="2" charset="-79"/>
              </a:rPr>
              <a:t>הכלי מעיד על האור לא פחות ממה שהאור מעיד על הכלי. </a:t>
            </a:r>
          </a:p>
          <a:p>
            <a:pPr algn="just"/>
            <a:r>
              <a:rPr lang="he-IL" sz="750" dirty="0" smtClean="0">
                <a:solidFill>
                  <a:srgbClr val="5E4D36"/>
                </a:solidFill>
                <a:latin typeface="Levenim MT" pitchFamily="2" charset="-79"/>
                <a:cs typeface="Levenim MT" pitchFamily="2" charset="-79"/>
              </a:rPr>
              <a:t>על פי גורדון וגובס נוכל לומר שחזרנו להיות עם חי ! עם שיש לו גוף ונפש, אורות וכלים, אנשים ואדמה. ההתרחקות מהאדמה, הנטישה וההפקרות של החקלאים ושל העיסוק בחקלאות, היא נטישת הגוף שלנו כעם ומדינה.</a:t>
            </a:r>
          </a:p>
          <a:p>
            <a:pPr algn="just"/>
            <a:r>
              <a:rPr lang="he-IL" sz="750" dirty="0" smtClean="0">
                <a:solidFill>
                  <a:srgbClr val="5E4D36"/>
                </a:solidFill>
                <a:latin typeface="Levenim MT" pitchFamily="2" charset="-79"/>
                <a:cs typeface="Levenim MT" pitchFamily="2" charset="-79"/>
              </a:rPr>
              <a:t>ותפקידנו זה לחבר את האנשים אחד לשני ולאדמה !   </a:t>
            </a:r>
          </a:p>
          <a:p>
            <a:pPr algn="l"/>
            <a:r>
              <a:rPr lang="he-IL" sz="700" dirty="0" smtClean="0">
                <a:solidFill>
                  <a:srgbClr val="5E4D36"/>
                </a:solidFill>
                <a:latin typeface="Levenim MT" pitchFamily="2" charset="-79"/>
                <a:cs typeface="Levenim MT" pitchFamily="2" charset="-79"/>
              </a:rPr>
              <a:t>חבורת הכותבים של השומר החדש</a:t>
            </a:r>
            <a:endParaRPr lang="he-IL" sz="700" dirty="0">
              <a:solidFill>
                <a:srgbClr val="5E4D36"/>
              </a:solidFill>
              <a:latin typeface="Levenim MT" pitchFamily="2" charset="-79"/>
              <a:cs typeface="Levenim MT" pitchFamily="2" charset="-79"/>
            </a:endParaRPr>
          </a:p>
        </p:txBody>
      </p:sp>
      <p:pic>
        <p:nvPicPr>
          <p:cNvPr id="1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14698" y="5951320"/>
            <a:ext cx="1005713" cy="70399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he-IL" sz="813" dirty="0" smtClean="0"/>
              <a:t>טקסט</a:t>
            </a:r>
            <a:endParaRPr lang="he-IL" sz="813" dirty="0"/>
          </a:p>
        </p:txBody>
      </p:sp>
    </p:spTree>
    <p:extLst>
      <p:ext uri="{BB962C8B-B14F-4D97-AF65-F5344CB8AC3E}">
        <p14:creationId xmlns=""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2907</TotalTime>
  <Words>998</Words>
  <Application>Microsoft Office PowerPoint</Application>
  <PresentationFormat>A4 Paper (210x297 mm)‎</PresentationFormat>
  <Paragraphs>49</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האור הגנוז בתוכי</vt:lpstr>
      <vt:lpstr>שקופית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asus</cp:lastModifiedBy>
  <cp:revision>65</cp:revision>
  <cp:lastPrinted>2016-01-02T09:56:53Z</cp:lastPrinted>
  <dcterms:created xsi:type="dcterms:W3CDTF">2016-01-01T12:13:36Z</dcterms:created>
  <dcterms:modified xsi:type="dcterms:W3CDTF">2016-05-29T20:20:56Z</dcterms:modified>
</cp:coreProperties>
</file>