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 id="264" r:id="rId3"/>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5E4D36"/>
    <a:srgbClr val="C9C0B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993" autoAdjust="0"/>
    <p:restoredTop sz="94660"/>
  </p:normalViewPr>
  <p:slideViewPr>
    <p:cSldViewPr snapToGrid="0">
      <p:cViewPr>
        <p:scale>
          <a:sx n="100" d="100"/>
          <a:sy n="100" d="100"/>
        </p:scale>
        <p:origin x="-78" y="1038"/>
      </p:cViewPr>
      <p:guideLst>
        <p:guide orient="horz" pos="2160"/>
        <p:guide pos="312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cstate="print"/>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cstate="print"/>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cstate="print"/>
          <a:stretch>
            <a:fillRect/>
          </a:stretch>
        </p:blipFill>
        <p:spPr>
          <a:xfrm>
            <a:off x="438150" y="194040"/>
            <a:ext cx="1533526" cy="697057"/>
          </a:xfrm>
          <a:prstGeom prst="rect">
            <a:avLst/>
          </a:prstGeom>
        </p:spPr>
      </p:pic>
    </p:spTree>
    <p:extLst>
      <p:ext uri="{BB962C8B-B14F-4D97-AF65-F5344CB8AC3E}">
        <p14:creationId xmlns=""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האור הראשון</a:t>
            </a:r>
            <a:endParaRPr lang="he-IL" dirty="0"/>
          </a:p>
        </p:txBody>
      </p:sp>
      <p:sp>
        <p:nvSpPr>
          <p:cNvPr id="12" name="מלבן 11"/>
          <p:cNvSpPr/>
          <p:nvPr/>
        </p:nvSpPr>
        <p:spPr>
          <a:xfrm>
            <a:off x="6682740" y="876300"/>
            <a:ext cx="2796540" cy="2606040"/>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smtClean="0">
                <a:solidFill>
                  <a:schemeClr val="bg1"/>
                </a:solidFill>
                <a:latin typeface="Levenim MT" pitchFamily="2" charset="-79"/>
                <a:cs typeface="Levenim MT" pitchFamily="2" charset="-79"/>
              </a:rPr>
              <a:t>רקע</a:t>
            </a:r>
            <a:r>
              <a:rPr lang="he-IL" sz="950" b="1" dirty="0" smtClean="0">
                <a:solidFill>
                  <a:schemeClr val="bg1"/>
                </a:solidFill>
                <a:latin typeface="Levenim MT" pitchFamily="2" charset="-79"/>
                <a:cs typeface="Levenim MT" pitchFamily="2" charset="-79"/>
              </a:rPr>
              <a:t>:</a:t>
            </a:r>
          </a:p>
          <a:p>
            <a:pPr algn="just">
              <a:lnSpc>
                <a:spcPct val="150000"/>
              </a:lnSpc>
            </a:pPr>
            <a:r>
              <a:rPr lang="he-IL" sz="700" dirty="0" smtClean="0">
                <a:latin typeface="Levenim MT" pitchFamily="2" charset="-79"/>
                <a:cs typeface="Levenim MT" pitchFamily="2" charset="-79"/>
              </a:rPr>
              <a:t>חנוכה הוא חג יפה כל כך. "אשכול" של משמעויות וטעמים, כמו גבורת המכבים, מאבק בין תרבות יוון לישראל ועוד.</a:t>
            </a:r>
          </a:p>
          <a:p>
            <a:pPr algn="just">
              <a:lnSpc>
                <a:spcPct val="150000"/>
              </a:lnSpc>
            </a:pPr>
            <a:r>
              <a:rPr lang="he-IL" sz="700" dirty="0" smtClean="0">
                <a:latin typeface="Levenim MT" pitchFamily="2" charset="-79"/>
                <a:cs typeface="Levenim MT" pitchFamily="2" charset="-79"/>
              </a:rPr>
              <a:t>ויש גם היבט מיוחד, שקשור </a:t>
            </a:r>
            <a:r>
              <a:rPr lang="he-IL" sz="700" dirty="0" err="1" smtClean="0">
                <a:latin typeface="Levenim MT" pitchFamily="2" charset="-79"/>
                <a:cs typeface="Levenim MT" pitchFamily="2" charset="-79"/>
              </a:rPr>
              <a:t>לעשיה</a:t>
            </a:r>
            <a:r>
              <a:rPr lang="he-IL" sz="700" dirty="0" smtClean="0">
                <a:latin typeface="Levenim MT" pitchFamily="2" charset="-79"/>
                <a:cs typeface="Levenim MT" pitchFamily="2" charset="-79"/>
              </a:rPr>
              <a:t> הפשוטה שלנו. </a:t>
            </a:r>
          </a:p>
          <a:p>
            <a:pPr algn="just">
              <a:lnSpc>
                <a:spcPct val="150000"/>
              </a:lnSpc>
            </a:pPr>
            <a:r>
              <a:rPr lang="he-IL" sz="700" dirty="0" smtClean="0">
                <a:latin typeface="Levenim MT" pitchFamily="2" charset="-79"/>
                <a:cs typeface="Levenim MT" pitchFamily="2" charset="-79"/>
              </a:rPr>
              <a:t>כחודשיים אנחנו עסוקים במסיק. חנוכה מציין את סיום המסיק. </a:t>
            </a:r>
          </a:p>
          <a:p>
            <a:pPr algn="just">
              <a:lnSpc>
                <a:spcPct val="150000"/>
              </a:lnSpc>
            </a:pPr>
            <a:r>
              <a:rPr lang="he-IL" sz="700" dirty="0" smtClean="0">
                <a:latin typeface="Levenim MT" pitchFamily="2" charset="-79"/>
                <a:cs typeface="Levenim MT" pitchFamily="2" charset="-79"/>
              </a:rPr>
              <a:t>השמן בו אנו מדליקים </a:t>
            </a:r>
            <a:r>
              <a:rPr lang="he-IL" sz="700" dirty="0" err="1" smtClean="0">
                <a:latin typeface="Levenim MT" pitchFamily="2" charset="-79"/>
                <a:cs typeface="Levenim MT" pitchFamily="2" charset="-79"/>
              </a:rPr>
              <a:t>חנוכיה</a:t>
            </a:r>
            <a:r>
              <a:rPr lang="he-IL" sz="700" dirty="0" smtClean="0">
                <a:latin typeface="Levenim MT" pitchFamily="2" charset="-79"/>
                <a:cs typeface="Levenim MT" pitchFamily="2" charset="-79"/>
              </a:rPr>
              <a:t> הוא שמן הזית והנרות מסמלים גם את חגיגת סיום המסיק.</a:t>
            </a:r>
          </a:p>
          <a:p>
            <a:pPr algn="just">
              <a:lnSpc>
                <a:spcPct val="150000"/>
              </a:lnSpc>
            </a:pPr>
            <a:r>
              <a:rPr lang="he-IL" sz="700" dirty="0" smtClean="0">
                <a:latin typeface="Levenim MT" pitchFamily="2" charset="-79"/>
                <a:cs typeface="Levenim MT" pitchFamily="2" charset="-79"/>
              </a:rPr>
              <a:t>ויש רובד נוסף, עליו אנו מבקשים להרחיב בדף זה – האור. </a:t>
            </a:r>
          </a:p>
          <a:p>
            <a:pPr algn="just">
              <a:lnSpc>
                <a:spcPct val="150000"/>
              </a:lnSpc>
            </a:pPr>
            <a:r>
              <a:rPr lang="he-IL" sz="700" dirty="0" smtClean="0">
                <a:latin typeface="Levenim MT" pitchFamily="2" charset="-79"/>
                <a:cs typeface="Levenim MT" pitchFamily="2" charset="-79"/>
              </a:rPr>
              <a:t>נרות החנוכייה המסמלים את האור הקטן שבא לגרש את החושך הגדול.</a:t>
            </a:r>
          </a:p>
          <a:p>
            <a:pPr algn="just">
              <a:lnSpc>
                <a:spcPct val="150000"/>
              </a:lnSpc>
            </a:pPr>
            <a:r>
              <a:rPr lang="he-IL" sz="700" dirty="0" smtClean="0">
                <a:latin typeface="Levenim MT" pitchFamily="2" charset="-79"/>
                <a:cs typeface="Levenim MT" pitchFamily="2" charset="-79"/>
              </a:rPr>
              <a:t>איך מתמודדים עם חושך? מדליקים אור - בכל אדם יש אור, והיחיד והכלל נמדדים על פי התמודדותם בתקופות של חושך . </a:t>
            </a:r>
          </a:p>
          <a:p>
            <a:pPr algn="just">
              <a:lnSpc>
                <a:spcPct val="150000"/>
              </a:lnSpc>
            </a:pPr>
            <a:r>
              <a:rPr lang="he-IL" sz="700" dirty="0" smtClean="0">
                <a:latin typeface="Levenim MT" pitchFamily="2" charset="-79"/>
                <a:cs typeface="Levenim MT" pitchFamily="2" charset="-79"/>
              </a:rPr>
              <a:t>חנוכה מלמד אותנו איך להתמודד עם החושך (תקופת השנה הכי חשוכה) . 'כל אחד הוא אור קטן וכולנו אור איתן'</a:t>
            </a:r>
          </a:p>
          <a:p>
            <a:pPr>
              <a:spcAft>
                <a:spcPts val="600"/>
              </a:spcAft>
            </a:pPr>
            <a:endParaRPr lang="he-IL" sz="800" b="1" dirty="0" smtClean="0">
              <a:solidFill>
                <a:schemeClr val="bg1"/>
              </a:solidFill>
              <a:latin typeface="Levenim MT" pitchFamily="2" charset="-79"/>
              <a:cs typeface="Levenim MT" pitchFamily="2" charset="-79"/>
            </a:endParaRPr>
          </a:p>
        </p:txBody>
      </p:sp>
      <p:sp>
        <p:nvSpPr>
          <p:cNvPr id="13" name="מלבן 12"/>
          <p:cNvSpPr/>
          <p:nvPr/>
        </p:nvSpPr>
        <p:spPr>
          <a:xfrm>
            <a:off x="6682740" y="3597095"/>
            <a:ext cx="2796540" cy="2384605"/>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itchFamily="2" charset="-79"/>
                <a:cs typeface="Levenim MT" pitchFamily="2" charset="-79"/>
              </a:rPr>
              <a:t>שאלות לעיון והעמקה: </a:t>
            </a:r>
            <a:endParaRPr lang="he-IL" sz="950" b="1" dirty="0" smtClean="0">
              <a:solidFill>
                <a:srgbClr val="5E4D36"/>
              </a:solidFill>
              <a:latin typeface="Levenim MT" pitchFamily="2" charset="-79"/>
              <a:cs typeface="Levenim MT" pitchFamily="2" charset="-79"/>
            </a:endParaRPr>
          </a:p>
          <a:p>
            <a:pPr lvl="0" algn="just">
              <a:lnSpc>
                <a:spcPct val="150000"/>
              </a:lnSpc>
            </a:pPr>
            <a:r>
              <a:rPr lang="he-IL" sz="900" dirty="0" smtClean="0">
                <a:solidFill>
                  <a:srgbClr val="5E4D36"/>
                </a:solidFill>
                <a:latin typeface="Levenim MT" pitchFamily="2" charset="-79"/>
                <a:cs typeface="Levenim MT" pitchFamily="2" charset="-79"/>
              </a:rPr>
              <a:t>א. </a:t>
            </a:r>
            <a:r>
              <a:rPr lang="he-IL" sz="900" u="sng" dirty="0" smtClean="0">
                <a:solidFill>
                  <a:srgbClr val="5E4D36"/>
                </a:solidFill>
                <a:latin typeface="Levenim MT" pitchFamily="2" charset="-79"/>
                <a:cs typeface="Levenim MT" pitchFamily="2" charset="-79"/>
              </a:rPr>
              <a:t>האור מתמעט והולך</a:t>
            </a:r>
          </a:p>
          <a:p>
            <a:pPr marL="171450" lvl="0" indent="-171450" algn="just">
              <a:buFont typeface="Arial" panose="020B0604020202020204" pitchFamily="34" charset="0"/>
              <a:buChar char="•"/>
            </a:pPr>
            <a:r>
              <a:rPr lang="he-IL" sz="900" dirty="0" smtClean="0">
                <a:solidFill>
                  <a:srgbClr val="5E4D36"/>
                </a:solidFill>
                <a:latin typeface="Levenim MT" pitchFamily="2" charset="-79"/>
                <a:cs typeface="Levenim MT" pitchFamily="2" charset="-79"/>
              </a:rPr>
              <a:t>ממה חשש האדם הראשון? ואיך הוא קשר את המצב לעצמו?</a:t>
            </a:r>
          </a:p>
          <a:p>
            <a:pPr marL="171450" lvl="0" indent="-171450" algn="just">
              <a:buFont typeface="Arial" panose="020B0604020202020204" pitchFamily="34" charset="0"/>
              <a:buChar char="•"/>
            </a:pPr>
            <a:r>
              <a:rPr lang="he-IL" sz="900" dirty="0" smtClean="0">
                <a:solidFill>
                  <a:srgbClr val="5E4D36"/>
                </a:solidFill>
                <a:latin typeface="Levenim MT" pitchFamily="2" charset="-79"/>
                <a:cs typeface="Levenim MT" pitchFamily="2" charset="-79"/>
              </a:rPr>
              <a:t>מה משמעות הגילוי שלו שהחושך חוזר להתמעט, ושיש בעולם מעגליות? מה מלמדת האגדה על תהליכי חיינו?</a:t>
            </a:r>
          </a:p>
          <a:p>
            <a:pPr marL="171450" lvl="0" indent="-171450" algn="just">
              <a:buFont typeface="Arial" panose="020B0604020202020204" pitchFamily="34" charset="0"/>
              <a:buChar char="•"/>
            </a:pPr>
            <a:r>
              <a:rPr lang="he-IL" sz="900" dirty="0" smtClean="0">
                <a:solidFill>
                  <a:srgbClr val="5E4D36"/>
                </a:solidFill>
                <a:latin typeface="Levenim MT" pitchFamily="2" charset="-79"/>
                <a:cs typeface="Levenim MT" pitchFamily="2" charset="-79"/>
              </a:rPr>
              <a:t>כיצד אגדה זו קשורה לחנוכה שחל בתחילת טבת?</a:t>
            </a:r>
          </a:p>
          <a:p>
            <a:pPr marL="171450" lvl="0" indent="-171450" algn="just">
              <a:buFont typeface="Arial" panose="020B0604020202020204" pitchFamily="34" charset="0"/>
              <a:buChar char="•"/>
            </a:pPr>
            <a:endParaRPr lang="he-IL" sz="900" dirty="0" smtClean="0">
              <a:solidFill>
                <a:srgbClr val="5E4D36"/>
              </a:solidFill>
              <a:latin typeface="Levenim MT" pitchFamily="2" charset="-79"/>
              <a:cs typeface="Levenim MT" pitchFamily="2" charset="-79"/>
            </a:endParaRPr>
          </a:p>
          <a:p>
            <a:r>
              <a:rPr lang="he-IL" sz="900" u="sng" dirty="0" smtClean="0">
                <a:solidFill>
                  <a:srgbClr val="5E4D36"/>
                </a:solidFill>
                <a:latin typeface="Levenim MT" pitchFamily="2" charset="-79"/>
                <a:cs typeface="Levenim MT" pitchFamily="2" charset="-79"/>
              </a:rPr>
              <a:t>ב. האור הראשון </a:t>
            </a:r>
          </a:p>
          <a:p>
            <a:pPr marL="171450" lvl="0" indent="-171450">
              <a:buFont typeface="Arial" panose="020B0604020202020204" pitchFamily="34" charset="0"/>
              <a:buChar char="•"/>
            </a:pPr>
            <a:r>
              <a:rPr lang="he-IL" sz="900" dirty="0" smtClean="0">
                <a:solidFill>
                  <a:srgbClr val="5E4D36"/>
                </a:solidFill>
                <a:latin typeface="Levenim MT" pitchFamily="2" charset="-79"/>
                <a:cs typeface="Levenim MT" pitchFamily="2" charset="-79"/>
              </a:rPr>
              <a:t>מהי נקודת המפנה בשיר של אהוד בנאי? כיצד היא ממשיכה את האגדה הקודמת?</a:t>
            </a:r>
          </a:p>
          <a:p>
            <a:pPr lvl="0" algn="just"/>
            <a:r>
              <a:rPr lang="he-IL" sz="900" u="sng" dirty="0" smtClean="0">
                <a:solidFill>
                  <a:srgbClr val="5E4D36"/>
                </a:solidFill>
                <a:latin typeface="Levenim MT" pitchFamily="2" charset="-79"/>
                <a:cs typeface="Levenim MT" pitchFamily="2" charset="-79"/>
              </a:rPr>
              <a:t>ג. נר ה' נשמת אדם</a:t>
            </a:r>
          </a:p>
          <a:p>
            <a:pPr lvl="0" algn="just">
              <a:buFont typeface="Arial" pitchFamily="34" charset="0"/>
              <a:buChar char="•"/>
            </a:pPr>
            <a:r>
              <a:rPr lang="he-IL" sz="900" dirty="0" smtClean="0">
                <a:solidFill>
                  <a:srgbClr val="5E4D36"/>
                </a:solidFill>
                <a:latin typeface="Levenim MT" pitchFamily="2" charset="-79"/>
                <a:cs typeface="Levenim MT" pitchFamily="2" charset="-79"/>
              </a:rPr>
              <a:t>מהו המינימום שאדם יכול לעשות בתקופת חושך מסוגים שונים, ומדוע זה שייך למנהיגות פנימית?</a:t>
            </a:r>
          </a:p>
          <a:p>
            <a:pPr marL="171450" indent="-171450">
              <a:buFont typeface="Arial" panose="020B0604020202020204" pitchFamily="34" charset="0"/>
              <a:buChar char="•"/>
            </a:pPr>
            <a:endParaRPr lang="he-IL" sz="800" u="sng" dirty="0" smtClean="0">
              <a:solidFill>
                <a:prstClr val="black"/>
              </a:solidFill>
            </a:endParaRPr>
          </a:p>
          <a:p>
            <a:pPr>
              <a:spcAft>
                <a:spcPts val="600"/>
              </a:spcAft>
            </a:pPr>
            <a:endParaRPr lang="he-IL" sz="950" b="1" dirty="0" smtClean="0">
              <a:solidFill>
                <a:srgbClr val="5E4D36"/>
              </a:solidFill>
              <a:latin typeface="Levenim MT" pitchFamily="2" charset="-79"/>
              <a:cs typeface="Levenim MT" pitchFamily="2" charset="-79"/>
            </a:endParaRP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endParaRPr lang="he-IL" sz="850" b="1" dirty="0" smtClean="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9" name="מלבן 8"/>
          <p:cNvSpPr/>
          <p:nvPr/>
        </p:nvSpPr>
        <p:spPr>
          <a:xfrm>
            <a:off x="4638675" y="1086178"/>
            <a:ext cx="1828800" cy="4178067"/>
          </a:xfrm>
          <a:prstGeom prst="rect">
            <a:avLst/>
          </a:prstGeom>
        </p:spPr>
        <p:txBody>
          <a:bodyPr wrap="square">
            <a:spAutoFit/>
          </a:bodyPr>
          <a:lstStyle/>
          <a:p>
            <a:pPr>
              <a:lnSpc>
                <a:spcPct val="150000"/>
              </a:lnSpc>
            </a:pPr>
            <a:r>
              <a:rPr lang="he-IL" sz="900" dirty="0" smtClean="0">
                <a:solidFill>
                  <a:srgbClr val="5E4D36"/>
                </a:solidFill>
                <a:latin typeface="Levenim MT" pitchFamily="2" charset="-79"/>
                <a:cs typeface="Levenim MT" pitchFamily="2" charset="-79"/>
              </a:rPr>
              <a:t>א. </a:t>
            </a:r>
            <a:r>
              <a:rPr lang="he-IL" sz="900" b="1" dirty="0" smtClean="0">
                <a:solidFill>
                  <a:srgbClr val="5E4D36"/>
                </a:solidFill>
                <a:latin typeface="Levenim MT" pitchFamily="2" charset="-79"/>
                <a:cs typeface="Levenim MT" pitchFamily="2" charset="-79"/>
              </a:rPr>
              <a:t>האור מתמעט והולך (מי חגג ראשון את חנוכה</a:t>
            </a:r>
            <a:r>
              <a:rPr lang="he-IL" sz="900" b="1" dirty="0" smtClean="0">
                <a:solidFill>
                  <a:srgbClr val="5E4D36"/>
                </a:solidFill>
                <a:latin typeface="Levenim MT" pitchFamily="2" charset="-79"/>
                <a:cs typeface="Levenim MT" pitchFamily="2" charset="-79"/>
              </a:rPr>
              <a:t>?)</a:t>
            </a:r>
          </a:p>
          <a:p>
            <a:pPr>
              <a:lnSpc>
                <a:spcPct val="150000"/>
              </a:lnSpc>
            </a:pPr>
            <a:endParaRPr lang="he-IL" sz="900" b="1" dirty="0" smtClean="0">
              <a:solidFill>
                <a:srgbClr val="5E4D36"/>
              </a:solidFill>
              <a:latin typeface="Levenim MT" pitchFamily="2" charset="-79"/>
              <a:cs typeface="Levenim MT" pitchFamily="2" charset="-79"/>
            </a:endParaRPr>
          </a:p>
          <a:p>
            <a:pPr>
              <a:lnSpc>
                <a:spcPct val="150000"/>
              </a:lnSpc>
            </a:pPr>
            <a:r>
              <a:rPr lang="he-IL" sz="800" dirty="0" smtClean="0">
                <a:solidFill>
                  <a:srgbClr val="5E4D36"/>
                </a:solidFill>
                <a:latin typeface="Levenim MT" pitchFamily="2" charset="-79"/>
                <a:cs typeface="Levenim MT" pitchFamily="2" charset="-79"/>
              </a:rPr>
              <a:t>שנו חכמים: </a:t>
            </a:r>
          </a:p>
          <a:p>
            <a:pPr>
              <a:lnSpc>
                <a:spcPct val="150000"/>
              </a:lnSpc>
            </a:pPr>
            <a:r>
              <a:rPr lang="he-IL" sz="800" dirty="0" smtClean="0">
                <a:solidFill>
                  <a:srgbClr val="5E4D36"/>
                </a:solidFill>
                <a:latin typeface="Levenim MT" pitchFamily="2" charset="-79"/>
                <a:cs typeface="Levenim MT" pitchFamily="2" charset="-79"/>
              </a:rPr>
              <a:t>לפי שראה אדם הראשון יום שמתמעט והולך [כיוון שנברא בתשרי [ספטמבר], היום הלך והתקצר], </a:t>
            </a:r>
          </a:p>
          <a:p>
            <a:pPr>
              <a:lnSpc>
                <a:spcPct val="150000"/>
              </a:lnSpc>
            </a:pPr>
            <a:r>
              <a:rPr lang="he-IL" sz="800" dirty="0" smtClean="0">
                <a:solidFill>
                  <a:srgbClr val="5E4D36"/>
                </a:solidFill>
                <a:latin typeface="Levenim MT" pitchFamily="2" charset="-79"/>
                <a:cs typeface="Levenim MT" pitchFamily="2" charset="-79"/>
              </a:rPr>
              <a:t>אמר: "</a:t>
            </a:r>
            <a:r>
              <a:rPr lang="he-IL" sz="800" b="1" dirty="0" smtClean="0">
                <a:solidFill>
                  <a:srgbClr val="5E4D36"/>
                </a:solidFill>
                <a:latin typeface="Levenim MT" pitchFamily="2" charset="-79"/>
                <a:cs typeface="Levenim MT" pitchFamily="2" charset="-79"/>
              </a:rPr>
              <a:t>אוי לי, שמא בשביל שסרחתי [חטאתי באכילה מעץ הדעת] עולם חשוך בעדי וחוזר לתוהו ובוהו? </a:t>
            </a:r>
          </a:p>
          <a:p>
            <a:pPr>
              <a:lnSpc>
                <a:spcPct val="150000"/>
              </a:lnSpc>
            </a:pPr>
            <a:r>
              <a:rPr lang="he-IL" sz="800" dirty="0" smtClean="0">
                <a:solidFill>
                  <a:srgbClr val="5E4D36"/>
                </a:solidFill>
                <a:latin typeface="Levenim MT" pitchFamily="2" charset="-79"/>
                <a:cs typeface="Levenim MT" pitchFamily="2" charset="-79"/>
              </a:rPr>
              <a:t>וזו היא מיתה שנקנסה עלי מן השמים!"</a:t>
            </a:r>
          </a:p>
          <a:p>
            <a:pPr>
              <a:lnSpc>
                <a:spcPct val="150000"/>
              </a:lnSpc>
            </a:pPr>
            <a:r>
              <a:rPr lang="he-IL" sz="800" dirty="0" smtClean="0">
                <a:solidFill>
                  <a:srgbClr val="5E4D36"/>
                </a:solidFill>
                <a:latin typeface="Levenim MT" pitchFamily="2" charset="-79"/>
                <a:cs typeface="Levenim MT" pitchFamily="2" charset="-79"/>
              </a:rPr>
              <a:t> עמד וישב ח' ימים בתענית [ובתפלה], </a:t>
            </a:r>
          </a:p>
          <a:p>
            <a:pPr>
              <a:lnSpc>
                <a:spcPct val="150000"/>
              </a:lnSpc>
            </a:pPr>
            <a:r>
              <a:rPr lang="he-IL" sz="800" b="1" dirty="0" smtClean="0">
                <a:solidFill>
                  <a:srgbClr val="5E4D36"/>
                </a:solidFill>
                <a:latin typeface="Levenim MT" pitchFamily="2" charset="-79"/>
                <a:cs typeface="Levenim MT" pitchFamily="2" charset="-79"/>
              </a:rPr>
              <a:t>כיון שראה תקופת טבת [הזמן שבו הימים מתחילים להתארך בחודש טבת]  וראה יום שמאריך והולך,</a:t>
            </a:r>
            <a:r>
              <a:rPr lang="he-IL" sz="800" dirty="0" smtClean="0">
                <a:solidFill>
                  <a:srgbClr val="5E4D36"/>
                </a:solidFill>
                <a:latin typeface="Levenim MT" pitchFamily="2" charset="-79"/>
                <a:cs typeface="Levenim MT" pitchFamily="2" charset="-79"/>
              </a:rPr>
              <a:t> </a:t>
            </a:r>
          </a:p>
          <a:p>
            <a:pPr>
              <a:lnSpc>
                <a:spcPct val="150000"/>
              </a:lnSpc>
            </a:pPr>
            <a:r>
              <a:rPr lang="he-IL" sz="800" dirty="0" smtClean="0">
                <a:solidFill>
                  <a:srgbClr val="5E4D36"/>
                </a:solidFill>
                <a:latin typeface="Levenim MT" pitchFamily="2" charset="-79"/>
                <a:cs typeface="Levenim MT" pitchFamily="2" charset="-79"/>
              </a:rPr>
              <a:t>אמר: "</a:t>
            </a:r>
            <a:r>
              <a:rPr lang="he-IL" sz="800" b="1" u="sng" dirty="0" smtClean="0">
                <a:solidFill>
                  <a:srgbClr val="5E4D36"/>
                </a:solidFill>
                <a:latin typeface="Levenim MT" pitchFamily="2" charset="-79"/>
                <a:cs typeface="Levenim MT" pitchFamily="2" charset="-79"/>
              </a:rPr>
              <a:t>מנהגו של עולם הוא!" </a:t>
            </a:r>
            <a:r>
              <a:rPr lang="he-IL" sz="800" dirty="0" smtClean="0">
                <a:solidFill>
                  <a:srgbClr val="5E4D36"/>
                </a:solidFill>
                <a:latin typeface="Levenim MT" pitchFamily="2" charset="-79"/>
                <a:cs typeface="Levenim MT" pitchFamily="2" charset="-79"/>
              </a:rPr>
              <a:t>[זה כנראה טבע העולם], </a:t>
            </a:r>
          </a:p>
          <a:p>
            <a:pPr>
              <a:lnSpc>
                <a:spcPct val="150000"/>
              </a:lnSpc>
            </a:pPr>
            <a:r>
              <a:rPr lang="he-IL" sz="800" dirty="0" smtClean="0">
                <a:solidFill>
                  <a:srgbClr val="5E4D36"/>
                </a:solidFill>
                <a:latin typeface="Levenim MT" pitchFamily="2" charset="-79"/>
                <a:cs typeface="Levenim MT" pitchFamily="2" charset="-79"/>
              </a:rPr>
              <a:t>הלך ועשה שמונה ימים טובים, לשנה האחרת </a:t>
            </a:r>
            <a:r>
              <a:rPr lang="he-IL" sz="800" dirty="0" err="1" smtClean="0">
                <a:solidFill>
                  <a:srgbClr val="5E4D36"/>
                </a:solidFill>
                <a:latin typeface="Levenim MT" pitchFamily="2" charset="-79"/>
                <a:cs typeface="Levenim MT" pitchFamily="2" charset="-79"/>
              </a:rPr>
              <a:t>עשאן</a:t>
            </a:r>
            <a:r>
              <a:rPr lang="he-IL" sz="800" dirty="0" smtClean="0">
                <a:solidFill>
                  <a:srgbClr val="5E4D36"/>
                </a:solidFill>
                <a:latin typeface="Levenim MT" pitchFamily="2" charset="-79"/>
                <a:cs typeface="Levenim MT" pitchFamily="2" charset="-79"/>
              </a:rPr>
              <a:t> לאלו ולאלו ימים טובים </a:t>
            </a:r>
          </a:p>
          <a:p>
            <a:pPr algn="l">
              <a:lnSpc>
                <a:spcPct val="150000"/>
              </a:lnSpc>
            </a:pPr>
            <a:r>
              <a:rPr lang="he-IL" sz="600" dirty="0" smtClean="0">
                <a:solidFill>
                  <a:srgbClr val="5E4D36"/>
                </a:solidFill>
                <a:latin typeface="Levenim MT" pitchFamily="2" charset="-79"/>
                <a:cs typeface="Levenim MT" pitchFamily="2" charset="-79"/>
              </a:rPr>
              <a:t>תלמוד בבלי מסכת עבודה זרה דף ח עמוד א </a:t>
            </a:r>
            <a:endParaRPr lang="he-IL" sz="600" dirty="0">
              <a:solidFill>
                <a:srgbClr val="5E4D36"/>
              </a:solidFill>
              <a:latin typeface="Levenim MT" pitchFamily="2" charset="-79"/>
              <a:cs typeface="Levenim MT" pitchFamily="2" charset="-79"/>
            </a:endParaRPr>
          </a:p>
        </p:txBody>
      </p:sp>
      <p:sp>
        <p:nvSpPr>
          <p:cNvPr id="10" name="מלבן 9"/>
          <p:cNvSpPr/>
          <p:nvPr/>
        </p:nvSpPr>
        <p:spPr>
          <a:xfrm>
            <a:off x="2476500" y="973753"/>
            <a:ext cx="2000250" cy="4401205"/>
          </a:xfrm>
          <a:prstGeom prst="rect">
            <a:avLst/>
          </a:prstGeom>
        </p:spPr>
        <p:txBody>
          <a:bodyPr wrap="square">
            <a:spAutoFit/>
          </a:bodyPr>
          <a:lstStyle/>
          <a:p>
            <a:r>
              <a:rPr lang="he-IL" sz="1000" b="1" dirty="0" smtClean="0">
                <a:solidFill>
                  <a:srgbClr val="5E4D36"/>
                </a:solidFill>
                <a:latin typeface="Levenim MT" pitchFamily="2" charset="-79"/>
                <a:cs typeface="Levenim MT" pitchFamily="2" charset="-79"/>
              </a:rPr>
              <a:t>ב. האור הראשון </a:t>
            </a:r>
          </a:p>
          <a:p>
            <a:r>
              <a:rPr lang="he-IL" sz="800" dirty="0" smtClean="0">
                <a:solidFill>
                  <a:srgbClr val="5E4D36"/>
                </a:solidFill>
                <a:latin typeface="Levenim MT" pitchFamily="2" charset="-79"/>
                <a:cs typeface="Levenim MT" pitchFamily="2" charset="-79"/>
              </a:rPr>
              <a:t>מילים ולחן: אהוד בנאי</a:t>
            </a:r>
          </a:p>
          <a:p>
            <a:endParaRPr lang="he-IL" sz="800" dirty="0" smtClean="0">
              <a:solidFill>
                <a:srgbClr val="5E4D36"/>
              </a:solidFill>
              <a:latin typeface="Levenim MT" pitchFamily="2" charset="-79"/>
              <a:cs typeface="Levenim MT" pitchFamily="2" charset="-79"/>
            </a:endParaRPr>
          </a:p>
          <a:p>
            <a:r>
              <a:rPr lang="he-IL" sz="800" dirty="0" smtClean="0">
                <a:solidFill>
                  <a:srgbClr val="5E4D36"/>
                </a:solidFill>
                <a:latin typeface="Levenim MT" pitchFamily="2" charset="-79"/>
                <a:cs typeface="Levenim MT" pitchFamily="2" charset="-79"/>
              </a:rPr>
              <a:t>זה כבר כמה לילות </a:t>
            </a:r>
          </a:p>
          <a:p>
            <a:r>
              <a:rPr lang="he-IL" sz="800" dirty="0" smtClean="0">
                <a:solidFill>
                  <a:srgbClr val="5E4D36"/>
                </a:solidFill>
                <a:latin typeface="Levenim MT" pitchFamily="2" charset="-79"/>
                <a:cs typeface="Levenim MT" pitchFamily="2" charset="-79"/>
              </a:rPr>
              <a:t>אני לא יכול לישון </a:t>
            </a:r>
          </a:p>
          <a:p>
            <a:r>
              <a:rPr lang="he-IL" sz="800" dirty="0" smtClean="0">
                <a:solidFill>
                  <a:srgbClr val="5E4D36"/>
                </a:solidFill>
                <a:latin typeface="Levenim MT" pitchFamily="2" charset="-79"/>
                <a:cs typeface="Levenim MT" pitchFamily="2" charset="-79"/>
              </a:rPr>
              <a:t>משהו חונק לי בגרון </a:t>
            </a:r>
          </a:p>
          <a:p>
            <a:r>
              <a:rPr lang="he-IL" sz="800" dirty="0" smtClean="0">
                <a:solidFill>
                  <a:srgbClr val="5E4D36"/>
                </a:solidFill>
                <a:latin typeface="Levenim MT" pitchFamily="2" charset="-79"/>
                <a:cs typeface="Levenim MT" pitchFamily="2" charset="-79"/>
              </a:rPr>
              <a:t>חשבתי המון </a:t>
            </a:r>
          </a:p>
          <a:p>
            <a:r>
              <a:rPr lang="he-IL" sz="800" dirty="0" smtClean="0">
                <a:solidFill>
                  <a:srgbClr val="5E4D36"/>
                </a:solidFill>
                <a:latin typeface="Levenim MT" pitchFamily="2" charset="-79"/>
                <a:cs typeface="Levenim MT" pitchFamily="2" charset="-79"/>
              </a:rPr>
              <a:t>חשבתי המון </a:t>
            </a:r>
          </a:p>
          <a:p>
            <a:r>
              <a:rPr lang="he-IL" sz="800" b="1" dirty="0" smtClean="0">
                <a:solidFill>
                  <a:srgbClr val="5E4D36"/>
                </a:solidFill>
                <a:latin typeface="Levenim MT" pitchFamily="2" charset="-79"/>
                <a:cs typeface="Levenim MT" pitchFamily="2" charset="-79"/>
              </a:rPr>
              <a:t>עכשיו יוצא לחלון </a:t>
            </a:r>
          </a:p>
          <a:p>
            <a:r>
              <a:rPr lang="he-IL" sz="800" b="1" dirty="0" smtClean="0">
                <a:solidFill>
                  <a:srgbClr val="5E4D36"/>
                </a:solidFill>
                <a:latin typeface="Levenim MT" pitchFamily="2" charset="-79"/>
                <a:cs typeface="Levenim MT" pitchFamily="2" charset="-79"/>
              </a:rPr>
              <a:t>לראות את האור הראשון </a:t>
            </a:r>
          </a:p>
          <a:p>
            <a:endParaRPr lang="he-IL" sz="800" dirty="0" smtClean="0">
              <a:solidFill>
                <a:srgbClr val="5E4D36"/>
              </a:solidFill>
              <a:latin typeface="Levenim MT" pitchFamily="2" charset="-79"/>
              <a:cs typeface="Levenim MT" pitchFamily="2" charset="-79"/>
            </a:endParaRPr>
          </a:p>
          <a:p>
            <a:r>
              <a:rPr lang="he-IL" sz="800" dirty="0" smtClean="0">
                <a:solidFill>
                  <a:srgbClr val="5E4D36"/>
                </a:solidFill>
                <a:latin typeface="Levenim MT" pitchFamily="2" charset="-79"/>
                <a:cs typeface="Levenim MT" pitchFamily="2" charset="-79"/>
              </a:rPr>
              <a:t>זה כבר כמה ימים </a:t>
            </a:r>
          </a:p>
          <a:p>
            <a:r>
              <a:rPr lang="he-IL" sz="800" dirty="0" smtClean="0">
                <a:solidFill>
                  <a:srgbClr val="5E4D36"/>
                </a:solidFill>
                <a:latin typeface="Levenim MT" pitchFamily="2" charset="-79"/>
                <a:cs typeface="Levenim MT" pitchFamily="2" charset="-79"/>
              </a:rPr>
              <a:t>הולך ומחשיך </a:t>
            </a:r>
          </a:p>
          <a:p>
            <a:r>
              <a:rPr lang="he-IL" sz="800" b="1" dirty="0" smtClean="0">
                <a:solidFill>
                  <a:srgbClr val="5E4D36"/>
                </a:solidFill>
                <a:latin typeface="Levenim MT" pitchFamily="2" charset="-79"/>
                <a:cs typeface="Levenim MT" pitchFamily="2" charset="-79"/>
              </a:rPr>
              <a:t>האם זה לתמיד?</a:t>
            </a:r>
          </a:p>
          <a:p>
            <a:r>
              <a:rPr lang="he-IL" sz="800" b="1" dirty="0" smtClean="0">
                <a:solidFill>
                  <a:srgbClr val="5E4D36"/>
                </a:solidFill>
                <a:latin typeface="Levenim MT" pitchFamily="2" charset="-79"/>
                <a:cs typeface="Levenim MT" pitchFamily="2" charset="-79"/>
              </a:rPr>
              <a:t>האם זה בלתי הפיך? </a:t>
            </a:r>
          </a:p>
          <a:p>
            <a:r>
              <a:rPr lang="he-IL" sz="800" dirty="0" smtClean="0">
                <a:solidFill>
                  <a:srgbClr val="5E4D36"/>
                </a:solidFill>
                <a:latin typeface="Levenim MT" pitchFamily="2" charset="-79"/>
                <a:cs typeface="Levenim MT" pitchFamily="2" charset="-79"/>
              </a:rPr>
              <a:t>חשבתי המון </a:t>
            </a:r>
          </a:p>
          <a:p>
            <a:r>
              <a:rPr lang="he-IL" sz="800" dirty="0" smtClean="0">
                <a:solidFill>
                  <a:srgbClr val="5E4D36"/>
                </a:solidFill>
                <a:latin typeface="Levenim MT" pitchFamily="2" charset="-79"/>
                <a:cs typeface="Levenim MT" pitchFamily="2" charset="-79"/>
              </a:rPr>
              <a:t>חשבתי המון </a:t>
            </a:r>
          </a:p>
          <a:p>
            <a:r>
              <a:rPr lang="he-IL" sz="800" dirty="0" smtClean="0">
                <a:solidFill>
                  <a:srgbClr val="5E4D36"/>
                </a:solidFill>
                <a:latin typeface="Levenim MT" pitchFamily="2" charset="-79"/>
                <a:cs typeface="Levenim MT" pitchFamily="2" charset="-79"/>
              </a:rPr>
              <a:t>עכשיו יוצא לחלון </a:t>
            </a:r>
          </a:p>
          <a:p>
            <a:r>
              <a:rPr lang="he-IL" sz="800" dirty="0" smtClean="0">
                <a:solidFill>
                  <a:srgbClr val="5E4D36"/>
                </a:solidFill>
                <a:latin typeface="Levenim MT" pitchFamily="2" charset="-79"/>
                <a:cs typeface="Levenim MT" pitchFamily="2" charset="-79"/>
              </a:rPr>
              <a:t>לראות את האור הראשון </a:t>
            </a:r>
          </a:p>
          <a:p>
            <a:endParaRPr lang="he-IL" sz="800" dirty="0" smtClean="0">
              <a:solidFill>
                <a:srgbClr val="5E4D36"/>
              </a:solidFill>
              <a:latin typeface="Levenim MT" pitchFamily="2" charset="-79"/>
              <a:cs typeface="Levenim MT" pitchFamily="2" charset="-79"/>
            </a:endParaRPr>
          </a:p>
          <a:p>
            <a:r>
              <a:rPr lang="he-IL" sz="800" dirty="0" smtClean="0">
                <a:solidFill>
                  <a:srgbClr val="5E4D36"/>
                </a:solidFill>
                <a:latin typeface="Levenim MT" pitchFamily="2" charset="-79"/>
                <a:cs typeface="Levenim MT" pitchFamily="2" charset="-79"/>
              </a:rPr>
              <a:t>נדמה לי פתאום </a:t>
            </a:r>
          </a:p>
          <a:p>
            <a:r>
              <a:rPr lang="he-IL" sz="800" b="1" dirty="0" err="1" smtClean="0">
                <a:solidFill>
                  <a:srgbClr val="5E4D36"/>
                </a:solidFill>
                <a:latin typeface="Levenim MT" pitchFamily="2" charset="-79"/>
                <a:cs typeface="Levenim MT" pitchFamily="2" charset="-79"/>
              </a:rPr>
              <a:t>שהכל</a:t>
            </a:r>
            <a:r>
              <a:rPr lang="he-IL" sz="800" b="1" dirty="0" smtClean="0">
                <a:solidFill>
                  <a:srgbClr val="5E4D36"/>
                </a:solidFill>
                <a:latin typeface="Levenim MT" pitchFamily="2" charset="-79"/>
                <a:cs typeface="Levenim MT" pitchFamily="2" charset="-79"/>
              </a:rPr>
              <a:t> נעצר </a:t>
            </a:r>
          </a:p>
          <a:p>
            <a:r>
              <a:rPr lang="he-IL" sz="800" b="1" dirty="0" smtClean="0">
                <a:solidFill>
                  <a:srgbClr val="5E4D36"/>
                </a:solidFill>
                <a:latin typeface="Levenim MT" pitchFamily="2" charset="-79"/>
                <a:cs typeface="Levenim MT" pitchFamily="2" charset="-79"/>
              </a:rPr>
              <a:t>אין תנועה </a:t>
            </a:r>
          </a:p>
          <a:p>
            <a:r>
              <a:rPr lang="he-IL" sz="800" b="1" dirty="0" smtClean="0">
                <a:solidFill>
                  <a:srgbClr val="5E4D36"/>
                </a:solidFill>
                <a:latin typeface="Levenim MT" pitchFamily="2" charset="-79"/>
                <a:cs typeface="Levenim MT" pitchFamily="2" charset="-79"/>
              </a:rPr>
              <a:t>אין זרימה בנהר </a:t>
            </a:r>
          </a:p>
          <a:p>
            <a:r>
              <a:rPr lang="he-IL" sz="800" dirty="0" smtClean="0">
                <a:solidFill>
                  <a:srgbClr val="5E4D36"/>
                </a:solidFill>
                <a:latin typeface="Levenim MT" pitchFamily="2" charset="-79"/>
                <a:cs typeface="Levenim MT" pitchFamily="2" charset="-79"/>
              </a:rPr>
              <a:t>מה יש לדבר?</a:t>
            </a:r>
          </a:p>
          <a:p>
            <a:r>
              <a:rPr lang="he-IL" sz="800" dirty="0" smtClean="0">
                <a:solidFill>
                  <a:srgbClr val="5E4D36"/>
                </a:solidFill>
                <a:latin typeface="Levenim MT" pitchFamily="2" charset="-79"/>
                <a:cs typeface="Levenim MT" pitchFamily="2" charset="-79"/>
              </a:rPr>
              <a:t>מה יש לדבר?</a:t>
            </a:r>
          </a:p>
          <a:p>
            <a:r>
              <a:rPr lang="he-IL" sz="800" b="1" u="sng" dirty="0" smtClean="0">
                <a:solidFill>
                  <a:srgbClr val="5E4D36"/>
                </a:solidFill>
                <a:latin typeface="Levenim MT" pitchFamily="2" charset="-79"/>
                <a:cs typeface="Levenim MT" pitchFamily="2" charset="-79"/>
              </a:rPr>
              <a:t>אני שוקע כאן </a:t>
            </a:r>
          </a:p>
          <a:p>
            <a:r>
              <a:rPr lang="he-IL" sz="800" b="1" u="sng" dirty="0" smtClean="0">
                <a:solidFill>
                  <a:srgbClr val="5E4D36"/>
                </a:solidFill>
                <a:latin typeface="Levenim MT" pitchFamily="2" charset="-79"/>
                <a:cs typeface="Levenim MT" pitchFamily="2" charset="-79"/>
              </a:rPr>
              <a:t>אבל זורח במקום אחר </a:t>
            </a:r>
          </a:p>
          <a:p>
            <a:endParaRPr lang="he-IL" sz="800" dirty="0" smtClean="0">
              <a:solidFill>
                <a:srgbClr val="5E4D36"/>
              </a:solidFill>
              <a:latin typeface="Levenim MT" pitchFamily="2" charset="-79"/>
              <a:cs typeface="Levenim MT" pitchFamily="2" charset="-79"/>
            </a:endParaRPr>
          </a:p>
          <a:p>
            <a:r>
              <a:rPr lang="he-IL" sz="800" dirty="0" smtClean="0">
                <a:solidFill>
                  <a:srgbClr val="5E4D36"/>
                </a:solidFill>
                <a:latin typeface="Levenim MT" pitchFamily="2" charset="-79"/>
                <a:cs typeface="Levenim MT" pitchFamily="2" charset="-79"/>
              </a:rPr>
              <a:t>חי ונושם </a:t>
            </a:r>
          </a:p>
          <a:p>
            <a:r>
              <a:rPr lang="he-IL" sz="800" dirty="0" smtClean="0">
                <a:solidFill>
                  <a:srgbClr val="5E4D36"/>
                </a:solidFill>
                <a:latin typeface="Levenim MT" pitchFamily="2" charset="-79"/>
                <a:cs typeface="Levenim MT" pitchFamily="2" charset="-79"/>
              </a:rPr>
              <a:t>זה העולם </a:t>
            </a:r>
            <a:r>
              <a:rPr lang="he-IL" sz="800" b="1" u="sng" dirty="0" smtClean="0">
                <a:solidFill>
                  <a:srgbClr val="5E4D36"/>
                </a:solidFill>
                <a:latin typeface="Levenim MT" pitchFamily="2" charset="-79"/>
                <a:cs typeface="Levenim MT" pitchFamily="2" charset="-79"/>
              </a:rPr>
              <a:t>מסתובב </a:t>
            </a:r>
          </a:p>
          <a:p>
            <a:r>
              <a:rPr lang="he-IL" sz="800" dirty="0" smtClean="0">
                <a:solidFill>
                  <a:srgbClr val="5E4D36"/>
                </a:solidFill>
                <a:latin typeface="Levenim MT" pitchFamily="2" charset="-79"/>
                <a:cs typeface="Levenim MT" pitchFamily="2" charset="-79"/>
              </a:rPr>
              <a:t>הפעימה חוזרת ללב </a:t>
            </a:r>
          </a:p>
          <a:p>
            <a:r>
              <a:rPr lang="he-IL" sz="800" dirty="0" smtClean="0">
                <a:solidFill>
                  <a:srgbClr val="5E4D36"/>
                </a:solidFill>
                <a:latin typeface="Levenim MT" pitchFamily="2" charset="-79"/>
                <a:cs typeface="Levenim MT" pitchFamily="2" charset="-79"/>
              </a:rPr>
              <a:t>זה הזמן הנכון </a:t>
            </a:r>
          </a:p>
          <a:p>
            <a:r>
              <a:rPr lang="he-IL" sz="800" dirty="0" smtClean="0">
                <a:solidFill>
                  <a:srgbClr val="5E4D36"/>
                </a:solidFill>
                <a:latin typeface="Levenim MT" pitchFamily="2" charset="-79"/>
                <a:cs typeface="Levenim MT" pitchFamily="2" charset="-79"/>
              </a:rPr>
              <a:t>הזמן הנכון </a:t>
            </a:r>
          </a:p>
          <a:p>
            <a:r>
              <a:rPr lang="he-IL" sz="800" dirty="0" smtClean="0">
                <a:solidFill>
                  <a:srgbClr val="5E4D36"/>
                </a:solidFill>
                <a:latin typeface="Levenim MT" pitchFamily="2" charset="-79"/>
                <a:cs typeface="Levenim MT" pitchFamily="2" charset="-79"/>
              </a:rPr>
              <a:t>יוצא לחלון לראות את האור הראשון </a:t>
            </a:r>
            <a:endParaRPr lang="he-IL" sz="800" dirty="0">
              <a:solidFill>
                <a:srgbClr val="5E4D36"/>
              </a:solidFill>
              <a:latin typeface="Levenim MT" pitchFamily="2" charset="-79"/>
              <a:cs typeface="Levenim MT" pitchFamily="2" charset="-79"/>
            </a:endParaRPr>
          </a:p>
        </p:txBody>
      </p:sp>
      <p:sp>
        <p:nvSpPr>
          <p:cNvPr id="11" name="מלבן 10"/>
          <p:cNvSpPr/>
          <p:nvPr/>
        </p:nvSpPr>
        <p:spPr>
          <a:xfrm>
            <a:off x="323850" y="992803"/>
            <a:ext cx="2000250" cy="5893921"/>
          </a:xfrm>
          <a:prstGeom prst="rect">
            <a:avLst/>
          </a:prstGeom>
        </p:spPr>
        <p:txBody>
          <a:bodyPr wrap="square">
            <a:spAutoFit/>
          </a:bodyPr>
          <a:lstStyle/>
          <a:p>
            <a:r>
              <a:rPr lang="he-IL" sz="1000" b="1" dirty="0" smtClean="0">
                <a:solidFill>
                  <a:srgbClr val="5E4D36"/>
                </a:solidFill>
                <a:latin typeface="Levenim MT" pitchFamily="2" charset="-79"/>
                <a:cs typeface="Levenim MT" pitchFamily="2" charset="-79"/>
              </a:rPr>
              <a:t>ג. נר ה' נשמת </a:t>
            </a:r>
            <a:r>
              <a:rPr lang="he-IL" sz="1000" b="1" dirty="0" smtClean="0">
                <a:solidFill>
                  <a:srgbClr val="5E4D36"/>
                </a:solidFill>
                <a:latin typeface="Levenim MT" pitchFamily="2" charset="-79"/>
                <a:cs typeface="Levenim MT" pitchFamily="2" charset="-79"/>
              </a:rPr>
              <a:t>אדם</a:t>
            </a:r>
          </a:p>
          <a:p>
            <a:endParaRPr lang="he-IL" sz="1000" b="1" dirty="0" smtClean="0">
              <a:solidFill>
                <a:srgbClr val="5E4D36"/>
              </a:solidFill>
              <a:latin typeface="Levenim MT" pitchFamily="2" charset="-79"/>
              <a:cs typeface="Levenim MT" pitchFamily="2" charset="-79"/>
            </a:endParaRPr>
          </a:p>
          <a:p>
            <a:r>
              <a:rPr lang="he-IL" sz="750" dirty="0" smtClean="0">
                <a:solidFill>
                  <a:srgbClr val="5E4D36"/>
                </a:solidFill>
                <a:latin typeface="Levenim MT" pitchFamily="2" charset="-79"/>
                <a:cs typeface="Levenim MT" pitchFamily="2" charset="-79"/>
              </a:rPr>
              <a:t>כבר בשעה ארבע אחר הצהריים מתחיל לרדת החושך על הארץ. </a:t>
            </a:r>
          </a:p>
          <a:p>
            <a:r>
              <a:rPr lang="he-IL" sz="750" dirty="0" smtClean="0">
                <a:solidFill>
                  <a:srgbClr val="5E4D36"/>
                </a:solidFill>
                <a:latin typeface="Levenim MT" pitchFamily="2" charset="-79"/>
                <a:cs typeface="Levenim MT" pitchFamily="2" charset="-79"/>
              </a:rPr>
              <a:t>ועד שהאור עולה יחסית מאוחר בבוקר, עוברות שעות רבות. </a:t>
            </a:r>
          </a:p>
          <a:p>
            <a:r>
              <a:rPr lang="he-IL" sz="750" dirty="0" smtClean="0">
                <a:solidFill>
                  <a:srgbClr val="5E4D36"/>
                </a:solidFill>
                <a:latin typeface="Levenim MT" pitchFamily="2" charset="-79"/>
                <a:cs typeface="Levenim MT" pitchFamily="2" charset="-79"/>
              </a:rPr>
              <a:t>כשחיים בטבע או מתנדבים לשמירה, מרגישים את שעות החושך הרבות, אך גם היום שאנחנו יחסית מנותקים מהטבע, מוכרת </a:t>
            </a:r>
            <a:r>
              <a:rPr lang="he-IL" sz="750" b="1" u="sng" dirty="0" smtClean="0">
                <a:solidFill>
                  <a:srgbClr val="5E4D36"/>
                </a:solidFill>
                <a:latin typeface="Levenim MT" pitchFamily="2" charset="-79"/>
                <a:cs typeface="Levenim MT" pitchFamily="2" charset="-79"/>
              </a:rPr>
              <a:t>תופעת דיכאון החורף</a:t>
            </a:r>
            <a:r>
              <a:rPr lang="he-IL" sz="750" dirty="0" smtClean="0">
                <a:solidFill>
                  <a:srgbClr val="5E4D36"/>
                </a:solidFill>
                <a:latin typeface="Levenim MT" pitchFamily="2" charset="-79"/>
                <a:cs typeface="Levenim MT" pitchFamily="2" charset="-79"/>
              </a:rPr>
              <a:t>. </a:t>
            </a:r>
          </a:p>
          <a:p>
            <a:r>
              <a:rPr lang="he-IL" sz="750" dirty="0" smtClean="0">
                <a:solidFill>
                  <a:srgbClr val="5E4D36"/>
                </a:solidFill>
                <a:latin typeface="Levenim MT" pitchFamily="2" charset="-79"/>
                <a:cs typeface="Levenim MT" pitchFamily="2" charset="-79"/>
              </a:rPr>
              <a:t>יש הסוברים כי לא במקרה החשמונאים בחרו בתאריך של סוף כסליו ותחילת טבת כחג האור. </a:t>
            </a:r>
          </a:p>
          <a:p>
            <a:r>
              <a:rPr lang="he-IL" sz="750" dirty="0" smtClean="0">
                <a:solidFill>
                  <a:srgbClr val="5E4D36"/>
                </a:solidFill>
                <a:latin typeface="Levenim MT" pitchFamily="2" charset="-79"/>
                <a:cs typeface="Levenim MT" pitchFamily="2" charset="-79"/>
              </a:rPr>
              <a:t>בחירתם 'ישבה' על </a:t>
            </a:r>
            <a:r>
              <a:rPr lang="he-IL" sz="750" b="1" u="sng" dirty="0" smtClean="0">
                <a:solidFill>
                  <a:srgbClr val="5E4D36"/>
                </a:solidFill>
                <a:latin typeface="Levenim MT" pitchFamily="2" charset="-79"/>
                <a:cs typeface="Levenim MT" pitchFamily="2" charset="-79"/>
              </a:rPr>
              <a:t>חג האור הקדום</a:t>
            </a:r>
            <a:r>
              <a:rPr lang="he-IL" sz="750" u="sng" dirty="0" smtClean="0">
                <a:solidFill>
                  <a:srgbClr val="5E4D36"/>
                </a:solidFill>
                <a:latin typeface="Levenim MT" pitchFamily="2" charset="-79"/>
                <a:cs typeface="Levenim MT" pitchFamily="2" charset="-79"/>
              </a:rPr>
              <a:t> </a:t>
            </a:r>
            <a:r>
              <a:rPr lang="he-IL" sz="750" dirty="0" smtClean="0">
                <a:solidFill>
                  <a:srgbClr val="5E4D36"/>
                </a:solidFill>
                <a:latin typeface="Levenim MT" pitchFamily="2" charset="-79"/>
                <a:cs typeface="Levenim MT" pitchFamily="2" charset="-79"/>
              </a:rPr>
              <a:t>הבא לידי ביטוי במדרש על האדם הראשון. </a:t>
            </a:r>
          </a:p>
          <a:p>
            <a:r>
              <a:rPr lang="he-IL" sz="750" dirty="0" smtClean="0">
                <a:solidFill>
                  <a:srgbClr val="5E4D36"/>
                </a:solidFill>
                <a:latin typeface="Levenim MT" pitchFamily="2" charset="-79"/>
                <a:cs typeface="Levenim MT" pitchFamily="2" charset="-79"/>
              </a:rPr>
              <a:t>בכך רצו לומר לנו - </a:t>
            </a:r>
            <a:r>
              <a:rPr lang="he-IL" sz="750" b="1" dirty="0" smtClean="0">
                <a:solidFill>
                  <a:srgbClr val="5E4D36"/>
                </a:solidFill>
                <a:latin typeface="Levenim MT" pitchFamily="2" charset="-79"/>
                <a:cs typeface="Levenim MT" pitchFamily="2" charset="-79"/>
              </a:rPr>
              <a:t>להדליק נר בחושך דווקא בתקופה בה החושך שולט. </a:t>
            </a:r>
          </a:p>
          <a:p>
            <a:r>
              <a:rPr lang="he-IL" sz="750" dirty="0" smtClean="0">
                <a:solidFill>
                  <a:srgbClr val="5E4D36"/>
                </a:solidFill>
                <a:latin typeface="Levenim MT" pitchFamily="2" charset="-79"/>
                <a:cs typeface="Levenim MT" pitchFamily="2" charset="-79"/>
              </a:rPr>
              <a:t>זהו מסר הקורא להתמודדות עם תחושת ייאוש, התכנסות או קושי. </a:t>
            </a:r>
          </a:p>
          <a:p>
            <a:r>
              <a:rPr lang="he-IL" sz="750" dirty="0" smtClean="0">
                <a:solidFill>
                  <a:srgbClr val="5E4D36"/>
                </a:solidFill>
                <a:latin typeface="Levenim MT" pitchFamily="2" charset="-79"/>
                <a:cs typeface="Levenim MT" pitchFamily="2" charset="-79"/>
              </a:rPr>
              <a:t>תחושות שלרוב מביאות אנשים להאשים אחרים ולהיכנס לעמדה </a:t>
            </a:r>
            <a:r>
              <a:rPr lang="he-IL" sz="750" dirty="0" err="1" smtClean="0">
                <a:solidFill>
                  <a:srgbClr val="5E4D36"/>
                </a:solidFill>
                <a:latin typeface="Levenim MT" pitchFamily="2" charset="-79"/>
                <a:cs typeface="Levenim MT" pitchFamily="2" charset="-79"/>
              </a:rPr>
              <a:t>קורבנית</a:t>
            </a:r>
            <a:r>
              <a:rPr lang="he-IL" sz="750" dirty="0" smtClean="0">
                <a:solidFill>
                  <a:srgbClr val="5E4D36"/>
                </a:solidFill>
                <a:latin typeface="Levenim MT" pitchFamily="2" charset="-79"/>
                <a:cs typeface="Levenim MT" pitchFamily="2" charset="-79"/>
              </a:rPr>
              <a:t>. כך  הם כבים במקום להאיר. </a:t>
            </a:r>
          </a:p>
          <a:p>
            <a:endParaRPr lang="he-IL" sz="750" dirty="0" smtClean="0">
              <a:solidFill>
                <a:srgbClr val="5E4D36"/>
              </a:solidFill>
              <a:latin typeface="Levenim MT" pitchFamily="2" charset="-79"/>
              <a:cs typeface="Levenim MT" pitchFamily="2" charset="-79"/>
            </a:endParaRPr>
          </a:p>
          <a:p>
            <a:r>
              <a:rPr lang="he-IL" sz="750" dirty="0" smtClean="0">
                <a:solidFill>
                  <a:srgbClr val="5E4D36"/>
                </a:solidFill>
                <a:latin typeface="Levenim MT" pitchFamily="2" charset="-79"/>
                <a:cs typeface="Levenim MT" pitchFamily="2" charset="-79"/>
              </a:rPr>
              <a:t>חנוכה מלמד אותנו </a:t>
            </a:r>
            <a:r>
              <a:rPr lang="he-IL" sz="750" b="1" dirty="0" smtClean="0">
                <a:solidFill>
                  <a:srgbClr val="5E4D36"/>
                </a:solidFill>
                <a:latin typeface="Levenim MT" pitchFamily="2" charset="-79"/>
                <a:cs typeface="Levenim MT" pitchFamily="2" charset="-79"/>
              </a:rPr>
              <a:t>שבתקופה של חושך צריך להדליק נר פנימי (גם אם הוא קטן) או לבקש עזרה מאדם אחר [השמש]  </a:t>
            </a:r>
            <a:r>
              <a:rPr lang="he-IL" sz="750" dirty="0" smtClean="0">
                <a:solidFill>
                  <a:srgbClr val="5E4D36"/>
                </a:solidFill>
                <a:latin typeface="Levenim MT" pitchFamily="2" charset="-79"/>
                <a:cs typeface="Levenim MT" pitchFamily="2" charset="-79"/>
              </a:rPr>
              <a:t>שיעביר לנו מהאור שלו ויעזור לנו גם להאיר בחושך. וכידוע נר המדליק נר אינו מפסיד כלום מעצמו.  </a:t>
            </a:r>
            <a:r>
              <a:rPr lang="he-IL" sz="750" b="1" dirty="0" smtClean="0">
                <a:solidFill>
                  <a:srgbClr val="5E4D36"/>
                </a:solidFill>
                <a:latin typeface="Levenim MT" pitchFamily="2" charset="-79"/>
                <a:cs typeface="Levenim MT" pitchFamily="2" charset="-79"/>
              </a:rPr>
              <a:t>זוהי מנהיגות פנימית – לעשות צעד אחד פנימי, גם אם הוא קטן</a:t>
            </a:r>
          </a:p>
          <a:p>
            <a:endParaRPr lang="he-IL" sz="750" dirty="0" smtClean="0">
              <a:solidFill>
                <a:srgbClr val="5E4D36"/>
              </a:solidFill>
              <a:latin typeface="Levenim MT" pitchFamily="2" charset="-79"/>
              <a:cs typeface="Levenim MT" pitchFamily="2" charset="-79"/>
            </a:endParaRPr>
          </a:p>
          <a:p>
            <a:r>
              <a:rPr lang="he-IL" sz="750" dirty="0" smtClean="0">
                <a:solidFill>
                  <a:srgbClr val="5E4D36"/>
                </a:solidFill>
                <a:latin typeface="Levenim MT" pitchFamily="2" charset="-79"/>
                <a:cs typeface="Levenim MT" pitchFamily="2" charset="-79"/>
              </a:rPr>
              <a:t>על כך מסופר : </a:t>
            </a:r>
          </a:p>
          <a:p>
            <a:r>
              <a:rPr lang="he-IL" sz="750" dirty="0" smtClean="0">
                <a:solidFill>
                  <a:srgbClr val="5E4D36"/>
                </a:solidFill>
                <a:latin typeface="Levenim MT" pitchFamily="2" charset="-79"/>
                <a:cs typeface="Levenim MT" pitchFamily="2" charset="-79"/>
              </a:rPr>
              <a:t>פעם כאשר צעד רבי ישראל בשעת לילה מאוחרת מביתו, לעבר בית המדרש לעסוק בתורה ולהתבודד עם קונו, הבחין באור קטן מהבהב מתוך חנותו של הסנדלר, תמה על כך שהלה ממשיך בעבודתו בשעת לילה כה מאוחרת, נכנס לחנותו של הסנדלר ומצאו יושב ומתקן נעליים לאור הנר, ברכו רבי ישראל לשלום ושאלו: אמור נא לי, מפני מה הנך יושב בשעה כה מאוחרת ומתקן נעליים?</a:t>
            </a:r>
          </a:p>
          <a:p>
            <a:r>
              <a:rPr lang="he-IL" sz="750" dirty="0" smtClean="0">
                <a:solidFill>
                  <a:srgbClr val="5E4D36"/>
                </a:solidFill>
                <a:latin typeface="Levenim MT" pitchFamily="2" charset="-79"/>
                <a:cs typeface="Levenim MT" pitchFamily="2" charset="-79"/>
              </a:rPr>
              <a:t>''רבי'', השיב הסנדלר בפשטות- ''כל זמן שהנר דולק אפשר עוד לתקן...'' נרעד רבי ישראל עד עמקי נפשו, וראה בדבריו של הסנדלר רעיון עמוק ונפלא, ומוסר השכל כביר, ואמר לעצמו: אכן! מה מאוד נכונים הם דבריו של הסנדלר, כבר אמר שלמה המלך: ''נר ה' נשמת אדם''                  </a:t>
            </a:r>
            <a:endParaRPr lang="he-IL" sz="750" dirty="0" smtClean="0">
              <a:solidFill>
                <a:srgbClr val="5E4D36"/>
              </a:solidFill>
              <a:latin typeface="Levenim MT" pitchFamily="2" charset="-79"/>
              <a:cs typeface="Levenim MT" pitchFamily="2" charset="-79"/>
            </a:endParaRPr>
          </a:p>
          <a:p>
            <a:pPr algn="l"/>
            <a:r>
              <a:rPr lang="he-IL" sz="600" dirty="0" smtClean="0">
                <a:solidFill>
                  <a:srgbClr val="5E4D36"/>
                </a:solidFill>
                <a:latin typeface="Levenim MT" pitchFamily="2" charset="-79"/>
                <a:cs typeface="Levenim MT" pitchFamily="2" charset="-79"/>
              </a:rPr>
              <a:t>'חבורת </a:t>
            </a:r>
            <a:r>
              <a:rPr lang="he-IL" sz="600" dirty="0" smtClean="0">
                <a:solidFill>
                  <a:srgbClr val="5E4D36"/>
                </a:solidFill>
                <a:latin typeface="Levenim MT" pitchFamily="2" charset="-79"/>
                <a:cs typeface="Levenim MT" pitchFamily="2" charset="-79"/>
              </a:rPr>
              <a:t>הכותבים' השומר </a:t>
            </a:r>
            <a:r>
              <a:rPr lang="he-IL" sz="600" dirty="0" smtClean="0">
                <a:solidFill>
                  <a:srgbClr val="5E4D36"/>
                </a:solidFill>
                <a:latin typeface="Levenim MT" pitchFamily="2" charset="-79"/>
                <a:cs typeface="Levenim MT" pitchFamily="2" charset="-79"/>
              </a:rPr>
              <a:t>החדש</a:t>
            </a:r>
            <a:r>
              <a:rPr lang="he-IL" sz="600" dirty="0" smtClean="0">
                <a:solidFill>
                  <a:srgbClr val="5E4D36"/>
                </a:solidFill>
                <a:latin typeface="Levenim MT" pitchFamily="2" charset="-79"/>
                <a:cs typeface="Levenim MT" pitchFamily="2" charset="-79"/>
              </a:rPr>
              <a:t/>
            </a:r>
            <a:br>
              <a:rPr lang="he-IL" sz="600" dirty="0" smtClean="0">
                <a:solidFill>
                  <a:srgbClr val="5E4D36"/>
                </a:solidFill>
                <a:latin typeface="Levenim MT" pitchFamily="2" charset="-79"/>
                <a:cs typeface="Levenim MT" pitchFamily="2" charset="-79"/>
              </a:rPr>
            </a:br>
            <a:endParaRPr lang="he-IL" sz="600" dirty="0">
              <a:solidFill>
                <a:srgbClr val="5E4D36"/>
              </a:solidFill>
              <a:latin typeface="Levenim MT" pitchFamily="2" charset="-79"/>
              <a:cs typeface="Levenim MT" pitchFamily="2" charset="-79"/>
            </a:endParaRPr>
          </a:p>
        </p:txBody>
      </p:sp>
      <p:pic>
        <p:nvPicPr>
          <p:cNvPr id="15" name="Picture 4" descr="http://t1.gstatic.com/images?q=tbn:ANd9GcTXm5zsiA-pd39Okln7JUfHbZijDxY6Ybbzr3OcLOkXM_7sT69C_1XoI8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810740" y="5691493"/>
            <a:ext cx="1409700" cy="942976"/>
          </a:xfrm>
          <a:prstGeom prst="rect">
            <a:avLst/>
          </a:prstGeom>
          <a:noFill/>
          <a:extLst>
            <a:ext uri="{909E8E84-426E-40DD-AFC4-6F175D3DCCD1}">
              <a14:hiddenFill xmlns:a14="http://schemas.microsoft.com/office/drawing/2010/main" xmlns="">
                <a:solidFill>
                  <a:srgbClr val="FFFFFF"/>
                </a:solidFill>
              </a14:hiddenFill>
            </a:ext>
          </a:extLst>
        </p:spPr>
      </p:pic>
      <p:pic>
        <p:nvPicPr>
          <p:cNvPr id="17" name="Picture 2"/>
          <p:cNvPicPr>
            <a:picLocks noChangeAspect="1" noChangeArrowheads="1"/>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xmlns="" val="0"/>
              </a:ext>
            </a:extLst>
          </a:blip>
          <a:srcRect/>
          <a:stretch>
            <a:fillRect/>
          </a:stretch>
        </p:blipFill>
        <p:spPr bwMode="auto">
          <a:xfrm>
            <a:off x="3043539" y="5629275"/>
            <a:ext cx="895350" cy="12287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 xmlns:p14="http://schemas.microsoft.com/office/powerpoint/2010/main" val="101974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he-IL" sz="813" dirty="0" smtClean="0"/>
              <a:t>טקסט</a:t>
            </a:r>
            <a:endParaRPr lang="he-IL" sz="813" dirty="0"/>
          </a:p>
        </p:txBody>
      </p:sp>
    </p:spTree>
    <p:extLst>
      <p:ext uri="{BB962C8B-B14F-4D97-AF65-F5344CB8AC3E}">
        <p14:creationId xmlns="" xmlns:p14="http://schemas.microsoft.com/office/powerpoint/2010/main" val="1128722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2904</TotalTime>
  <Words>604</Words>
  <Application>Microsoft Office PowerPoint</Application>
  <PresentationFormat>A4 Paper (210x297 mm)‎</PresentationFormat>
  <Paragraphs>84</Paragraphs>
  <Slides>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vt:i4>
      </vt:variant>
    </vt:vector>
  </HeadingPairs>
  <TitlesOfParts>
    <vt:vector size="3" baseType="lpstr">
      <vt:lpstr>1_ערכת נושא Office</vt:lpstr>
      <vt:lpstr>האור הראשון</vt:lpstr>
      <vt:lpstr>שקופית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asus</cp:lastModifiedBy>
  <cp:revision>63</cp:revision>
  <cp:lastPrinted>2016-01-02T09:56:53Z</cp:lastPrinted>
  <dcterms:created xsi:type="dcterms:W3CDTF">2016-01-01T12:13:36Z</dcterms:created>
  <dcterms:modified xsi:type="dcterms:W3CDTF">2016-05-29T20:29:16Z</dcterms:modified>
</cp:coreProperties>
</file>