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4" r:id="rId3"/>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93" autoAdjust="0"/>
    <p:restoredTop sz="94660"/>
  </p:normalViewPr>
  <p:slideViewPr>
    <p:cSldViewPr snapToGrid="0">
      <p:cViewPr>
        <p:scale>
          <a:sx n="90" d="100"/>
          <a:sy n="90" d="100"/>
        </p:scale>
        <p:origin x="-978" y="-52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cstate="print"/>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cstate="print"/>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cstate="print"/>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האם אפשר לחנך לאהבת הארץ?</a:t>
            </a:r>
            <a:endParaRPr lang="he-IL" dirty="0"/>
          </a:p>
        </p:txBody>
      </p:sp>
      <p:pic>
        <p:nvPicPr>
          <p:cNvPr id="2" name="מציין מיקום של תמונה 1"/>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l="10803" r="10803"/>
          <a:stretch>
            <a:fillRect/>
          </a:stretch>
        </p:blipFill>
        <p:spPr>
          <a:xfrm>
            <a:off x="5209953" y="4221817"/>
            <a:ext cx="1249563" cy="1168912"/>
          </a:xfrm>
        </p:spPr>
      </p:pic>
      <p:pic>
        <p:nvPicPr>
          <p:cNvPr id="3" name="מציין מיקום של תמונה 2"/>
          <p:cNvPicPr>
            <a:picLocks noGrp="1" noChangeAspect="1"/>
          </p:cNvPicPr>
          <p:nvPr>
            <p:ph type="pic" sz="quarter" idx="14"/>
          </p:nvPr>
        </p:nvPicPr>
        <p:blipFill>
          <a:blip r:embed="rId3" cstate="print">
            <a:extLst>
              <a:ext uri="{28A0092B-C50C-407E-A947-70E740481C1C}">
                <a14:useLocalDpi xmlns:a14="http://schemas.microsoft.com/office/drawing/2010/main" val="0"/>
              </a:ext>
            </a:extLst>
          </a:blip>
          <a:srcRect l="17380" r="17380"/>
          <a:stretch>
            <a:fillRect/>
          </a:stretch>
        </p:blipFill>
        <p:spPr>
          <a:xfrm>
            <a:off x="4604209" y="5582093"/>
            <a:ext cx="1209081" cy="1131043"/>
          </a:xfrm>
        </p:spPr>
      </p:pic>
      <p:sp>
        <p:nvSpPr>
          <p:cNvPr id="12" name="מלבן 11"/>
          <p:cNvSpPr/>
          <p:nvPr/>
        </p:nvSpPr>
        <p:spPr>
          <a:xfrm>
            <a:off x="6682740" y="876299"/>
            <a:ext cx="2796540" cy="2738169"/>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00" b="1" dirty="0" smtClean="0">
                <a:solidFill>
                  <a:schemeClr val="bg1"/>
                </a:solidFill>
                <a:latin typeface="Levenim MT" panose="02010502060101010101" pitchFamily="2" charset="-79"/>
                <a:cs typeface="Levenim MT" panose="02010502060101010101" pitchFamily="2" charset="-79"/>
              </a:rPr>
              <a:t>רקע:</a:t>
            </a:r>
          </a:p>
          <a:p>
            <a:pPr>
              <a:lnSpc>
                <a:spcPct val="150000"/>
              </a:lnSpc>
            </a:pPr>
            <a:r>
              <a:rPr lang="he-IL" sz="700" dirty="0" smtClean="0">
                <a:solidFill>
                  <a:schemeClr val="bg1"/>
                </a:solidFill>
                <a:latin typeface="Levenim MT" panose="02010502060101010101" pitchFamily="2" charset="-79"/>
                <a:cs typeface="Levenim MT" panose="02010502060101010101" pitchFamily="2" charset="-79"/>
              </a:rPr>
              <a:t>בסדרת השיעורים הקרובה אנו מבקשים לברר את הערך השלישי בערכי הארגון – אהבת הארץ.</a:t>
            </a:r>
          </a:p>
          <a:p>
            <a:pPr>
              <a:lnSpc>
                <a:spcPct val="150000"/>
              </a:lnSpc>
            </a:pPr>
            <a:r>
              <a:rPr lang="he-IL" sz="700" dirty="0" smtClean="0">
                <a:solidFill>
                  <a:schemeClr val="bg1"/>
                </a:solidFill>
                <a:latin typeface="Levenim MT" panose="02010502060101010101" pitchFamily="2" charset="-79"/>
                <a:cs typeface="Levenim MT" panose="02010502060101010101" pitchFamily="2" charset="-79"/>
              </a:rPr>
              <a:t>שיעור זה הוא שיעור פתיחה בו ניגע בקושי שיש לנו לדבר, לחנך, ולברר את אהבת הארץ. </a:t>
            </a:r>
          </a:p>
          <a:p>
            <a:pPr>
              <a:lnSpc>
                <a:spcPct val="150000"/>
              </a:lnSpc>
            </a:pPr>
            <a:r>
              <a:rPr lang="he-IL" sz="700" dirty="0" smtClean="0">
                <a:solidFill>
                  <a:schemeClr val="bg1"/>
                </a:solidFill>
                <a:latin typeface="Levenim MT" panose="02010502060101010101" pitchFamily="2" charset="-79"/>
                <a:cs typeface="Levenim MT" panose="02010502060101010101" pitchFamily="2" charset="-79"/>
              </a:rPr>
              <a:t>קושי זה בא לידי ביטוי בכך שהשפה הישנה של ערך אהבת הארץ לא מתיישבת על אוזנינו היום, ולא מתגלגלת על שפתינו. </a:t>
            </a:r>
          </a:p>
          <a:p>
            <a:pPr>
              <a:lnSpc>
                <a:spcPct val="150000"/>
              </a:lnSpc>
            </a:pPr>
            <a:endParaRPr lang="he-IL" sz="700" dirty="0" smtClean="0">
              <a:solidFill>
                <a:schemeClr val="bg1"/>
              </a:solidFill>
              <a:latin typeface="Levenim MT" panose="02010502060101010101" pitchFamily="2" charset="-79"/>
              <a:cs typeface="Levenim MT" panose="02010502060101010101" pitchFamily="2" charset="-79"/>
            </a:endParaRPr>
          </a:p>
          <a:p>
            <a:pPr>
              <a:lnSpc>
                <a:spcPct val="150000"/>
              </a:lnSpc>
            </a:pPr>
            <a:r>
              <a:rPr lang="he-IL" sz="700" dirty="0" smtClean="0">
                <a:solidFill>
                  <a:schemeClr val="bg1"/>
                </a:solidFill>
                <a:latin typeface="Levenim MT" panose="02010502060101010101" pitchFamily="2" charset="-79"/>
                <a:cs typeface="Levenim MT" panose="02010502060101010101" pitchFamily="2" charset="-79"/>
              </a:rPr>
              <a:t>אפשר להתייאש ולומר שאהבת הארץ מתה. </a:t>
            </a:r>
          </a:p>
          <a:p>
            <a:pPr>
              <a:lnSpc>
                <a:spcPct val="150000"/>
              </a:lnSpc>
            </a:pPr>
            <a:r>
              <a:rPr lang="he-IL" sz="700" dirty="0" smtClean="0">
                <a:solidFill>
                  <a:schemeClr val="bg1"/>
                </a:solidFill>
                <a:latin typeface="Levenim MT" panose="02010502060101010101" pitchFamily="2" charset="-79"/>
                <a:cs typeface="Levenim MT" panose="02010502060101010101" pitchFamily="2" charset="-79"/>
              </a:rPr>
              <a:t>ואולי באופן רחב יותר, יש שיגידו שאנו חיים בעידן שבו "האהבה מתה".</a:t>
            </a:r>
          </a:p>
          <a:p>
            <a:pPr>
              <a:lnSpc>
                <a:spcPct val="150000"/>
              </a:lnSpc>
            </a:pPr>
            <a:endParaRPr lang="he-IL" sz="700" dirty="0" smtClean="0">
              <a:solidFill>
                <a:schemeClr val="bg1"/>
              </a:solidFill>
              <a:latin typeface="Levenim MT" panose="02010502060101010101" pitchFamily="2" charset="-79"/>
              <a:cs typeface="Levenim MT" panose="02010502060101010101" pitchFamily="2" charset="-79"/>
            </a:endParaRPr>
          </a:p>
          <a:p>
            <a:pPr>
              <a:lnSpc>
                <a:spcPct val="150000"/>
              </a:lnSpc>
            </a:pPr>
            <a:r>
              <a:rPr lang="he-IL" sz="700" dirty="0" smtClean="0">
                <a:solidFill>
                  <a:schemeClr val="bg1"/>
                </a:solidFill>
                <a:latin typeface="Levenim MT" panose="02010502060101010101" pitchFamily="2" charset="-79"/>
                <a:cs typeface="Levenim MT" panose="02010502060101010101" pitchFamily="2" charset="-79"/>
              </a:rPr>
              <a:t>ננסה להיות חדי עין, ואז נבחין בקו עדין המתפתח בתוך כל הרעש והבלבול בעידן הנוכחי, קו "הבשלת האהבה".</a:t>
            </a:r>
          </a:p>
          <a:p>
            <a:pPr>
              <a:lnSpc>
                <a:spcPct val="150000"/>
              </a:lnSpc>
            </a:pPr>
            <a:r>
              <a:rPr lang="he-IL" sz="700" dirty="0" smtClean="0">
                <a:solidFill>
                  <a:schemeClr val="bg1"/>
                </a:solidFill>
                <a:latin typeface="Levenim MT" panose="02010502060101010101" pitchFamily="2" charset="-79"/>
                <a:cs typeface="Levenim MT" panose="02010502060101010101" pitchFamily="2" charset="-79"/>
              </a:rPr>
              <a:t>בשיעור זה נציב בעיקר את השאלה – האם אפשר ואיך אפשר לחנך לאהבת הארץ?</a:t>
            </a:r>
          </a:p>
          <a:p>
            <a:pPr>
              <a:lnSpc>
                <a:spcPct val="150000"/>
              </a:lnSpc>
            </a:pPr>
            <a:r>
              <a:rPr lang="he-IL" sz="700" dirty="0" smtClean="0">
                <a:solidFill>
                  <a:schemeClr val="bg1"/>
                </a:solidFill>
                <a:latin typeface="Levenim MT" panose="02010502060101010101" pitchFamily="2" charset="-79"/>
                <a:cs typeface="Levenim MT" panose="02010502060101010101" pitchFamily="2" charset="-79"/>
              </a:rPr>
              <a:t> </a:t>
            </a:r>
            <a:endParaRPr lang="he-IL" sz="600" dirty="0" smtClean="0">
              <a:solidFill>
                <a:schemeClr val="bg1"/>
              </a:solidFill>
              <a:latin typeface="Levenim MT" panose="02010502060101010101" pitchFamily="2" charset="-79"/>
              <a:cs typeface="Levenim MT" panose="02010502060101010101" pitchFamily="2" charset="-79"/>
            </a:endParaRPr>
          </a:p>
        </p:txBody>
      </p:sp>
      <p:sp>
        <p:nvSpPr>
          <p:cNvPr id="13" name="מלבן 12"/>
          <p:cNvSpPr/>
          <p:nvPr/>
        </p:nvSpPr>
        <p:spPr>
          <a:xfrm>
            <a:off x="6708620" y="3752371"/>
            <a:ext cx="2796540" cy="2027327"/>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00" b="1" dirty="0">
                <a:solidFill>
                  <a:srgbClr val="5E4D36"/>
                </a:solidFill>
                <a:latin typeface="Levenim MT" panose="02010502060101010101" pitchFamily="2" charset="-79"/>
                <a:cs typeface="Levenim MT" panose="02010502060101010101" pitchFamily="2" charset="-79"/>
              </a:rPr>
              <a:t>שאלות לעיון והעמקה: </a:t>
            </a:r>
            <a:endParaRPr lang="he-IL" sz="900" b="1" dirty="0" smtClean="0">
              <a:solidFill>
                <a:srgbClr val="5E4D36"/>
              </a:solidFill>
              <a:latin typeface="Levenim MT" panose="02010502060101010101" pitchFamily="2" charset="-79"/>
              <a:cs typeface="Levenim MT" panose="02010502060101010101" pitchFamily="2" charset="-79"/>
            </a:endParaRPr>
          </a:p>
          <a:p>
            <a:pPr>
              <a:lnSpc>
                <a:spcPct val="150000"/>
              </a:lnSpc>
            </a:pPr>
            <a:r>
              <a:rPr lang="he-IL" sz="700" b="1" dirty="0" smtClean="0">
                <a:solidFill>
                  <a:srgbClr val="5E4D36"/>
                </a:solidFill>
                <a:latin typeface="Levenim MT" panose="02010502060101010101" pitchFamily="2" charset="-79"/>
                <a:cs typeface="Levenim MT" panose="02010502060101010101" pitchFamily="2" charset="-79"/>
              </a:rPr>
              <a:t>א</a:t>
            </a:r>
            <a:r>
              <a:rPr lang="he-IL" sz="700" b="1" dirty="0">
                <a:solidFill>
                  <a:srgbClr val="5E4D36"/>
                </a:solidFill>
                <a:latin typeface="Levenim MT" panose="02010502060101010101" pitchFamily="2" charset="-79"/>
                <a:cs typeface="Levenim MT" panose="02010502060101010101" pitchFamily="2" charset="-79"/>
              </a:rPr>
              <a:t>. אי אפשר לחנך לאהבה</a:t>
            </a:r>
          </a:p>
          <a:p>
            <a:pPr marL="17145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האם אתם מקבלים את האמירה שאי אפשר לחנך לאהבה? מדוע?</a:t>
            </a:r>
            <a:endParaRPr lang="he-IL" sz="700" dirty="0">
              <a:solidFill>
                <a:srgbClr val="5E4D36"/>
              </a:solidFill>
              <a:latin typeface="Levenim MT" panose="02010502060101010101" pitchFamily="2" charset="-79"/>
              <a:cs typeface="Levenim MT" panose="02010502060101010101" pitchFamily="2" charset="-79"/>
            </a:endParaRPr>
          </a:p>
          <a:p>
            <a:pPr>
              <a:lnSpc>
                <a:spcPct val="150000"/>
              </a:lnSpc>
            </a:pPr>
            <a:r>
              <a:rPr lang="he-IL" sz="700" b="1" dirty="0" smtClean="0">
                <a:solidFill>
                  <a:srgbClr val="5E4D36"/>
                </a:solidFill>
                <a:latin typeface="Levenim MT" panose="02010502060101010101" pitchFamily="2" charset="-79"/>
                <a:cs typeface="Levenim MT" panose="02010502060101010101" pitchFamily="2" charset="-79"/>
              </a:rPr>
              <a:t>ב</a:t>
            </a:r>
            <a:r>
              <a:rPr lang="he-IL" sz="700" b="1" dirty="0">
                <a:solidFill>
                  <a:srgbClr val="5E4D36"/>
                </a:solidFill>
                <a:latin typeface="Levenim MT" panose="02010502060101010101" pitchFamily="2" charset="-79"/>
                <a:cs typeface="Levenim MT" panose="02010502060101010101" pitchFamily="2" charset="-79"/>
              </a:rPr>
              <a:t>. </a:t>
            </a:r>
            <a:r>
              <a:rPr lang="he-IL" sz="700" b="1" dirty="0" smtClean="0">
                <a:solidFill>
                  <a:srgbClr val="5E4D36"/>
                </a:solidFill>
                <a:latin typeface="Levenim MT" panose="02010502060101010101" pitchFamily="2" charset="-79"/>
                <a:cs typeface="Levenim MT" panose="02010502060101010101" pitchFamily="2" charset="-79"/>
              </a:rPr>
              <a:t>כיבוש מתוך אהבה וידיעה </a:t>
            </a:r>
          </a:p>
          <a:p>
            <a:pPr marL="17145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בן גוריון מדבר על כיבוש מתוך אהבה ולא מתוך רצון לכוח. איך ניתן לכבוש ללא רצון לכוח, ומה מחזיק את הכיבוש?</a:t>
            </a:r>
          </a:p>
          <a:p>
            <a:pPr marL="17145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מה כוללת ידיעת הארץ לפי הקטע, ומדוע לדעתכם הוא מוביל לאהבה? האם יש כאן הקבלה גם לאהבת איש ואישה?</a:t>
            </a:r>
            <a:endParaRPr lang="he-IL" sz="700" dirty="0">
              <a:solidFill>
                <a:srgbClr val="5E4D36"/>
              </a:solidFill>
              <a:latin typeface="Levenim MT" panose="02010502060101010101" pitchFamily="2" charset="-79"/>
              <a:cs typeface="Levenim MT" panose="02010502060101010101" pitchFamily="2" charset="-79"/>
            </a:endParaRPr>
          </a:p>
          <a:p>
            <a:pPr>
              <a:lnSpc>
                <a:spcPct val="150000"/>
              </a:lnSpc>
            </a:pPr>
            <a:r>
              <a:rPr lang="he-IL" sz="700" b="1" dirty="0">
                <a:solidFill>
                  <a:srgbClr val="5E4D36"/>
                </a:solidFill>
                <a:latin typeface="Levenim MT" panose="02010502060101010101" pitchFamily="2" charset="-79"/>
                <a:cs typeface="Levenim MT" panose="02010502060101010101" pitchFamily="2" charset="-79"/>
              </a:rPr>
              <a:t>ג. </a:t>
            </a:r>
            <a:r>
              <a:rPr lang="he-IL" sz="700" b="1" dirty="0" smtClean="0">
                <a:solidFill>
                  <a:srgbClr val="5E4D36"/>
                </a:solidFill>
                <a:latin typeface="Levenim MT" panose="02010502060101010101" pitchFamily="2" charset="-79"/>
                <a:cs typeface="Levenim MT" panose="02010502060101010101" pitchFamily="2" charset="-79"/>
              </a:rPr>
              <a:t>עידן "הבשלת האהבה"</a:t>
            </a:r>
            <a:endParaRPr lang="he-IL" sz="700" b="1" dirty="0">
              <a:solidFill>
                <a:srgbClr val="5E4D36"/>
              </a:solidFill>
              <a:latin typeface="Levenim MT" panose="02010502060101010101" pitchFamily="2" charset="-79"/>
              <a:cs typeface="Levenim MT" panose="02010502060101010101" pitchFamily="2" charset="-79"/>
            </a:endParaRPr>
          </a:p>
          <a:p>
            <a:pPr marL="17145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מה המאפיינים של "הבשלת האהבה"? האם נפגשתם בה בחייכם?</a:t>
            </a:r>
          </a:p>
          <a:p>
            <a:pPr marL="17145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כיצד יכול היחיד להבשיל את אהבתו האישית לדבר כמו ארץ?</a:t>
            </a:r>
          </a:p>
          <a:p>
            <a:endParaRPr lang="he-IL" sz="700" dirty="0">
              <a:solidFill>
                <a:srgbClr val="5E4D36"/>
              </a:solidFill>
              <a:latin typeface="Levenim MT" panose="02010502060101010101" pitchFamily="2" charset="-79"/>
              <a:cs typeface="Levenim MT" panose="02010502060101010101" pitchFamily="2" charset="-79"/>
            </a:endParaRPr>
          </a:p>
        </p:txBody>
      </p:sp>
      <p:sp>
        <p:nvSpPr>
          <p:cNvPr id="14" name="מלבן 13"/>
          <p:cNvSpPr/>
          <p:nvPr/>
        </p:nvSpPr>
        <p:spPr>
          <a:xfrm>
            <a:off x="2448355" y="986413"/>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כיבוש מתוך אהבה וידיעה</a:t>
            </a:r>
            <a:endParaRPr lang="he-IL" sz="950" b="1" dirty="0">
              <a:solidFill>
                <a:srgbClr val="5E4D36"/>
              </a:solidFill>
              <a:latin typeface="Levenim MT" panose="02010502060101010101" pitchFamily="2" charset="-79"/>
              <a:cs typeface="Levenim MT" panose="02010502060101010101" pitchFamily="2" charset="-79"/>
            </a:endParaRP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ארץ זו עיצבה אותנו ואנו עיצבנו ארץ זו.</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יש בלי ספק, רבים שהיו רוצים לכבוש ארץ זו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או ארצות אחרות,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אבל היש עם אחד מלבדנו האוהב ארץ זו?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הרבה עמים ניסו וגם הצליחו לכבוש ארצנו זו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מתוך רצון </a:t>
            </a:r>
            <a:r>
              <a:rPr lang="he-IL" sz="800" dirty="0" smtClean="0">
                <a:solidFill>
                  <a:srgbClr val="5E4D36"/>
                </a:solidFill>
                <a:latin typeface="Levenim MT" panose="02010502060101010101" pitchFamily="2" charset="-79"/>
                <a:cs typeface="Levenim MT" panose="02010502060101010101" pitchFamily="2" charset="-79"/>
              </a:rPr>
              <a:t>לכוח</a:t>
            </a:r>
            <a:r>
              <a:rPr lang="he-IL" sz="800" dirty="0">
                <a:solidFill>
                  <a:srgbClr val="5E4D36"/>
                </a:solidFill>
                <a:latin typeface="Levenim MT" panose="02010502060101010101" pitchFamily="2" charset="-79"/>
                <a:cs typeface="Levenim MT" panose="02010502060101010101" pitchFamily="2" charset="-79"/>
              </a:rPr>
              <a:t>, כמו בכל כיבוש אחר,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אבל לא מתוך אהבה לארץ.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אהבה זו מיוחדת היא לעמנו בלבד</a:t>
            </a:r>
            <a:r>
              <a:rPr lang="he-IL" sz="800" dirty="0" smtClean="0">
                <a:solidFill>
                  <a:srgbClr val="5E4D36"/>
                </a:solidFill>
                <a:latin typeface="Levenim MT" panose="02010502060101010101" pitchFamily="2" charset="-79"/>
                <a:cs typeface="Levenim MT" panose="02010502060101010101" pitchFamily="2" charset="-79"/>
              </a:rPr>
              <a:t>.</a:t>
            </a:r>
            <a:endParaRPr lang="he-IL" sz="700" dirty="0">
              <a:solidFill>
                <a:srgbClr val="5E4D36"/>
              </a:solidFill>
              <a:latin typeface="Levenim MT" panose="02010502060101010101" pitchFamily="2" charset="-79"/>
              <a:cs typeface="Levenim MT" panose="02010502060101010101" pitchFamily="2" charset="-79"/>
            </a:endParaRPr>
          </a:p>
          <a:p>
            <a:endParaRPr lang="he-IL" sz="700" dirty="0">
              <a:solidFill>
                <a:srgbClr val="5E4D36"/>
              </a:solidFill>
              <a:latin typeface="Levenim MT" panose="02010502060101010101" pitchFamily="2" charset="-79"/>
              <a:cs typeface="Levenim MT" panose="02010502060101010101" pitchFamily="2" charset="-79"/>
            </a:endParaRPr>
          </a:p>
          <a:p>
            <a:pPr algn="l"/>
            <a:r>
              <a:rPr lang="he-IL" sz="600" dirty="0" smtClean="0">
                <a:solidFill>
                  <a:srgbClr val="5E4D36"/>
                </a:solidFill>
                <a:latin typeface="Levenim MT" panose="02010502060101010101" pitchFamily="2" charset="-79"/>
                <a:cs typeface="Levenim MT" panose="02010502060101010101" pitchFamily="2" charset="-79"/>
              </a:rPr>
              <a:t>דוד </a:t>
            </a:r>
            <a:r>
              <a:rPr lang="he-IL" sz="600" dirty="0">
                <a:solidFill>
                  <a:srgbClr val="5E4D36"/>
                </a:solidFill>
                <a:latin typeface="Levenim MT" panose="02010502060101010101" pitchFamily="2" charset="-79"/>
                <a:cs typeface="Levenim MT" panose="02010502060101010101" pitchFamily="2" charset="-79"/>
              </a:rPr>
              <a:t>בן </a:t>
            </a:r>
            <a:r>
              <a:rPr lang="he-IL" sz="600" dirty="0" smtClean="0">
                <a:solidFill>
                  <a:srgbClr val="5E4D36"/>
                </a:solidFill>
                <a:latin typeface="Levenim MT" panose="02010502060101010101" pitchFamily="2" charset="-79"/>
                <a:cs typeface="Levenim MT" panose="02010502060101010101" pitchFamily="2" charset="-79"/>
              </a:rPr>
              <a:t>גוריון</a:t>
            </a:r>
            <a:endParaRPr lang="he-IL" sz="6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אנו מאמינים כי,</a:t>
            </a:r>
          </a:p>
          <a:p>
            <a:endParaRPr lang="he-IL" sz="7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"אין אהבת הארץ בלא ידיעת הארץ</a:t>
            </a:r>
          </a:p>
          <a:p>
            <a:endParaRPr lang="he-IL" sz="7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ואין ידיעת הארץ בלא מגע בלתי-אמצעי אתה,</a:t>
            </a:r>
          </a:p>
          <a:p>
            <a:endParaRPr lang="he-IL" sz="7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עם עמקיה </a:t>
            </a:r>
            <a:r>
              <a:rPr lang="he-IL" sz="700" dirty="0" err="1">
                <a:solidFill>
                  <a:srgbClr val="5E4D36"/>
                </a:solidFill>
                <a:latin typeface="Levenim MT" panose="02010502060101010101" pitchFamily="2" charset="-79"/>
                <a:cs typeface="Levenim MT" panose="02010502060101010101" pitchFamily="2" charset="-79"/>
              </a:rPr>
              <a:t>גיאיותיה</a:t>
            </a:r>
            <a:r>
              <a:rPr lang="he-IL" sz="700" dirty="0">
                <a:solidFill>
                  <a:srgbClr val="5E4D36"/>
                </a:solidFill>
                <a:latin typeface="Levenim MT" panose="02010502060101010101" pitchFamily="2" charset="-79"/>
                <a:cs typeface="Levenim MT" panose="02010502060101010101" pitchFamily="2" charset="-79"/>
              </a:rPr>
              <a:t>, עם הריה ומישוריה.</a:t>
            </a:r>
          </a:p>
          <a:p>
            <a:endParaRPr lang="he-IL" sz="7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רק הרואה בעיניו כמה יפה היא עד לכאב,</a:t>
            </a:r>
          </a:p>
          <a:p>
            <a:endParaRPr lang="he-IL" sz="7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הרואה את הוד הזריחה מעל הפסגות</a:t>
            </a:r>
          </a:p>
          <a:p>
            <a:endParaRPr lang="he-IL" sz="7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ואת משחק הפלא של צבעי השקיעה,</a:t>
            </a:r>
          </a:p>
          <a:p>
            <a:endParaRPr lang="he-IL" sz="7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הרואה את יפי הלילות במדבר ובהרים –</a:t>
            </a:r>
          </a:p>
          <a:p>
            <a:endParaRPr lang="he-IL" sz="7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יוכל לאהוב את הארץ</a:t>
            </a:r>
          </a:p>
          <a:p>
            <a:endParaRPr lang="he-IL" sz="700" dirty="0">
              <a:solidFill>
                <a:srgbClr val="5E4D36"/>
              </a:solidFill>
              <a:latin typeface="Levenim MT" panose="02010502060101010101" pitchFamily="2" charset="-79"/>
              <a:cs typeface="Levenim MT" panose="02010502060101010101" pitchFamily="2" charset="-79"/>
            </a:endParaRPr>
          </a:p>
          <a:p>
            <a:r>
              <a:rPr lang="he-IL" sz="700" dirty="0">
                <a:solidFill>
                  <a:srgbClr val="5E4D36"/>
                </a:solidFill>
                <a:latin typeface="Levenim MT" panose="02010502060101010101" pitchFamily="2" charset="-79"/>
                <a:cs typeface="Levenim MT" panose="02010502060101010101" pitchFamily="2" charset="-79"/>
              </a:rPr>
              <a:t>לאהוב אותה אהבה של ממש"</a:t>
            </a:r>
          </a:p>
          <a:p>
            <a:pPr algn="l"/>
            <a:r>
              <a:rPr lang="he-IL" sz="600" dirty="0" smtClean="0">
                <a:solidFill>
                  <a:srgbClr val="5E4D36"/>
                </a:solidFill>
                <a:latin typeface="Levenim MT" panose="02010502060101010101" pitchFamily="2" charset="-79"/>
                <a:cs typeface="Levenim MT" panose="02010502060101010101" pitchFamily="2" charset="-79"/>
              </a:rPr>
              <a:t>אלמוני</a:t>
            </a: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00" b="1" dirty="0">
                <a:solidFill>
                  <a:srgbClr val="5E4D36"/>
                </a:solidFill>
                <a:latin typeface="Levenim MT" panose="02010502060101010101" pitchFamily="2" charset="-79"/>
                <a:cs typeface="Levenim MT" panose="02010502060101010101" pitchFamily="2" charset="-79"/>
              </a:rPr>
              <a:t>ג. </a:t>
            </a:r>
            <a:r>
              <a:rPr lang="he-IL" sz="900" b="1" dirty="0" smtClean="0">
                <a:solidFill>
                  <a:srgbClr val="5E4D36"/>
                </a:solidFill>
                <a:latin typeface="Levenim MT" panose="02010502060101010101" pitchFamily="2" charset="-79"/>
                <a:cs typeface="Levenim MT" panose="02010502060101010101" pitchFamily="2" charset="-79"/>
              </a:rPr>
              <a:t>עידן "הבשלת האהבה"</a:t>
            </a:r>
            <a:endParaRPr lang="he-IL" sz="800" b="1" dirty="0" smtClean="0">
              <a:solidFill>
                <a:srgbClr val="5E4D36"/>
              </a:solidFill>
              <a:latin typeface="Levenim MT" panose="02010502060101010101" pitchFamily="2" charset="-79"/>
              <a:cs typeface="Levenim MT" panose="02010502060101010101" pitchFamily="2" charset="-79"/>
            </a:endParaRP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בעבר אהבת הארץ הייתה ברורה. </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האהבה הזו פרצה אחרי שנות ניתוק רבות של היהודים מארצם. </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עכשיו אנחנו עומדים ומשתוממים על הקושי להסביר את האהבה הזו בשיח הציבורי בישראל. מצב זה יכול לגרום לנו לבהלה ולייאוש. אך אולי יש בו גם תקווה. </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העידן הנוכחי הוא עידן מיוחד. המבוגרים חווים אותו כעידן מבלבל, כל מה שהם מכירים משתנה - עבודה, משפחה, גבולות המקום והזמן. לכאורה </a:t>
            </a:r>
            <a:r>
              <a:rPr lang="he-IL" sz="600" dirty="0" err="1" smtClean="0">
                <a:solidFill>
                  <a:srgbClr val="5E4D36"/>
                </a:solidFill>
                <a:latin typeface="Levenim MT" panose="02010502060101010101" pitchFamily="2" charset="-79"/>
                <a:cs typeface="Levenim MT" panose="02010502060101010101" pitchFamily="2" charset="-79"/>
              </a:rPr>
              <a:t>הכל</a:t>
            </a:r>
            <a:r>
              <a:rPr lang="he-IL" sz="600" dirty="0" smtClean="0">
                <a:solidFill>
                  <a:srgbClr val="5E4D36"/>
                </a:solidFill>
                <a:latin typeface="Levenim MT" panose="02010502060101010101" pitchFamily="2" charset="-79"/>
                <a:cs typeface="Levenim MT" panose="02010502060101010101" pitchFamily="2" charset="-79"/>
              </a:rPr>
              <a:t> מתפרק..</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לדוגמה, אחד המרחבים בו ה"בילבול" חוגג הוא מרחב האהבה והזוגיות. מצד אחד אפשר להסתכל על מרחב זה כעל מרחב בו ערכי המשפחה והנאמנות מתפוררים, אך חדי העין שביניכם יוכלו לשים לב למגמה עדינה התופסת מקום, </a:t>
            </a:r>
          </a:p>
          <a:p>
            <a:pPr algn="just">
              <a:lnSpc>
                <a:spcPts val="1000"/>
              </a:lnSpc>
            </a:pPr>
            <a:r>
              <a:rPr lang="he-IL" sz="600" b="1" dirty="0" smtClean="0">
                <a:solidFill>
                  <a:srgbClr val="5E4D36"/>
                </a:solidFill>
                <a:latin typeface="Levenim MT" panose="02010502060101010101" pitchFamily="2" charset="-79"/>
                <a:cs typeface="Levenim MT" panose="02010502060101010101" pitchFamily="2" charset="-79"/>
              </a:rPr>
              <a:t>מגמת "הבשלת האהבה"</a:t>
            </a:r>
            <a:r>
              <a:rPr lang="he-IL" sz="600" dirty="0" smtClean="0">
                <a:solidFill>
                  <a:srgbClr val="5E4D36"/>
                </a:solidFill>
                <a:latin typeface="Levenim MT" panose="02010502060101010101" pitchFamily="2" charset="-79"/>
                <a:cs typeface="Levenim MT" panose="02010502060101010101" pitchFamily="2" charset="-79"/>
              </a:rPr>
              <a:t>.</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בתוך כל סערת התרבות המתחוללת, נוכל למצוא סרטים, ספרים ושירים המבקשים דווקא את הדיוק בזוגיות, זוגיות הבאה מתוך בירור ובחינה יסודיים, זוגיות שמתקיימת מתוך דיבור מתמיד, פיכחון, התחדשות והתקדמות זוגית לאורך אתגרי החיים. כך גם בחייהם האישים של רבים. </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זוגות רבים מצליחים לקיים מערכת שסיכוי סביר שהיא פריצת דרך אנושית, לא פחות. עצם מושג הזוגיות על כל המשמעות הטעונה בו הוא בן עשרות שנים בודדות. </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במקביל גם מתפתחת הורות מדויקת יותר, שלא מוותרת </a:t>
            </a:r>
            <a:r>
              <a:rPr lang="he-IL" sz="600" b="1" dirty="0" smtClean="0">
                <a:solidFill>
                  <a:srgbClr val="5E4D36"/>
                </a:solidFill>
                <a:latin typeface="Levenim MT" panose="02010502060101010101" pitchFamily="2" charset="-79"/>
                <a:cs typeface="Levenim MT" panose="02010502060101010101" pitchFamily="2" charset="-79"/>
              </a:rPr>
              <a:t>על</a:t>
            </a:r>
            <a:r>
              <a:rPr lang="he-IL" sz="600" dirty="0" smtClean="0">
                <a:solidFill>
                  <a:srgbClr val="5E4D36"/>
                </a:solidFill>
                <a:latin typeface="Levenim MT" panose="02010502060101010101" pitchFamily="2" charset="-79"/>
                <a:cs typeface="Levenim MT" panose="02010502060101010101" pitchFamily="2" charset="-79"/>
              </a:rPr>
              <a:t> </a:t>
            </a:r>
            <a:r>
              <a:rPr lang="he-IL" sz="600" b="1" dirty="0" smtClean="0">
                <a:solidFill>
                  <a:srgbClr val="5E4D36"/>
                </a:solidFill>
                <a:latin typeface="Levenim MT" panose="02010502060101010101" pitchFamily="2" charset="-79"/>
                <a:cs typeface="Levenim MT" panose="02010502060101010101" pitchFamily="2" charset="-79"/>
              </a:rPr>
              <a:t>הילד</a:t>
            </a:r>
            <a:r>
              <a:rPr lang="he-IL" sz="600" dirty="0" smtClean="0">
                <a:solidFill>
                  <a:srgbClr val="5E4D36"/>
                </a:solidFill>
                <a:latin typeface="Levenim MT" panose="02010502060101010101" pitchFamily="2" charset="-79"/>
                <a:cs typeface="Levenim MT" panose="02010502060101010101" pitchFamily="2" charset="-79"/>
              </a:rPr>
              <a:t> אבל גם לא מוותרת </a:t>
            </a:r>
            <a:r>
              <a:rPr lang="he-IL" sz="600" b="1" dirty="0" smtClean="0">
                <a:solidFill>
                  <a:srgbClr val="5E4D36"/>
                </a:solidFill>
                <a:latin typeface="Levenim MT" panose="02010502060101010101" pitchFamily="2" charset="-79"/>
                <a:cs typeface="Levenim MT" panose="02010502060101010101" pitchFamily="2" charset="-79"/>
              </a:rPr>
              <a:t>לילד</a:t>
            </a:r>
            <a:r>
              <a:rPr lang="he-IL" sz="600" dirty="0" smtClean="0">
                <a:solidFill>
                  <a:srgbClr val="5E4D36"/>
                </a:solidFill>
                <a:latin typeface="Levenim MT" panose="02010502060101010101" pitchFamily="2" charset="-79"/>
                <a:cs typeface="Levenim MT" panose="02010502060101010101" pitchFamily="2" charset="-79"/>
              </a:rPr>
              <a:t>, על פי הערך העתיק "לעולם תהא שמאל דוחה וימין מקרבת".</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ניתן לקרוא למגמה נסתרת זו "הבשלת האהבה". לפעמים בעיני מבוגרים מה שקורה נראה מבלבל ומתנתק מערכים קודמים, אך שוב - חדי העין יוכלו לראות כיצד האהבה יוצאת מתחום ה"כותרת" ומתקדמת לכיוון ה"מימוש" בחיים עצמם, והדבר מורכב לא בגלל התקופה, אלא בגלל שהחיים עצמם הם המורכבים..</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בתוך "הבשלת האהבה" יכול להתקיים מרחב של "הבשלת אהבת הארץ", לא כתפיסה "פוסט ציונית" הבאה להתנער מאהבת הארץ הציונית, אלא תפיסה בשלה יותר הבאה לדייק את אהבת הארץ, מתוך הבנה שכל יחיד יכול ואמור לממש את אהבתו לארץ, והפעם, באופן ממשי ואישי יותר.</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איך באופן מדויק זה קורה? קשה עדיין לענות. </a:t>
            </a:r>
          </a:p>
          <a:p>
            <a:pPr algn="just">
              <a:lnSpc>
                <a:spcPts val="1000"/>
              </a:lnSpc>
            </a:pPr>
            <a:r>
              <a:rPr lang="he-IL" sz="600" dirty="0" smtClean="0">
                <a:solidFill>
                  <a:srgbClr val="5E4D36"/>
                </a:solidFill>
                <a:latin typeface="Levenim MT" panose="02010502060101010101" pitchFamily="2" charset="-79"/>
                <a:cs typeface="Levenim MT" panose="02010502060101010101" pitchFamily="2" charset="-79"/>
              </a:rPr>
              <a:t>מה שנותר לעשות בעידן מיוחד זה הוא לחתור, ולחפש לאהוב את הארץ באופן אישי אותנטי ואינטימי. ובמקביל לא לוותר על הבנה ודיוק של אהבת הארץ. זאת ננסה לעשות בשיעורים הבאים.  את השאר נשאיר לעתיד לברר.                          </a:t>
            </a:r>
          </a:p>
          <a:p>
            <a:pPr algn="l">
              <a:lnSpc>
                <a:spcPts val="1000"/>
              </a:lnSpc>
            </a:pPr>
            <a:r>
              <a:rPr lang="he-IL" sz="500" dirty="0" smtClean="0">
                <a:solidFill>
                  <a:srgbClr val="5E4D36"/>
                </a:solidFill>
                <a:latin typeface="Levenim MT" panose="02010502060101010101" pitchFamily="2" charset="-79"/>
                <a:cs typeface="Levenim MT" panose="02010502060101010101" pitchFamily="2" charset="-79"/>
              </a:rPr>
              <a:t>חבורת הכותבים השומר החדש</a:t>
            </a:r>
          </a:p>
          <a:p>
            <a:pPr algn="just">
              <a:lnSpc>
                <a:spcPts val="1000"/>
              </a:lnSpc>
            </a:pPr>
            <a:endParaRPr lang="he-IL" sz="500" dirty="0">
              <a:solidFill>
                <a:srgbClr val="5E4D36"/>
              </a:solidFill>
              <a:latin typeface="Levenim MT" panose="02010502060101010101" pitchFamily="2" charset="-79"/>
              <a:cs typeface="Levenim MT" panose="02010502060101010101" pitchFamily="2" charset="-79"/>
            </a:endParaRPr>
          </a:p>
        </p:txBody>
      </p:sp>
      <p:pic>
        <p:nvPicPr>
          <p:cNvPr id="4" name="מציין מיקום של תמונה 3"/>
          <p:cNvPicPr>
            <a:picLocks noGrp="1" noChangeAspect="1"/>
          </p:cNvPicPr>
          <p:nvPr>
            <p:ph type="pic" sz="quarter" idx="15"/>
          </p:nvPr>
        </p:nvPicPr>
        <p:blipFill>
          <a:blip r:embed="rId4" cstate="print">
            <a:extLst>
              <a:ext uri="{28A0092B-C50C-407E-A947-70E740481C1C}">
                <a14:useLocalDpi xmlns:a14="http://schemas.microsoft.com/office/drawing/2010/main" val="0"/>
              </a:ext>
            </a:extLst>
          </a:blip>
          <a:srcRect l="13226" r="13226"/>
          <a:stretch>
            <a:fillRect/>
          </a:stretch>
        </p:blipFill>
        <p:spPr>
          <a:xfrm>
            <a:off x="2539180" y="5757061"/>
            <a:ext cx="1026516" cy="960261"/>
          </a:xfrm>
        </p:spPr>
      </p:pic>
      <p:sp>
        <p:nvSpPr>
          <p:cNvPr id="18" name="מלבן 17"/>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א. אי אפשר לחנך לאהבה</a:t>
            </a:r>
            <a:endParaRPr lang="he-IL" sz="950" b="1" dirty="0">
              <a:solidFill>
                <a:srgbClr val="5E4D36"/>
              </a:solidFill>
              <a:latin typeface="Levenim MT" panose="02010502060101010101" pitchFamily="2" charset="-79"/>
              <a:cs typeface="Levenim MT" panose="02010502060101010101" pitchFamily="2" charset="-79"/>
            </a:endParaRPr>
          </a:p>
          <a:p>
            <a:pPr algn="just">
              <a:lnSpc>
                <a:spcPct val="150000"/>
              </a:lnSpc>
            </a:pPr>
            <a:r>
              <a:rPr lang="he-IL" sz="800" dirty="0" smtClean="0">
                <a:solidFill>
                  <a:srgbClr val="5E4D36"/>
                </a:solidFill>
                <a:latin typeface="Levenim MT" panose="02010502060101010101" pitchFamily="2" charset="-79"/>
                <a:cs typeface="Levenim MT" panose="02010502060101010101" pitchFamily="2" charset="-79"/>
              </a:rPr>
              <a:t>אי </a:t>
            </a:r>
            <a:r>
              <a:rPr lang="he-IL" sz="800" dirty="0">
                <a:solidFill>
                  <a:srgbClr val="5E4D36"/>
                </a:solidFill>
                <a:latin typeface="Levenim MT" panose="02010502060101010101" pitchFamily="2" charset="-79"/>
                <a:cs typeface="Levenim MT" panose="02010502060101010101" pitchFamily="2" charset="-79"/>
              </a:rPr>
              <a:t>אפשר לחנך לאהבה</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לא לאהבת הארץ</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ולא לאהבת </a:t>
            </a:r>
            <a:r>
              <a:rPr lang="he-IL" sz="800" dirty="0" smtClean="0">
                <a:solidFill>
                  <a:srgbClr val="5E4D36"/>
                </a:solidFill>
                <a:latin typeface="Levenim MT" panose="02010502060101010101" pitchFamily="2" charset="-79"/>
                <a:cs typeface="Levenim MT" panose="02010502060101010101" pitchFamily="2" charset="-79"/>
              </a:rPr>
              <a:t>הנוף</a:t>
            </a:r>
          </a:p>
          <a:p>
            <a:pPr algn="just">
              <a:lnSpc>
                <a:spcPct val="150000"/>
              </a:lnSpc>
            </a:pPr>
            <a:endParaRPr lang="he-IL" sz="800" dirty="0">
              <a:solidFill>
                <a:srgbClr val="5E4D36"/>
              </a:solidFill>
              <a:latin typeface="Levenim MT" panose="02010502060101010101" pitchFamily="2" charset="-79"/>
              <a:cs typeface="Levenim MT" panose="02010502060101010101" pitchFamily="2" charset="-79"/>
            </a:endParaRP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באהבה אפשר להדביק את הזולת</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אהבה אפשר לעורר, להעמיק</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אבל לא ביד רמה</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ולא בזרוע </a:t>
            </a:r>
            <a:r>
              <a:rPr lang="he-IL" sz="800" dirty="0" smtClean="0">
                <a:solidFill>
                  <a:srgbClr val="5E4D36"/>
                </a:solidFill>
                <a:latin typeface="Levenim MT" panose="02010502060101010101" pitchFamily="2" charset="-79"/>
                <a:cs typeface="Levenim MT" panose="02010502060101010101" pitchFamily="2" charset="-79"/>
              </a:rPr>
              <a:t>נטויה</a:t>
            </a:r>
            <a:endParaRPr lang="he-IL" sz="8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עמוס </a:t>
            </a:r>
            <a:r>
              <a:rPr lang="he-IL" sz="600" dirty="0" smtClean="0">
                <a:solidFill>
                  <a:srgbClr val="5E4D36"/>
                </a:solidFill>
                <a:latin typeface="Levenim MT" panose="02010502060101010101" pitchFamily="2" charset="-79"/>
                <a:cs typeface="Levenim MT" panose="02010502060101010101" pitchFamily="2" charset="-79"/>
              </a:rPr>
              <a:t>עוז</a:t>
            </a:r>
            <a:endParaRPr lang="he-IL" sz="600" dirty="0">
              <a:solidFill>
                <a:srgbClr val="5E4D36"/>
              </a:solidFill>
              <a:latin typeface="Levenim MT" panose="02010502060101010101" pitchFamily="2" charset="-79"/>
              <a:cs typeface="Levenim MT" panose="02010502060101010101" pitchFamily="2" charset="-79"/>
            </a:endParaRP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הלימוד</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fontScale="92500" lnSpcReduction="1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he-IL" sz="1000" u="sng" dirty="0"/>
              <a:t>א. אי אפשר לחנך לאהבה</a:t>
            </a:r>
          </a:p>
          <a:p>
            <a:pPr marL="0" indent="0" algn="just">
              <a:lnSpc>
                <a:spcPct val="150000"/>
              </a:lnSpc>
              <a:buNone/>
            </a:pPr>
            <a:r>
              <a:rPr lang="he-IL" sz="1000" dirty="0"/>
              <a:t>אפשר לפתוח את הלימוד בשאלה: האם אפשר לחנך לאהבה בכלל ולאהבת הארץ בפרט? </a:t>
            </a:r>
            <a:endParaRPr lang="en-US" sz="1000" dirty="0" smtClean="0"/>
          </a:p>
          <a:p>
            <a:pPr marL="0" indent="0" algn="just">
              <a:lnSpc>
                <a:spcPct val="150000"/>
              </a:lnSpc>
              <a:buNone/>
            </a:pPr>
            <a:r>
              <a:rPr lang="he-IL" sz="1000" dirty="0" smtClean="0"/>
              <a:t>הרי אהבה היא רגשית, אישית ותלויה ברצון ובבחירה.</a:t>
            </a:r>
          </a:p>
          <a:p>
            <a:pPr marL="0" indent="0" algn="just">
              <a:lnSpc>
                <a:spcPct val="150000"/>
              </a:lnSpc>
              <a:buNone/>
            </a:pPr>
            <a:r>
              <a:rPr lang="he-IL" sz="1000" dirty="0" smtClean="0"/>
              <a:t>מומלץ </a:t>
            </a:r>
            <a:r>
              <a:rPr lang="he-IL" sz="1000" dirty="0"/>
              <a:t>לקיים בעניין דיון שבמהלכו המנחה יחדד את הקושי שיש בחינוך לאהבת הארץ. קושי שבא לידי ביטוי בכך שהשפה הישנה כבר לא משמעותית לדורנו. בין אם זה-  ארץ חמדה, קדושת הארץ, הארץ הנבחרת, הארץ המובטחת, ארץ זבת חלב ודבש או זכותנו על הארץ. </a:t>
            </a:r>
          </a:p>
          <a:p>
            <a:pPr marL="0" indent="0" algn="just">
              <a:lnSpc>
                <a:spcPct val="150000"/>
              </a:lnSpc>
              <a:buNone/>
            </a:pPr>
            <a:r>
              <a:rPr lang="he-IL" sz="1000" dirty="0"/>
              <a:t>מתוך הדיון אפשר לחלץ את האמירות שקולעות למה שעוז קורא – </a:t>
            </a:r>
            <a:r>
              <a:rPr lang="he-IL" sz="1000" dirty="0" smtClean="0"/>
              <a:t>להדביק, </a:t>
            </a:r>
            <a:r>
              <a:rPr lang="he-IL" sz="1000" dirty="0"/>
              <a:t>לעורר, להעמיק</a:t>
            </a:r>
            <a:r>
              <a:rPr lang="he-IL" sz="1000" dirty="0" smtClean="0"/>
              <a:t>.</a:t>
            </a:r>
            <a:endParaRPr lang="he-IL" sz="1000" dirty="0"/>
          </a:p>
          <a:p>
            <a:pPr marL="0" indent="0" algn="just">
              <a:lnSpc>
                <a:spcPct val="150000"/>
              </a:lnSpc>
              <a:buNone/>
            </a:pPr>
            <a:r>
              <a:rPr lang="he-IL" sz="1000" u="sng" dirty="0"/>
              <a:t>ב. כיבוש מתוך אהבה וידיעה </a:t>
            </a:r>
          </a:p>
          <a:p>
            <a:pPr marL="0" indent="0" algn="just">
              <a:lnSpc>
                <a:spcPct val="150000"/>
              </a:lnSpc>
              <a:buNone/>
            </a:pPr>
            <a:r>
              <a:rPr lang="he-IL" sz="1000" dirty="0"/>
              <a:t>בדבריו הקצרים של בן גוריון יש כמה נקודות חשובות.</a:t>
            </a:r>
          </a:p>
          <a:p>
            <a:pPr marL="0" indent="0" algn="just">
              <a:lnSpc>
                <a:spcPct val="150000"/>
              </a:lnSpc>
              <a:buNone/>
            </a:pPr>
            <a:r>
              <a:rPr lang="he-IL" sz="1000" dirty="0"/>
              <a:t>ראשית היחס ההדדי בין הארץ לעם. הרעיון שבן גוריון מביע כבר במשפט הפתיחה הוא שמערכת היחסים בין הארץ לביננו כעם היא הדדית. אנחנו השפענו על הארץ וזה </a:t>
            </a:r>
            <a:r>
              <a:rPr lang="he-IL" sz="1000" dirty="0" smtClean="0"/>
              <a:t>ברור </a:t>
            </a:r>
            <a:r>
              <a:rPr lang="he-IL" sz="1000" dirty="0"/>
              <a:t>ומובחן – בין בעידן הנוכחי עיצבנו אותה מחדש, ובין בעידן העתיק. הארץ מלאה בשרידי התיישבות יהודית וישראלית. אבל גם הארץ עצבה אותנו. המקרא כולו ספוק ארץ ישראל, כך גם ספרות המשנה ואפילו הספרות התלמודית והבתר תלמודית כולה ספוגה ארץ ישראל של געגוע </a:t>
            </a:r>
            <a:r>
              <a:rPr lang="he-IL" sz="1000" dirty="0" smtClean="0"/>
              <a:t>זיכרון </a:t>
            </a:r>
            <a:r>
              <a:rPr lang="he-IL" sz="1000" dirty="0"/>
              <a:t>ואף ידיעת הארץ. ברור גם </a:t>
            </a:r>
            <a:r>
              <a:rPr lang="he-IL" sz="1000" dirty="0" smtClean="0"/>
              <a:t>שהארץ </a:t>
            </a:r>
            <a:r>
              <a:rPr lang="he-IL" sz="1000" dirty="0"/>
              <a:t>השפיע ומשפיעה עלינו כל הזמן בעידן שלנו כאן ועכשיו.</a:t>
            </a:r>
          </a:p>
          <a:p>
            <a:pPr marL="0" indent="0" algn="just">
              <a:lnSpc>
                <a:spcPct val="150000"/>
              </a:lnSpc>
              <a:buNone/>
            </a:pPr>
            <a:r>
              <a:rPr lang="he-IL" sz="1000" dirty="0"/>
              <a:t>נקודה מעניינת להשפעת הארץ היא הדיבור של רבים מעולי העליות השנייה והשלישית על האור החזק שיש בארץ. כך ביאליק כך ברנר עגנון והרב קוק. ההתרשמות שלהם רק מהאור העז של הארץ יחסית </a:t>
            </a:r>
            <a:r>
              <a:rPr lang="he-IL" sz="1000" dirty="0" smtClean="0"/>
              <a:t>לאפרוריות </a:t>
            </a:r>
            <a:r>
              <a:rPr lang="he-IL" sz="1000" dirty="0"/>
              <a:t>של מזרח אירופה ממנה הם באו, יש לה השפעה חזקה.</a:t>
            </a:r>
          </a:p>
          <a:p>
            <a:pPr marL="0" indent="0" algn="just">
              <a:lnSpc>
                <a:spcPct val="150000"/>
              </a:lnSpc>
              <a:buNone/>
            </a:pPr>
            <a:r>
              <a:rPr lang="he-IL" sz="1000" dirty="0"/>
              <a:t>הטענה השנייה של בן </a:t>
            </a:r>
            <a:r>
              <a:rPr lang="he-IL" sz="1000" dirty="0" smtClean="0"/>
              <a:t>גוריון </a:t>
            </a:r>
            <a:r>
              <a:rPr lang="he-IL" sz="1000" dirty="0"/>
              <a:t>היא עצם האהבה של עם ישראל לארץ ישראל. מאחורי הטענה הזו עומדת עובדה היסטורית מוצקה. לעולם חוץ </a:t>
            </a:r>
            <a:r>
              <a:rPr lang="he-IL" sz="1000" dirty="0" smtClean="0"/>
              <a:t>מאשר אולי </a:t>
            </a:r>
            <a:r>
              <a:rPr lang="he-IL" sz="1000" dirty="0"/>
              <a:t>בכיבוש הצלבני, לא הייתה ביחידה הגאוגרפית הנקראת ארץ ישראל </a:t>
            </a:r>
            <a:r>
              <a:rPr lang="he-IL" sz="1000" dirty="0" smtClean="0"/>
              <a:t>ישות </a:t>
            </a:r>
            <a:r>
              <a:rPr lang="he-IL" sz="1000" dirty="0"/>
              <a:t>מדינית שאיננה אימפריה, אלא רק ישות מדינית של עם ישראל. כל הכובשים והמחזיקים של הארץ הזו היו אימפריות. רק עם ישראל החזיק בחבל ארץ גאוגרפי זה </a:t>
            </a:r>
            <a:r>
              <a:rPr lang="he-IL" sz="1000" dirty="0" smtClean="0"/>
              <a:t>כישות </a:t>
            </a:r>
            <a:r>
              <a:rPr lang="he-IL" sz="1000" dirty="0"/>
              <a:t>מדינית נפרדת ומובחנת. </a:t>
            </a:r>
          </a:p>
          <a:p>
            <a:pPr marL="0" indent="0" algn="just">
              <a:lnSpc>
                <a:spcPct val="150000"/>
              </a:lnSpc>
              <a:buNone/>
            </a:pPr>
            <a:r>
              <a:rPr lang="he-IL" sz="1000" dirty="0"/>
              <a:t>אבל מעבר לכך טענתו של בן גוריון היא שאף עם לא אוהב את הארץ הזו לטענה זו יש היום עוררין שטוענים כי העם הפלסטיני אוהב את הארץ הזו לא פחות </a:t>
            </a:r>
            <a:r>
              <a:rPr lang="he-IL" sz="1000" dirty="0" smtClean="0"/>
              <a:t>מאתנו</a:t>
            </a:r>
            <a:r>
              <a:rPr lang="he-IL" sz="1000" dirty="0"/>
              <a:t>. אבל לא זה הדיון בשיעור הזה. נעיר רק שיש כאן שתי שאלות א. האם עובדתית בן גוריון צודק? ב. גם אם נטען שהפלסטינאים אוהבים את הארץ האם הפלסטיניים הם עם בפני עצמו או שהם חלק מהעם הערבי הגדול כפי שחלקם טוענים במפורש [למשל באמנה הפלסטינית של </a:t>
            </a:r>
            <a:r>
              <a:rPr lang="he-IL" sz="1000" dirty="0" err="1"/>
              <a:t>אש"פ</a:t>
            </a:r>
            <a:r>
              <a:rPr lang="he-IL" sz="1000" dirty="0"/>
              <a:t>]</a:t>
            </a:r>
          </a:p>
          <a:p>
            <a:pPr marL="0" indent="0" algn="just">
              <a:lnSpc>
                <a:spcPct val="150000"/>
              </a:lnSpc>
              <a:buNone/>
            </a:pPr>
            <a:r>
              <a:rPr lang="he-IL" sz="1000" dirty="0"/>
              <a:t>הקטע הידוע שמסתובב הרבה אך אין יודעים מה מקורו הוא קטע שטוען שהדרך לאהבת הארץ היא בידיעתה. בידיעתה הבלתי אמצעית. ממש כמו שבספר בראשית כתוב 'והאדם ידע את חווה אשתו' במובן של קיום מערכת יחסים עמוקה בכל מישורי החיים. במילים אחרות הטענה שבקטע הזה היא הטענה שבארגון אנו קוראים לה להתחבר אל האדמה. מכאן אפשר להפליג לתיאורי אהבה עד הודעה חדשה. אבל כדי להתחבר אליהם צריך פשוט להיות שם.  </a:t>
            </a:r>
          </a:p>
          <a:p>
            <a:pPr marL="0" indent="0" algn="just">
              <a:lnSpc>
                <a:spcPct val="150000"/>
              </a:lnSpc>
              <a:buNone/>
            </a:pPr>
            <a:r>
              <a:rPr lang="he-IL" sz="1000" u="sng" dirty="0"/>
              <a:t>ג. עידן "הבשלת האהבה"</a:t>
            </a:r>
          </a:p>
          <a:p>
            <a:pPr marL="0" indent="0" algn="just">
              <a:lnSpc>
                <a:spcPct val="150000"/>
              </a:lnSpc>
              <a:buNone/>
            </a:pPr>
            <a:r>
              <a:rPr lang="he-IL" sz="1000" dirty="0"/>
              <a:t>הקטע הזה מדבר בעד עצמו. אנחנו מבקשים לטעון שאכן ישנה בעיה ולא נכון ולא צריך להתעלם ממנה. אי אפשר </a:t>
            </a:r>
            <a:r>
              <a:rPr lang="he-IL" sz="1000" dirty="0" smtClean="0"/>
              <a:t>להסתפק רק בחזרה אל </a:t>
            </a:r>
            <a:r>
              <a:rPr lang="he-IL" sz="1000" dirty="0" err="1"/>
              <a:t>הפלמחני"ק</a:t>
            </a:r>
            <a:r>
              <a:rPr lang="he-IL" sz="1000" dirty="0"/>
              <a:t> המשופם </a:t>
            </a:r>
            <a:r>
              <a:rPr lang="he-IL" sz="1000" dirty="0" err="1"/>
              <a:t>יאצק</a:t>
            </a:r>
            <a:r>
              <a:rPr lang="he-IL" sz="1000" dirty="0"/>
              <a:t> עם האקורדיון על כתפיו ושפם על פניו ולשיר שירי אהבה ישנים לארץ. אפשר אבל רק במעגלים של אנשים שקונים את זה שנמצאים שם. הרוב כבר לא שם.</a:t>
            </a:r>
          </a:p>
          <a:p>
            <a:pPr marL="0" indent="0" algn="just">
              <a:lnSpc>
                <a:spcPct val="150000"/>
              </a:lnSpc>
              <a:buNone/>
            </a:pPr>
            <a:r>
              <a:rPr lang="he-IL" sz="1000" dirty="0"/>
              <a:t>הטענה השנייה </a:t>
            </a:r>
            <a:r>
              <a:rPr lang="he-IL" sz="1000" dirty="0" smtClean="0"/>
              <a:t>היא </a:t>
            </a:r>
            <a:r>
              <a:rPr lang="he-IL" sz="1000" dirty="0"/>
              <a:t>שקורה כאן תהליך שיכול להביא למשהו חדש טוב יותר, מדויק יותר, עמוק יותר מאותה אהבה ישנה. זהו תהליך מורכב ורב שנים אולי אף רב דורות. הבאנו דוגמה מזגוגיות אהבה זוגית ואהבת ילדים. שם היה משבר גדול שעדיין לא הסתיים, אך כפי שהראנו משבר זה גם תרם להעמקה ודיוק של עולם הזוגיות והמשפחה. אפשר להרחיב על כך את הדיבור. איך מהמתירנות המינית של המאה ועשרים הגענו את מושגי הזוגיות שיוצרים מרחבי אהבה והדדיות מדהימים אצל רבים מאתנו. תסתכלו אחורה ארבעים חמישים שנה על מה היה או יותר נכון לא היה בזוגיות הממוצעת. </a:t>
            </a:r>
          </a:p>
          <a:p>
            <a:pPr marL="0" indent="0" algn="just">
              <a:lnSpc>
                <a:spcPct val="150000"/>
              </a:lnSpc>
              <a:buNone/>
            </a:pPr>
            <a:r>
              <a:rPr lang="he-IL" sz="1000" dirty="0"/>
              <a:t>הטענה היא שאנחנו נמצאים בעידן הביניים גם בתחום אהבת הארץ. מנם קצת אחורה ולכן המבוכה גדולה יותר, אך הכיוון יכול להיות חיובי, ולשם אנחנו מבקשים להגיע. להבשלה של אהבת הארץ. בכך אנו פותחים סדרה של מספר שעורים שבה ננסה בתוך הבלבול לברר קצת את ערך אהבת הארץ על פניו השונות.</a:t>
            </a:r>
          </a:p>
        </p:txBody>
      </p:sp>
    </p:spTree>
    <p:extLst>
      <p:ext uri="{BB962C8B-B14F-4D97-AF65-F5344CB8AC3E}">
        <p14:creationId xmlns:p14="http://schemas.microsoft.com/office/powerpoint/2010/main" val="1128722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3412</TotalTime>
  <Words>1512</Words>
  <Application>Microsoft Office PowerPoint</Application>
  <PresentationFormat>A4 Paper (210x297 mm)</PresentationFormat>
  <Paragraphs>95</Paragraphs>
  <Slides>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vt:i4>
      </vt:variant>
    </vt:vector>
  </HeadingPairs>
  <TitlesOfParts>
    <vt:vector size="3" baseType="lpstr">
      <vt:lpstr>1_ערכת נושא Office</vt:lpstr>
      <vt:lpstr>האם אפשר לחנך לאהבת הארץ?</vt:lpstr>
      <vt:lpstr>הנחיות למעביר הלימוד</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user</cp:lastModifiedBy>
  <cp:revision>66</cp:revision>
  <cp:lastPrinted>2016-01-02T09:56:53Z</cp:lastPrinted>
  <dcterms:created xsi:type="dcterms:W3CDTF">2016-01-01T12:13:36Z</dcterms:created>
  <dcterms:modified xsi:type="dcterms:W3CDTF">2016-02-19T10:37:19Z</dcterms:modified>
</cp:coreProperties>
</file>