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652" r:id="rId2"/>
    <p:sldMasterId id="2147483653" r:id="rId3"/>
  </p:sldMasterIdLst>
  <p:notesMasterIdLst>
    <p:notesMasterId r:id="rId6"/>
  </p:notesMasterIdLst>
  <p:sldIdLst>
    <p:sldId id="256" r:id="rId4"/>
    <p:sldId id="257" r:id="rId5"/>
  </p:sldIdLst>
  <p:sldSz cx="9906000" cy="6858000" type="A4"/>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312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284" y="-96"/>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024312" y="0"/>
            <a:ext cx="3078162" cy="469900"/>
          </a:xfrm>
          <a:prstGeom prst="rect">
            <a:avLst/>
          </a:prstGeom>
          <a:noFill/>
          <a:ln>
            <a:noFill/>
          </a:ln>
        </p:spPr>
        <p:txBody>
          <a:bodyPr spcFirstLastPara="1" wrap="square" lIns="91425" tIns="91425" rIns="91425" bIns="91425" anchor="t" anchorCtr="0"/>
          <a:lstStyle>
            <a:lvl1pPr marR="0" lvl="0"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587" y="0"/>
            <a:ext cx="3078162" cy="469900"/>
          </a:xfrm>
          <a:prstGeom prst="rect">
            <a:avLst/>
          </a:prstGeom>
          <a:noFill/>
          <a:ln>
            <a:noFill/>
          </a:ln>
        </p:spPr>
        <p:txBody>
          <a:bodyPr spcFirstLastPara="1" wrap="square" lIns="91425" tIns="91425" rIns="91425" bIns="91425" anchor="t" anchorCtr="0"/>
          <a:lstStyle>
            <a:lvl1pPr marR="0" lvl="0" algn="l" rtl="1">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009650" y="704850"/>
            <a:ext cx="5083175" cy="35194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9612" y="4459287"/>
            <a:ext cx="5683250" cy="4224337"/>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4024312" y="8916987"/>
            <a:ext cx="3078162" cy="469900"/>
          </a:xfrm>
          <a:prstGeom prst="rect">
            <a:avLst/>
          </a:prstGeom>
          <a:noFill/>
          <a:ln>
            <a:noFill/>
          </a:ln>
        </p:spPr>
        <p:txBody>
          <a:bodyPr spcFirstLastPara="1" wrap="square" lIns="91425" tIns="91425" rIns="91425" bIns="91425" anchor="b" anchorCtr="0"/>
          <a:lstStyle>
            <a:lvl1pPr marR="0" lvl="0"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587" y="8916987"/>
            <a:ext cx="3078162" cy="469900"/>
          </a:xfrm>
          <a:prstGeom prst="rect">
            <a:avLst/>
          </a:prstGeom>
          <a:noFill/>
          <a:ln>
            <a:noFill/>
          </a:ln>
        </p:spPr>
        <p:txBody>
          <a:bodyPr spcFirstLastPara="1" wrap="square" lIns="91425" tIns="45700" rIns="91425" bIns="45700" anchor="b" anchorCtr="0">
            <a:noAutofit/>
          </a:bodyPr>
          <a:lstStyle/>
          <a:p>
            <a:pPr marL="0" marR="0" lvl="0" indent="0" algn="l" rtl="1">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pPr marL="0" marR="0" lvl="0" indent="0" algn="l" rtl="1">
                <a:lnSpc>
                  <a:spcPct val="100000"/>
                </a:lnSpc>
                <a:spcBef>
                  <a:spcPts val="0"/>
                </a:spcBef>
                <a:spcAft>
                  <a:spcPts val="0"/>
                </a:spcAft>
                <a:buClr>
                  <a:srgbClr val="000000"/>
                </a:buClr>
                <a:buSzPts val="1200"/>
                <a:buFont typeface="Calibri"/>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3:notes"/>
          <p:cNvSpPr txBox="1">
            <a:spLocks noGrp="1"/>
          </p:cNvSpPr>
          <p:nvPr>
            <p:ph type="body" idx="1"/>
          </p:nvPr>
        </p:nvSpPr>
        <p:spPr>
          <a:xfrm>
            <a:off x="709612" y="4459287"/>
            <a:ext cx="5683250" cy="4224337"/>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 name="Google Shape;30;p3:notes"/>
          <p:cNvSpPr>
            <a:spLocks noGrp="1" noRot="1" noChangeAspect="1"/>
          </p:cNvSpPr>
          <p:nvPr>
            <p:ph type="sldImg" idx="2"/>
          </p:nvPr>
        </p:nvSpPr>
        <p:spPr>
          <a:xfrm>
            <a:off x="1009650" y="704850"/>
            <a:ext cx="5083175" cy="35194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6:notes"/>
          <p:cNvSpPr txBox="1">
            <a:spLocks noGrp="1"/>
          </p:cNvSpPr>
          <p:nvPr>
            <p:ph type="body" idx="1"/>
          </p:nvPr>
        </p:nvSpPr>
        <p:spPr>
          <a:xfrm>
            <a:off x="709612" y="4459287"/>
            <a:ext cx="5683250" cy="4224337"/>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Google Shape;41;p6:notes"/>
          <p:cNvSpPr>
            <a:spLocks noGrp="1" noRot="1" noChangeAspect="1"/>
          </p:cNvSpPr>
          <p:nvPr>
            <p:ph type="sldImg" idx="2"/>
          </p:nvPr>
        </p:nvSpPr>
        <p:spPr>
          <a:xfrm>
            <a:off x="1009650" y="704850"/>
            <a:ext cx="5083175" cy="35194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ריק">
  <p:cSld name="ריק">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2162175" y="605097"/>
            <a:ext cx="7382835" cy="256407"/>
          </a:xfrm>
          <a:prstGeom prst="rect">
            <a:avLst/>
          </a:prstGeom>
          <a:noFill/>
          <a:ln>
            <a:noFill/>
          </a:ln>
        </p:spPr>
        <p:txBody>
          <a:bodyPr spcFirstLastPara="1" wrap="square" lIns="91425" tIns="91425" rIns="91425" bIns="91425" anchor="t" anchorCtr="0"/>
          <a:lstStyle>
            <a:lvl1pPr marR="0" lvl="0" algn="r" rtl="1">
              <a:lnSpc>
                <a:spcPct val="90000"/>
              </a:lnSpc>
              <a:spcBef>
                <a:spcPts val="0"/>
              </a:spcBef>
              <a:spcAft>
                <a:spcPts val="0"/>
              </a:spcAft>
              <a:buSzPts val="1400"/>
              <a:buNone/>
              <a:defRPr sz="1400" b="1" i="0" u="none" strike="noStrike" cap="none">
                <a:solidFill>
                  <a:srgbClr val="5E4D36"/>
                </a:solidFill>
                <a:latin typeface="Arial"/>
                <a:ea typeface="Arial"/>
                <a:cs typeface="Arial"/>
                <a:sym typeface="Arial"/>
              </a:defRPr>
            </a:lvl1pPr>
            <a:lvl2pPr marR="0" lvl="1"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8" name="Google Shape;18;p2"/>
          <p:cNvSpPr>
            <a:spLocks noGrp="1"/>
          </p:cNvSpPr>
          <p:nvPr>
            <p:ph type="pic" idx="2"/>
          </p:nvPr>
        </p:nvSpPr>
        <p:spPr>
          <a:xfrm>
            <a:off x="4583738" y="4991100"/>
            <a:ext cx="1844675" cy="1725613"/>
          </a:xfrm>
          <a:prstGeom prst="rect">
            <a:avLst/>
          </a:prstGeom>
          <a:noFill/>
          <a:ln>
            <a:noFill/>
          </a:ln>
        </p:spPr>
        <p:txBody>
          <a:bodyPr spcFirstLastPara="1" wrap="square" lIns="91425" tIns="91425" rIns="91425" bIns="91425" anchor="t" anchorCtr="0"/>
          <a:lstStyle>
            <a:lvl1pPr marR="0" lvl="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a:spLocks noGrp="1"/>
          </p:cNvSpPr>
          <p:nvPr>
            <p:ph type="pic" idx="3"/>
          </p:nvPr>
        </p:nvSpPr>
        <p:spPr>
          <a:xfrm>
            <a:off x="2535043" y="4991100"/>
            <a:ext cx="1844675" cy="1725613"/>
          </a:xfrm>
          <a:prstGeom prst="rect">
            <a:avLst/>
          </a:prstGeom>
          <a:noFill/>
          <a:ln>
            <a:noFill/>
          </a:ln>
        </p:spPr>
        <p:txBody>
          <a:bodyPr spcFirstLastPara="1" wrap="square" lIns="91425" tIns="91425" rIns="91425" bIns="91425" anchor="t" anchorCtr="0"/>
          <a:lstStyle>
            <a:lvl1pPr marR="0" lvl="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a:spLocks noGrp="1"/>
          </p:cNvSpPr>
          <p:nvPr>
            <p:ph type="pic" idx="4"/>
          </p:nvPr>
        </p:nvSpPr>
        <p:spPr>
          <a:xfrm>
            <a:off x="489366" y="4991100"/>
            <a:ext cx="1844675" cy="1725613"/>
          </a:xfrm>
          <a:prstGeom prst="rect">
            <a:avLst/>
          </a:prstGeom>
          <a:noFill/>
          <a:ln>
            <a:noFill/>
          </a:ln>
        </p:spPr>
        <p:txBody>
          <a:bodyPr spcFirstLastPara="1" wrap="square" lIns="91425" tIns="91425" rIns="91425" bIns="91425" anchor="t" anchorCtr="0"/>
          <a:lstStyle>
            <a:lvl1pPr marR="0" lvl="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ריק">
  <p:cSld name="1_ריק">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2162175" y="605097"/>
            <a:ext cx="7382835" cy="256407"/>
          </a:xfrm>
          <a:prstGeom prst="rect">
            <a:avLst/>
          </a:prstGeom>
          <a:noFill/>
          <a:ln>
            <a:noFill/>
          </a:ln>
        </p:spPr>
        <p:txBody>
          <a:bodyPr spcFirstLastPara="1" wrap="square" lIns="91425" tIns="91425" rIns="91425" bIns="91425" anchor="t" anchorCtr="0"/>
          <a:lstStyle>
            <a:lvl1pPr marR="0" lvl="0" algn="r" rtl="1">
              <a:lnSpc>
                <a:spcPct val="90000"/>
              </a:lnSpc>
              <a:spcBef>
                <a:spcPts val="0"/>
              </a:spcBef>
              <a:spcAft>
                <a:spcPts val="0"/>
              </a:spcAft>
              <a:buSzPts val="1400"/>
              <a:buNone/>
              <a:defRPr sz="1400" b="1" i="0" u="none" strike="noStrike" cap="none">
                <a:solidFill>
                  <a:srgbClr val="5E4D36"/>
                </a:solidFill>
                <a:latin typeface="Arial"/>
                <a:ea typeface="Arial"/>
                <a:cs typeface="Arial"/>
                <a:sym typeface="Arial"/>
              </a:defRPr>
            </a:lvl1pPr>
            <a:lvl2pPr marR="0" lvl="1"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1">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פריסה מותאמת אישית">
  <p:cSld name="פריסה מותאמת אישית">
    <p:spTree>
      <p:nvGrpSpPr>
        <p:cNvPr id="1" name="Shape 2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cxnSp>
        <p:nvCxnSpPr>
          <p:cNvPr id="10" name="Google Shape;10;p1"/>
          <p:cNvCxnSpPr/>
          <p:nvPr/>
        </p:nvCxnSpPr>
        <p:spPr>
          <a:xfrm rot="10800000">
            <a:off x="433387" y="876300"/>
            <a:ext cx="6113462" cy="0"/>
          </a:xfrm>
          <a:prstGeom prst="straightConnector1">
            <a:avLst/>
          </a:prstGeom>
          <a:noFill/>
          <a:ln w="9525" cap="flat" cmpd="sng">
            <a:solidFill>
              <a:srgbClr val="5E4D36"/>
            </a:solidFill>
            <a:prstDash val="solid"/>
            <a:miter lim="800000"/>
            <a:headEnd type="none" w="med" len="med"/>
            <a:tailEnd type="none" w="med" len="med"/>
          </a:ln>
        </p:spPr>
      </p:cxnSp>
      <p:cxnSp>
        <p:nvCxnSpPr>
          <p:cNvPr id="11" name="Google Shape;11;p1"/>
          <p:cNvCxnSpPr/>
          <p:nvPr/>
        </p:nvCxnSpPr>
        <p:spPr>
          <a:xfrm>
            <a:off x="6527800" y="990600"/>
            <a:ext cx="0" cy="5726112"/>
          </a:xfrm>
          <a:prstGeom prst="straightConnector1">
            <a:avLst/>
          </a:prstGeom>
          <a:noFill/>
          <a:ln w="9525" cap="flat" cmpd="sng">
            <a:solidFill>
              <a:srgbClr val="5E4D36"/>
            </a:solidFill>
            <a:prstDash val="solid"/>
            <a:miter lim="800000"/>
            <a:headEnd type="none" w="med" len="med"/>
            <a:tailEnd type="none" w="med" len="med"/>
          </a:ln>
        </p:spPr>
      </p:cxnSp>
      <p:cxnSp>
        <p:nvCxnSpPr>
          <p:cNvPr id="12" name="Google Shape;12;p1"/>
          <p:cNvCxnSpPr/>
          <p:nvPr/>
        </p:nvCxnSpPr>
        <p:spPr>
          <a:xfrm>
            <a:off x="4481512" y="990600"/>
            <a:ext cx="0" cy="5726112"/>
          </a:xfrm>
          <a:prstGeom prst="straightConnector1">
            <a:avLst/>
          </a:prstGeom>
          <a:noFill/>
          <a:ln w="9525" cap="flat" cmpd="sng">
            <a:solidFill>
              <a:srgbClr val="5E4D36"/>
            </a:solidFill>
            <a:prstDash val="solid"/>
            <a:miter lim="800000"/>
            <a:headEnd type="none" w="med" len="med"/>
            <a:tailEnd type="none" w="med" len="med"/>
          </a:ln>
        </p:spPr>
      </p:cxnSp>
      <p:cxnSp>
        <p:nvCxnSpPr>
          <p:cNvPr id="13" name="Google Shape;13;p1"/>
          <p:cNvCxnSpPr/>
          <p:nvPr/>
        </p:nvCxnSpPr>
        <p:spPr>
          <a:xfrm>
            <a:off x="2435225" y="990600"/>
            <a:ext cx="0" cy="5726112"/>
          </a:xfrm>
          <a:prstGeom prst="straightConnector1">
            <a:avLst/>
          </a:prstGeom>
          <a:noFill/>
          <a:ln w="9525" cap="flat" cmpd="sng">
            <a:solidFill>
              <a:srgbClr val="5E4D36"/>
            </a:solidFill>
            <a:prstDash val="solid"/>
            <a:miter lim="800000"/>
            <a:headEnd type="none" w="med" len="med"/>
            <a:tailEnd type="none" w="med" len="med"/>
          </a:ln>
        </p:spPr>
      </p:cxnSp>
      <p:pic>
        <p:nvPicPr>
          <p:cNvPr id="14" name="Google Shape;14;p1"/>
          <p:cNvPicPr preferRelativeResize="0"/>
          <p:nvPr/>
        </p:nvPicPr>
        <p:blipFill rotWithShape="1">
          <a:blip r:embed="rId3">
            <a:alphaModFix/>
          </a:blip>
          <a:srcRect/>
          <a:stretch/>
        </p:blipFill>
        <p:spPr>
          <a:xfrm>
            <a:off x="7723187" y="5988050"/>
            <a:ext cx="1822450" cy="782637"/>
          </a:xfrm>
          <a:prstGeom prst="rect">
            <a:avLst/>
          </a:prstGeom>
          <a:noFill/>
          <a:ln>
            <a:noFill/>
          </a:ln>
        </p:spPr>
      </p:pic>
      <p:pic>
        <p:nvPicPr>
          <p:cNvPr id="15" name="Google Shape;15;p1"/>
          <p:cNvPicPr preferRelativeResize="0"/>
          <p:nvPr/>
        </p:nvPicPr>
        <p:blipFill rotWithShape="1">
          <a:blip r:embed="rId4">
            <a:alphaModFix/>
          </a:blip>
          <a:srcRect/>
          <a:stretch/>
        </p:blipFill>
        <p:spPr>
          <a:xfrm>
            <a:off x="438150" y="193675"/>
            <a:ext cx="1533525" cy="6969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
        <p:cNvGrpSpPr/>
        <p:nvPr/>
      </p:nvGrpSpPr>
      <p:grpSpPr>
        <a:xfrm>
          <a:off x="0" y="0"/>
          <a:ext cx="0" cy="0"/>
          <a:chOff x="0" y="0"/>
          <a:chExt cx="0" cy="0"/>
        </a:xfrm>
      </p:grpSpPr>
      <p:cxnSp>
        <p:nvCxnSpPr>
          <p:cNvPr id="22" name="Google Shape;22;p3"/>
          <p:cNvCxnSpPr/>
          <p:nvPr/>
        </p:nvCxnSpPr>
        <p:spPr>
          <a:xfrm rot="10800000">
            <a:off x="433387" y="876300"/>
            <a:ext cx="9034462" cy="0"/>
          </a:xfrm>
          <a:prstGeom prst="straightConnector1">
            <a:avLst/>
          </a:prstGeom>
          <a:noFill/>
          <a:ln w="9525" cap="flat" cmpd="sng">
            <a:solidFill>
              <a:srgbClr val="5E4D36"/>
            </a:solidFill>
            <a:prstDash val="solid"/>
            <a:miter lim="800000"/>
            <a:headEnd type="none" w="med" len="med"/>
            <a:tailEnd type="none" w="med" len="med"/>
          </a:ln>
        </p:spPr>
      </p:cxnSp>
      <p:pic>
        <p:nvPicPr>
          <p:cNvPr id="23" name="Google Shape;23;p3"/>
          <p:cNvPicPr preferRelativeResize="0"/>
          <p:nvPr/>
        </p:nvPicPr>
        <p:blipFill rotWithShape="1">
          <a:blip r:embed="rId3">
            <a:alphaModFix/>
          </a:blip>
          <a:srcRect/>
          <a:stretch/>
        </p:blipFill>
        <p:spPr>
          <a:xfrm>
            <a:off x="438150" y="193675"/>
            <a:ext cx="1533525" cy="6969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eb.hartman.org.il/Dvarim_Achadim_View.asp?Article_Id=1315&amp;Cat_Id=281&amp;Cat_Typ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k-etzion.co.il/Index.asp?ArticleID=81&amp;CategoryID=7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2038350" y="604837"/>
            <a:ext cx="7507287" cy="257175"/>
          </a:xfrm>
          <a:prstGeom prst="rect">
            <a:avLst/>
          </a:prstGeom>
          <a:noFill/>
          <a:ln>
            <a:noFill/>
          </a:ln>
        </p:spPr>
        <p:txBody>
          <a:bodyPr spcFirstLastPara="1" wrap="square" lIns="91425" tIns="45700" rIns="91425" bIns="45700" anchor="t" anchorCtr="0">
            <a:noAutofit/>
          </a:bodyPr>
          <a:lstStyle/>
          <a:p>
            <a:pPr marL="0" marR="0" lvl="0" indent="0" algn="r" rtl="1">
              <a:lnSpc>
                <a:spcPct val="90000"/>
              </a:lnSpc>
              <a:spcBef>
                <a:spcPts val="0"/>
              </a:spcBef>
              <a:spcAft>
                <a:spcPts val="0"/>
              </a:spcAft>
              <a:buClr>
                <a:srgbClr val="843C0C"/>
              </a:buClr>
              <a:buSzPts val="1400"/>
              <a:buFont typeface="Arial"/>
              <a:buNone/>
            </a:pPr>
            <a:r>
              <a:rPr lang="en-US" sz="1400" b="1" i="0" u="none" strike="noStrike" cap="none">
                <a:solidFill>
                  <a:srgbClr val="843C0C"/>
                </a:solidFill>
                <a:latin typeface="Arial"/>
                <a:ea typeface="Arial"/>
                <a:cs typeface="Arial"/>
                <a:sym typeface="Arial"/>
              </a:rPr>
              <a:t>סיכול ממוקד- מבוא לטוהר הנשק</a:t>
            </a:r>
            <a:endParaRPr/>
          </a:p>
        </p:txBody>
      </p:sp>
      <p:sp>
        <p:nvSpPr>
          <p:cNvPr id="33" name="Google Shape;33;p7"/>
          <p:cNvSpPr txBox="1"/>
          <p:nvPr/>
        </p:nvSpPr>
        <p:spPr>
          <a:xfrm>
            <a:off x="6754812" y="960437"/>
            <a:ext cx="2795587" cy="1973262"/>
          </a:xfrm>
          <a:prstGeom prst="rect">
            <a:avLst/>
          </a:prstGeom>
          <a:solidFill>
            <a:srgbClr val="5E4D36"/>
          </a:solidFill>
          <a:ln>
            <a:noFill/>
          </a:ln>
        </p:spPr>
        <p:txBody>
          <a:bodyPr spcFirstLastPara="1" wrap="square" lIns="45700" tIns="91425" rIns="91425" bIns="91425" anchor="t" anchorCtr="0">
            <a:noAutofit/>
          </a:bodyPr>
          <a:lstStyle/>
          <a:p>
            <a:pPr marL="0" marR="0" lvl="0" indent="0" algn="just" rtl="1">
              <a:lnSpc>
                <a:spcPct val="111111"/>
              </a:lnSpc>
              <a:spcBef>
                <a:spcPts val="0"/>
              </a:spcBef>
              <a:spcAft>
                <a:spcPts val="0"/>
              </a:spcAft>
              <a:buClr>
                <a:schemeClr val="dk1"/>
              </a:buClr>
              <a:buSzPts val="900"/>
              <a:buFont typeface="Arial"/>
              <a:buNone/>
            </a:pPr>
            <a:endParaRPr sz="900" b="1" i="0" u="none" strike="noStrike" cap="none">
              <a:solidFill>
                <a:schemeClr val="lt1"/>
              </a:solidFill>
              <a:latin typeface="Arial"/>
              <a:ea typeface="Arial"/>
              <a:cs typeface="Arial"/>
              <a:sym typeface="Arial"/>
            </a:endParaRPr>
          </a:p>
          <a:p>
            <a:pPr marL="0" marR="0" lvl="0" indent="0" algn="just" rtl="1">
              <a:lnSpc>
                <a:spcPct val="150000"/>
              </a:lnSpc>
              <a:spcBef>
                <a:spcPts val="0"/>
              </a:spcBef>
              <a:spcAft>
                <a:spcPts val="0"/>
              </a:spcAft>
              <a:buClr>
                <a:schemeClr val="lt1"/>
              </a:buClr>
              <a:buSzPts val="900"/>
              <a:buFont typeface="Arial"/>
              <a:buNone/>
            </a:pPr>
            <a:r>
              <a:rPr lang="en-US" sz="900" b="1" i="0" u="none" strike="noStrike" cap="none">
                <a:solidFill>
                  <a:schemeClr val="lt1"/>
                </a:solidFill>
                <a:latin typeface="Arial"/>
                <a:ea typeface="Arial"/>
                <a:cs typeface="Arial"/>
                <a:sym typeface="Arial"/>
              </a:rPr>
              <a:t>טוהר הנשק הוא ערך מרכזי ברוח צה"ל, העולה לא מעט בחדשות סביב דילמות מוסריות בעת לחימה. מושג זה התפתח בחברה הישראלית מתוך תפיסת האדם כנברא בצלם, והפך למטבע לשון על ידי ברל כצנלסון. בדף לימוד זה נבחן מהן הדילמות שמושג טוהר הנשק מעלה לאור אירועים היסטוריים ועכשוויים, ונבדוק היכן כל זה פוגש אותנו כחיילים בצה"ל בעבר או בעתיד.</a:t>
            </a:r>
            <a:endParaRPr/>
          </a:p>
        </p:txBody>
      </p:sp>
      <p:sp>
        <p:nvSpPr>
          <p:cNvPr id="34" name="Google Shape;34;p7"/>
          <p:cNvSpPr txBox="1"/>
          <p:nvPr/>
        </p:nvSpPr>
        <p:spPr>
          <a:xfrm>
            <a:off x="4513262" y="990600"/>
            <a:ext cx="2027237" cy="5726112"/>
          </a:xfrm>
          <a:prstGeom prst="rect">
            <a:avLst/>
          </a:prstGeom>
          <a:noFill/>
          <a:ln>
            <a:noFill/>
          </a:ln>
        </p:spPr>
        <p:txBody>
          <a:bodyPr spcFirstLastPara="1" wrap="square" lIns="45700" tIns="0" rIns="45700" bIns="0" anchor="t" anchorCtr="0">
            <a:noAutofit/>
          </a:bodyPr>
          <a:lstStyle/>
          <a:p>
            <a:pPr marL="0" marR="0" lvl="0" indent="0" algn="r" rtl="1">
              <a:lnSpc>
                <a:spcPct val="100000"/>
              </a:lnSpc>
              <a:spcBef>
                <a:spcPts val="0"/>
              </a:spcBef>
              <a:spcAft>
                <a:spcPts val="0"/>
              </a:spcAft>
              <a:buClr>
                <a:srgbClr val="843C0C"/>
              </a:buClr>
              <a:buSzPts val="1000"/>
              <a:buFont typeface="Arial"/>
              <a:buNone/>
            </a:pPr>
            <a:r>
              <a:rPr lang="en-US" sz="1000" b="1" i="0" u="none" strike="noStrike" cap="none">
                <a:solidFill>
                  <a:srgbClr val="843C0C"/>
                </a:solidFill>
                <a:latin typeface="Arial"/>
                <a:ea typeface="Arial"/>
                <a:cs typeface="Arial"/>
                <a:sym typeface="Arial"/>
              </a:rPr>
              <a:t>טוהר הנשק / מתוך רוח צה"ל</a:t>
            </a:r>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1" i="0" u="none" strike="noStrike" cap="none">
                <a:solidFill>
                  <a:srgbClr val="843C0C"/>
                </a:solidFill>
                <a:latin typeface="Arial"/>
                <a:ea typeface="Arial"/>
                <a:cs typeface="Arial"/>
                <a:sym typeface="Arial"/>
              </a:rPr>
              <a:t/>
            </a:r>
            <a:br>
              <a:rPr lang="en-US" sz="1000" b="1" i="0" u="none" strike="noStrike" cap="none">
                <a:solidFill>
                  <a:srgbClr val="843C0C"/>
                </a:solidFill>
                <a:latin typeface="Arial"/>
                <a:ea typeface="Arial"/>
                <a:cs typeface="Arial"/>
                <a:sym typeface="Arial"/>
              </a:rPr>
            </a:b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0" i="0" u="none" strike="noStrike" cap="none">
                <a:solidFill>
                  <a:srgbClr val="843C0C"/>
                </a:solidFill>
                <a:latin typeface="Arial"/>
                <a:ea typeface="Arial"/>
                <a:cs typeface="Arial"/>
                <a:sym typeface="Arial"/>
              </a:rPr>
              <a:t>רוח צה"ל הוא הקוד האתי של צה"ל, המהווה בסיס ערכי רצוי לכל פעולות החיילים במסגרת צה"ל. המסמך שנכתב בשנת 1994 מאגד בתוכו עשרה ערכי יסוד עליהם מושתת הצבא הישראלי. </a:t>
            </a:r>
            <a:r>
              <a:rPr lang="en-US" sz="1000" b="0" i="0" u="sng" strike="noStrike" cap="none">
                <a:solidFill>
                  <a:srgbClr val="843C0C"/>
                </a:solidFill>
                <a:latin typeface="Arial"/>
                <a:ea typeface="Arial"/>
                <a:cs typeface="Arial"/>
                <a:sym typeface="Arial"/>
              </a:rPr>
              <a:t>הערך השישי הוא טוהר הנשק: </a:t>
            </a:r>
            <a:endParaRPr/>
          </a:p>
          <a:p>
            <a:pPr marL="0" marR="0" lvl="0" indent="0" algn="r" rtl="1">
              <a:lnSpc>
                <a:spcPct val="100000"/>
              </a:lnSpc>
              <a:spcBef>
                <a:spcPts val="0"/>
              </a:spcBef>
              <a:spcAft>
                <a:spcPts val="0"/>
              </a:spcAft>
              <a:buClr>
                <a:srgbClr val="843C0C"/>
              </a:buClr>
              <a:buSzPts val="1000"/>
              <a:buFont typeface="Arial"/>
              <a:buNone/>
            </a:pPr>
            <a:r>
              <a:rPr lang="en-US" sz="1000" b="0" i="1" u="none" strike="noStrike" cap="none">
                <a:solidFill>
                  <a:srgbClr val="843C0C"/>
                </a:solidFill>
                <a:latin typeface="Arial"/>
                <a:ea typeface="Arial"/>
                <a:cs typeface="Arial"/>
                <a:sym typeface="Arial"/>
              </a:rPr>
              <a:t>"החייל ישתמש בנשקו ובכוחו לביצוע המשימה בלבד, אך ורק במידה הנדרשת לכך, וישמור על צלם אנוש אף בלחימה. החייל לא ישתמש בנשקו ובכוחו כדי לפגוע בבני אדם שאינם לוחמים ובשבויים, ויעשה כל שביכולתו למנוע פגיעה בחייהם, בגופם, בכבודם וברכושם."</a:t>
            </a:r>
            <a:endParaRPr sz="1000" b="0" i="1"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1" i="0" u="none" strike="noStrike" cap="none">
                <a:solidFill>
                  <a:srgbClr val="843C0C"/>
                </a:solidFill>
                <a:latin typeface="Arial"/>
                <a:ea typeface="Arial"/>
                <a:cs typeface="Arial"/>
                <a:sym typeface="Arial"/>
              </a:rPr>
              <a:t>טוהר הנשק- ערך וצורך / גילי חסקין</a:t>
            </a:r>
            <a:endParaRPr/>
          </a:p>
          <a:p>
            <a:pPr marL="0" marR="0" lvl="0" indent="0" algn="r" rtl="1">
              <a:lnSpc>
                <a:spcPct val="100000"/>
              </a:lnSpc>
              <a:spcBef>
                <a:spcPts val="0"/>
              </a:spcBef>
              <a:spcAft>
                <a:spcPts val="0"/>
              </a:spcAft>
              <a:buClr>
                <a:schemeClr val="dk1"/>
              </a:buClr>
              <a:buSzPts val="1000"/>
              <a:buFont typeface="Arial"/>
              <a:buNone/>
            </a:pPr>
            <a:endParaRPr sz="1000" b="1"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0" i="0" u="none" strike="noStrike" cap="none">
                <a:solidFill>
                  <a:srgbClr val="843C0C"/>
                </a:solidFill>
                <a:latin typeface="Arial"/>
                <a:ea typeface="Arial"/>
                <a:cs typeface="Arial"/>
                <a:sym typeface="Arial"/>
              </a:rPr>
              <a:t>טוהר הנשק נקבע כמטבע לשון בהיסטוריה הציונית על ידי ברל כצנלסון. בנאומו בקונגרס הציוני הכ"א, ב-20 באוגוסט 1939, מיד בתום המאורעות, כאשר דיבר בזכות ה"הבלגה", ניסח את משנתו בסוגיית "טוהר הנשק": "הבלגה משמע: יהי נשקנו טהור. אנו לומדים נשק, אנו נושאים נשק, אנו מתייצבים בפני הקמים עלינו. אך איננו רוצים שנשקנו יוכתם בדם נקיים". </a:t>
            </a:r>
            <a:endParaRPr sz="10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0" i="0" u="none" strike="noStrike" cap="none">
              <a:solidFill>
                <a:srgbClr val="843C0C"/>
              </a:solidFill>
              <a:latin typeface="Arial"/>
              <a:ea typeface="Arial"/>
              <a:cs typeface="Arial"/>
              <a:sym typeface="Arial"/>
            </a:endParaRPr>
          </a:p>
          <a:p>
            <a:pPr marL="0" marR="0" lvl="0" indent="0" algn="l" rtl="1">
              <a:lnSpc>
                <a:spcPct val="142857"/>
              </a:lnSpc>
              <a:spcBef>
                <a:spcPts val="0"/>
              </a:spcBef>
              <a:spcAft>
                <a:spcPts val="0"/>
              </a:spcAft>
              <a:buClr>
                <a:schemeClr val="dk1"/>
              </a:buClr>
              <a:buSzPts val="700"/>
              <a:buFont typeface="Arial"/>
              <a:buNone/>
            </a:pPr>
            <a:endParaRPr sz="700" b="0" i="0" u="none" strike="noStrike" cap="none">
              <a:solidFill>
                <a:srgbClr val="843C0C"/>
              </a:solidFill>
              <a:latin typeface="Arial"/>
              <a:ea typeface="Arial"/>
              <a:cs typeface="Arial"/>
              <a:sym typeface="Arial"/>
            </a:endParaRPr>
          </a:p>
          <a:p>
            <a:pPr marL="0" marR="0" lvl="0" indent="0" algn="r" rtl="1">
              <a:lnSpc>
                <a:spcPct val="100000"/>
              </a:lnSpc>
              <a:spcBef>
                <a:spcPts val="0"/>
              </a:spcBef>
              <a:spcAft>
                <a:spcPts val="0"/>
              </a:spcAft>
              <a:buNone/>
            </a:pPr>
            <a:endParaRPr sz="700" b="0" i="0" u="none">
              <a:solidFill>
                <a:srgbClr val="843C0C"/>
              </a:solidFill>
              <a:latin typeface="Arial"/>
              <a:ea typeface="Arial"/>
              <a:cs typeface="Arial"/>
              <a:sym typeface="Arial"/>
            </a:endParaRPr>
          </a:p>
        </p:txBody>
      </p:sp>
      <p:sp>
        <p:nvSpPr>
          <p:cNvPr id="35" name="Google Shape;35;p7"/>
          <p:cNvSpPr txBox="1"/>
          <p:nvPr/>
        </p:nvSpPr>
        <p:spPr>
          <a:xfrm>
            <a:off x="2466975" y="990600"/>
            <a:ext cx="2027237" cy="5726112"/>
          </a:xfrm>
          <a:prstGeom prst="rect">
            <a:avLst/>
          </a:prstGeom>
          <a:noFill/>
          <a:ln>
            <a:noFill/>
          </a:ln>
        </p:spPr>
        <p:txBody>
          <a:bodyPr spcFirstLastPara="1" wrap="square" lIns="45700" tIns="0" rIns="45700" bIns="0" anchor="t" anchorCtr="0">
            <a:noAutofit/>
          </a:bodyPr>
          <a:lstStyle/>
          <a:p>
            <a:pPr marL="0" marR="0" lvl="0" indent="0" algn="r" rtl="1">
              <a:lnSpc>
                <a:spcPct val="100000"/>
              </a:lnSpc>
              <a:spcBef>
                <a:spcPts val="0"/>
              </a:spcBef>
              <a:spcAft>
                <a:spcPts val="0"/>
              </a:spcAft>
              <a:buClr>
                <a:srgbClr val="843C0C"/>
              </a:buClr>
              <a:buSzPts val="1000"/>
              <a:buFont typeface="Arial"/>
              <a:buNone/>
            </a:pPr>
            <a:r>
              <a:rPr lang="en-US" sz="1000" b="1" i="0" u="none">
                <a:solidFill>
                  <a:srgbClr val="843C0C"/>
                </a:solidFill>
                <a:latin typeface="Arial"/>
                <a:ea typeface="Arial"/>
                <a:cs typeface="Arial"/>
                <a:sym typeface="Arial"/>
              </a:rPr>
              <a:t>מחלקת הל"ה / אתר ההנצחה והמורשת בכפר עציון</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מחלקה שהורכבה מ- 35 לוחמים, אנשי הפלמ"ח והחי"ש , בפיקודו של דני מס יצאה בלילה במסע רגלי מירושלים לגוש-עציון, כשהם נושאים תגבורת בנשק ובתחמושת, חומרי רפואה, מצברים וחמרי נפץ. הם צעדו בלילה, בדרך העוברת בקרבת כפרים ערבים עויינים, במעלה הר-חברון. עם אור ראשון נתגלו על-ידי ערבים משכימי קום באיזור הכפר צוריף. התפתח קרב עז בין המחלקה לבין המוני ערבים שכִתרו אותה. תוך כדי תנועה עם פצועים התבצרו הלוחמים על גבעה אליה הגיעו מדרום. על ראש הגבעה התנהל קרב אחרון שנמשך עד שעות הערב, כשגוש-עציון מטרת מסעם נראה באופק.  רק כשאזלה התחמושת של הלוחמים, הצליחו הערבים להסתער על הגבעה ולכבוש אותה. הפורעים שללו, בזזו ולאחר מכן אף התעללו בגוויות. יומיים לאחר הקרב הובאו גופות הקרבנות, על-ידי מפקח משטרה בריטי, הימיש דוגין, לכפר-עציון ושם נקברו.  בין הנופלים בקרב זה מטובי הלוחמים והמפקדים בפלמ"ח ובחי"ש. לאחר מלחמת-השחרור הועברו ארונותיהם, יחד עם שאר הלוחמים שנקברו בגוש-עציון לקבורה בבית-הקברות-הצבאי בהר-הרצל בירושלים.</a:t>
            </a:r>
            <a:endParaRPr/>
          </a:p>
          <a:p>
            <a:pPr marL="0" marR="0" lvl="0" indent="0" algn="r" rtl="1">
              <a:lnSpc>
                <a:spcPct val="100000"/>
              </a:lnSpc>
              <a:spcBef>
                <a:spcPts val="600"/>
              </a:spcBef>
              <a:spcAft>
                <a:spcPts val="0"/>
              </a:spcAft>
              <a:buClr>
                <a:schemeClr val="dk1"/>
              </a:buClr>
              <a:buSzPts val="100"/>
              <a:buFont typeface="Arial"/>
              <a:buNone/>
            </a:pPr>
            <a:endParaRPr sz="1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1" i="0" u="none">
                <a:solidFill>
                  <a:srgbClr val="843C0C"/>
                </a:solidFill>
                <a:latin typeface="Arial"/>
                <a:ea typeface="Arial"/>
                <a:cs typeface="Arial"/>
                <a:sym typeface="Arial"/>
              </a:rPr>
              <a:t>נדב שרגאי / אתר עיתון הארץ</a:t>
            </a:r>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עתה, 61 שנה אחרי, קובע יוחנן בן יעקב בספרו החדש "מחלקת ההר. פרשת הל"ה", כי לוחמי הל"ה נתגלו על ידי שתי נשים שיצאו לקושש עצים בשעת בוקר מוקדמת, ונתקלו בשני הסיירים של הכוח במבואות הכפר צוריף. שתי הנשים נמלטו בבהלה ופתחו בצעקות וצרחות. הן שהזעיקו תגבורת וחשפו את המחלקה לראשונה.</a:t>
            </a:r>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הפגישה המקרית של הסיירים עם הנשים העמידה אותם בפני דילמה קשה: "אילו פתחו באש לעבר הנשים הבורחות, היה הכוח מתגלה עם בוקר בלב שטח אויב באופן שהיה מגביר מאד את הסיכון לחיי הלוחמים. אילו פתחו במרדף, היו חולפות דקות יקרות מפז עד שהיה עולה בידם ללכוד את הנשים ולהשתיקן. באותו שלב הגיע עיקר הכוח לנקודת המפגש, והסיירים דיווחו לדני מס, מפקד הל"ה, על האירוע. מס החליט כנראה להמשיך במסלול המתוכנן. הוא הניח שיעלה בידם לחצות את קו הכפרים צוריף-ג'בע, בטרם תתחולל הפורענות", מספר בן-יעקב.</a:t>
            </a:r>
            <a:endParaRPr/>
          </a:p>
          <a:p>
            <a:pPr marL="0" marR="0" lvl="0" indent="0" algn="r" rtl="1">
              <a:lnSpc>
                <a:spcPct val="100000"/>
              </a:lnSpc>
              <a:spcBef>
                <a:spcPts val="0"/>
              </a:spcBef>
              <a:spcAft>
                <a:spcPts val="0"/>
              </a:spcAft>
              <a:buNone/>
            </a:pPr>
            <a:endParaRPr sz="800" b="0" i="0" u="none">
              <a:solidFill>
                <a:srgbClr val="843C0C"/>
              </a:solidFill>
              <a:latin typeface="Arial"/>
              <a:ea typeface="Arial"/>
              <a:cs typeface="Arial"/>
              <a:sym typeface="Arial"/>
            </a:endParaRPr>
          </a:p>
        </p:txBody>
      </p:sp>
      <p:sp>
        <p:nvSpPr>
          <p:cNvPr id="36" name="Google Shape;36;p7"/>
          <p:cNvSpPr txBox="1"/>
          <p:nvPr/>
        </p:nvSpPr>
        <p:spPr>
          <a:xfrm>
            <a:off x="422275" y="990600"/>
            <a:ext cx="2025650" cy="5726112"/>
          </a:xfrm>
          <a:prstGeom prst="rect">
            <a:avLst/>
          </a:prstGeom>
          <a:noFill/>
          <a:ln>
            <a:noFill/>
          </a:ln>
        </p:spPr>
        <p:txBody>
          <a:bodyPr spcFirstLastPara="1" wrap="square" lIns="45700" tIns="0" rIns="45700" bIns="0" anchor="t" anchorCtr="0">
            <a:noAutofit/>
          </a:bodyPr>
          <a:lstStyle/>
          <a:p>
            <a:pPr marL="0" marR="0" lvl="0" indent="0" algn="r" rtl="1">
              <a:lnSpc>
                <a:spcPct val="100000"/>
              </a:lnSpc>
              <a:spcBef>
                <a:spcPts val="0"/>
              </a:spcBef>
              <a:spcAft>
                <a:spcPts val="0"/>
              </a:spcAft>
              <a:buClr>
                <a:srgbClr val="843C0C"/>
              </a:buClr>
              <a:buSzPts val="1000"/>
              <a:buFont typeface="Arial"/>
              <a:buNone/>
            </a:pPr>
            <a:r>
              <a:rPr lang="en-US" sz="1000" b="1" i="0" u="none">
                <a:solidFill>
                  <a:srgbClr val="843C0C"/>
                </a:solidFill>
                <a:latin typeface="Arial"/>
                <a:ea typeface="Arial"/>
                <a:cs typeface="Arial"/>
                <a:sym typeface="Arial"/>
              </a:rPr>
              <a:t>רוח צה"ל- שברים בבסיס הערכי / מיכל רוטנברג באתר 'דבר ראשון'</a:t>
            </a:r>
            <a:endParaRPr sz="1000" b="1"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chemeClr val="dk1"/>
              </a:buClr>
              <a:buSzPts val="1000"/>
              <a:buFont typeface="Arial"/>
              <a:buNone/>
            </a:pPr>
            <a:endParaRPr sz="1000" b="1"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"בלב, הציבור יודע שהירי של אזריה היה לא תקין, אבל הנטייה הטבעית שלנו בתור ישראלים, היא להזדהות עם החייל, זה בגלל התפישה את צה"ל כצבא העם." אומר יהודה בן-מאיר. בן-מאיר, חבר כנסת לשעבר מטעם המפד"ל, בכנסת השביעית עד העשירית, שאף שימש כסגן-שר החוץ בממשלתו השנייה של בגין, הוא כיום עמית מחקר בכיר במכון למחקרי ביטחון לאומי. "אין כמעט משפחה שאין בה מישהו, בן או אח, ששירת בעבר או משרת בהווה בצה"ל", אומר בן-מאיר. "בתור חברה כזאת התפיסה היא שהחיילים זה הילדים שלנו. וזו תפיסה חזקה מאוד".</a:t>
            </a:r>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על פי סקרים שנערכו זמן קצר לאחר התפוצצות הפרשה, כמעט מחצית מהציבור הישראלי תמך בחנינה לאזריה וזאת עוד לפני שבית הדין הצבאי קבע את פסיקתו.</a:t>
            </a:r>
            <a:endParaRPr/>
          </a:p>
          <a:p>
            <a:pPr marL="0" marR="0" lvl="0" indent="0" algn="r" rtl="1">
              <a:lnSpc>
                <a:spcPct val="100000"/>
              </a:lnSpc>
              <a:spcBef>
                <a:spcPts val="0"/>
              </a:spcBef>
              <a:spcAft>
                <a:spcPts val="0"/>
              </a:spcAft>
              <a:buClr>
                <a:srgbClr val="843C0C"/>
              </a:buClr>
              <a:buSzPts val="900"/>
              <a:buFont typeface="Arial"/>
              <a:buNone/>
            </a:pPr>
            <a:r>
              <a:rPr lang="en-US" sz="900" b="1" i="0" u="none">
                <a:solidFill>
                  <a:srgbClr val="843C0C"/>
                </a:solidFill>
                <a:latin typeface="Arial"/>
                <a:ea typeface="Arial"/>
                <a:cs typeface="Arial"/>
                <a:sym typeface="Arial"/>
              </a:rPr>
              <a:t>בן מאיר </a:t>
            </a:r>
            <a:r>
              <a:rPr lang="en-US" sz="800" b="0" i="0" u="none">
                <a:solidFill>
                  <a:srgbClr val="843C0C"/>
                </a:solidFill>
                <a:latin typeface="Arial"/>
                <a:ea typeface="Arial"/>
                <a:cs typeface="Arial"/>
                <a:sym typeface="Arial"/>
              </a:rPr>
              <a:t>מספר כי בשיחות שהוא מקיים הוא שומע רבים הסבורים כי אזריה חף מאשמה, "אולי החייל נבהל, אולי הוא באמת חש סכנה, אולי התרגש, הוא צעיר". בן מאיר מסביר את התופעה בכך ש"צה"ל הוא המוסד האהוב ביותר במדינה ישראל, יש עליו את ההסכמה הרחבה ביותר" ואומר כי </a:t>
            </a:r>
            <a:r>
              <a:rPr lang="en-US" sz="800" b="1" i="0" u="none">
                <a:solidFill>
                  <a:srgbClr val="843C0C"/>
                </a:solidFill>
                <a:latin typeface="Arial"/>
                <a:ea typeface="Arial"/>
                <a:cs typeface="Arial"/>
                <a:sym typeface="Arial"/>
              </a:rPr>
              <a:t>לתפיסה זו ישנם יתרונות וחסרונות</a:t>
            </a:r>
            <a:r>
              <a:rPr lang="en-US" sz="800" b="0" i="0" u="none">
                <a:solidFill>
                  <a:srgbClr val="843C0C"/>
                </a:solidFill>
                <a:latin typeface="Arial"/>
                <a:ea typeface="Arial"/>
                <a:cs typeface="Arial"/>
                <a:sym typeface="Arial"/>
              </a:rPr>
              <a:t>. </a:t>
            </a:r>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דוגמא לשינוי המדאיג בנורמות הלחימה ניתן למצוא בדברי ההסבר המקוריים המיוחסים לאזריה בעקבות הירי: "המחבל היה חי והוא צריך למות" ו-"הוא דקר חבר שלי והוא צריך למות". בעוד שאזריה כיום מכחיש כי סיבת הירי שלו הייתה 'ענישה', וטוען כי חשש ממטען שהמחבל עלול היה לשאת על גופו, הרי שדווקא בכנסת ישראל ביטא ח"כ סמוטריץ' את התפישה המסוכנת הזו ללא כחל ושרק, כשאמר בפברואר השנה: "מחבל שיוצא לרצוח יהודי, יהא גילו אשר יהא, לא חוזר בחיים. נקודה".</a:t>
            </a:r>
            <a:endParaRPr/>
          </a:p>
          <a:p>
            <a:pPr marL="0" marR="0" lvl="0" indent="0" algn="r" rtl="1">
              <a:lnSpc>
                <a:spcPct val="100000"/>
              </a:lnSpc>
              <a:spcBef>
                <a:spcPts val="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תפיסה זו של סמוטריץ', מבטאת יותר מכל את הפער העמוק בין ערכי צה"ל "הכתובים על הנייר", לבין הנורמות החדשות שמחלחלות לתוך התפיסה הפיקודית ומערערות את הבסיסים עליהם מבוסס 'רוח צה"ל' והערך הקרוי 'טוהר הנשק'.</a:t>
            </a:r>
            <a:endParaRPr/>
          </a:p>
          <a:p>
            <a:pPr marL="0" marR="0" lvl="0" indent="0" algn="r" rtl="1">
              <a:lnSpc>
                <a:spcPct val="100000"/>
              </a:lnSpc>
              <a:spcBef>
                <a:spcPts val="0"/>
              </a:spcBef>
              <a:spcAft>
                <a:spcPts val="0"/>
              </a:spcAft>
              <a:buNone/>
            </a:pPr>
            <a:endParaRPr sz="800" b="0" i="0" u="none">
              <a:solidFill>
                <a:srgbClr val="843C0C"/>
              </a:solidFill>
              <a:latin typeface="Arial"/>
              <a:ea typeface="Arial"/>
              <a:cs typeface="Arial"/>
              <a:sym typeface="Arial"/>
            </a:endParaRPr>
          </a:p>
        </p:txBody>
      </p:sp>
      <p:sp>
        <p:nvSpPr>
          <p:cNvPr id="37" name="Google Shape;37;p7"/>
          <p:cNvSpPr txBox="1"/>
          <p:nvPr/>
        </p:nvSpPr>
        <p:spPr>
          <a:xfrm>
            <a:off x="6754812" y="3027362"/>
            <a:ext cx="2795587" cy="3001962"/>
          </a:xfrm>
          <a:prstGeom prst="rect">
            <a:avLst/>
          </a:prstGeom>
          <a:solidFill>
            <a:srgbClr val="C9C0B6"/>
          </a:solidFill>
          <a:ln>
            <a:noFill/>
          </a:ln>
        </p:spPr>
        <p:txBody>
          <a:bodyPr spcFirstLastPara="1" wrap="square" lIns="45700" tIns="91425" rIns="91425" bIns="91425" anchor="t" anchorCtr="0">
            <a:noAutofit/>
          </a:bodyPr>
          <a:lstStyle/>
          <a:p>
            <a:pPr marL="0" marR="0" lvl="0" indent="0" algn="r" rtl="1">
              <a:lnSpc>
                <a:spcPct val="100000"/>
              </a:lnSpc>
              <a:spcBef>
                <a:spcPts val="0"/>
              </a:spcBef>
              <a:spcAft>
                <a:spcPts val="0"/>
              </a:spcAft>
              <a:buClr>
                <a:srgbClr val="843C0C"/>
              </a:buClr>
              <a:buSzPts val="800"/>
              <a:buFont typeface="Arial"/>
              <a:buNone/>
            </a:pPr>
            <a:r>
              <a:rPr lang="en-US" sz="800" b="1" i="0" u="none">
                <a:solidFill>
                  <a:srgbClr val="843C0C"/>
                </a:solidFill>
                <a:latin typeface="Arial"/>
                <a:ea typeface="Arial"/>
                <a:cs typeface="Arial"/>
                <a:sym typeface="Arial"/>
              </a:rPr>
              <a:t>שאלות לעיון והעמקה:</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א. עצם הימצאותו של ערך "טוהר הנשק" בקוד האתי של צה"ל אינה מובנת מאליה. אילו קשיים עלול ערך זה לעורר בקרב חיילים בשעת מלחמה?</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ב. </a:t>
            </a:r>
            <a:r>
              <a:rPr lang="en-US" sz="800" b="1" i="0" u="none">
                <a:solidFill>
                  <a:srgbClr val="843C0C"/>
                </a:solidFill>
                <a:latin typeface="Arial"/>
                <a:ea typeface="Arial"/>
                <a:cs typeface="Arial"/>
                <a:sym typeface="Arial"/>
              </a:rPr>
              <a:t>בן מאיר </a:t>
            </a:r>
            <a:r>
              <a:rPr lang="en-US" sz="800" b="0" i="0" u="none">
                <a:solidFill>
                  <a:srgbClr val="843C0C"/>
                </a:solidFill>
                <a:latin typeface="Arial"/>
                <a:ea typeface="Arial"/>
                <a:cs typeface="Arial"/>
                <a:sym typeface="Arial"/>
              </a:rPr>
              <a:t>קובע כי להסכמה הרחבה על צה"ל יש יתרונות וחסרונות. מה לדעתכם/ן חסרונות ויתרונות אלה?</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ג. סיפור מחלקת הל"ה וסיפור אלאור עזריה מעלים דילמה מוסרית ומבצעיות בעת לחימה- דרישה מוסרית מהחיילים אל מול דרישה מבצעית לביצוע המשימה אליה נשלחו. </a:t>
            </a:r>
            <a:br>
              <a:rPr lang="en-US" sz="800" b="0" i="0" u="none">
                <a:solidFill>
                  <a:srgbClr val="843C0C"/>
                </a:solidFill>
                <a:latin typeface="Arial"/>
                <a:ea typeface="Arial"/>
                <a:cs typeface="Arial"/>
                <a:sym typeface="Arial"/>
              </a:rPr>
            </a:br>
            <a:r>
              <a:rPr lang="en-US" sz="800" b="0" i="0" u="none">
                <a:solidFill>
                  <a:srgbClr val="843C0C"/>
                </a:solidFill>
                <a:latin typeface="Arial"/>
                <a:ea typeface="Arial"/>
                <a:cs typeface="Arial"/>
                <a:sym typeface="Arial"/>
              </a:rPr>
              <a:t>מה מצופה מחייל לעשות כאשר ישנה התנגשות בין שתי אלו?</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ד. כיצד אתם מיישבים את הפער בין דבריו של ח"כ סמוטריץ' לכתוב ברוח צה"ל?</a:t>
            </a:r>
            <a:endParaRPr/>
          </a:p>
          <a:p>
            <a:pPr marL="0" marR="0" lvl="0" indent="0" algn="r" rtl="1">
              <a:lnSpc>
                <a:spcPct val="100000"/>
              </a:lnSpc>
              <a:spcBef>
                <a:spcPts val="600"/>
              </a:spcBef>
              <a:spcAft>
                <a:spcPts val="0"/>
              </a:spcAft>
              <a:buClr>
                <a:srgbClr val="843C0C"/>
              </a:buClr>
              <a:buSzPts val="800"/>
              <a:buFont typeface="Arial"/>
              <a:buNone/>
            </a:pPr>
            <a:r>
              <a:rPr lang="en-US" sz="800" b="0" i="0" u="none">
                <a:solidFill>
                  <a:srgbClr val="843C0C"/>
                </a:solidFill>
                <a:latin typeface="Arial"/>
                <a:ea typeface="Arial"/>
                <a:cs typeface="Arial"/>
                <a:sym typeface="Arial"/>
              </a:rPr>
              <a:t>ה. מה מעלים בכם/ן טקסטים ודילמות אלה כחיילים בצה"ל בעבר או בעתיד? האם היה להם איזשהו ניסיון או חוויה הקשורים בקונפליקט - מוסרי אל מול מבצעי? </a:t>
            </a:r>
            <a:endParaRPr/>
          </a:p>
          <a:p>
            <a:pPr marL="0" marR="0" lvl="0" indent="0" algn="r" rtl="1">
              <a:lnSpc>
                <a:spcPct val="100000"/>
              </a:lnSpc>
              <a:spcBef>
                <a:spcPts val="600"/>
              </a:spcBef>
              <a:spcAft>
                <a:spcPts val="0"/>
              </a:spcAft>
              <a:buClr>
                <a:schemeClr val="dk1"/>
              </a:buClr>
              <a:buSzPts val="800"/>
              <a:buFont typeface="Arial"/>
              <a:buNone/>
            </a:pPr>
            <a:endParaRPr sz="800" b="0" i="0" u="none">
              <a:solidFill>
                <a:srgbClr val="843C0C"/>
              </a:solidFill>
              <a:latin typeface="Arial"/>
              <a:ea typeface="Arial"/>
              <a:cs typeface="Arial"/>
              <a:sym typeface="Arial"/>
            </a:endParaRPr>
          </a:p>
          <a:p>
            <a:pPr marL="0" marR="0" lvl="0" indent="0" algn="r" rtl="1">
              <a:lnSpc>
                <a:spcPct val="100000"/>
              </a:lnSpc>
              <a:spcBef>
                <a:spcPts val="600"/>
              </a:spcBef>
              <a:spcAft>
                <a:spcPts val="0"/>
              </a:spcAft>
              <a:buClr>
                <a:schemeClr val="dk1"/>
              </a:buClr>
              <a:buSzPts val="900"/>
              <a:buFont typeface="Arial"/>
              <a:buNone/>
            </a:pPr>
            <a:endParaRPr sz="900" b="0" i="0" u="none">
              <a:solidFill>
                <a:srgbClr val="843C0C"/>
              </a:solidFill>
              <a:latin typeface="Arial"/>
              <a:ea typeface="Arial"/>
              <a:cs typeface="Arial"/>
              <a:sym typeface="Arial"/>
            </a:endParaRPr>
          </a:p>
          <a:p>
            <a:pPr marL="0" marR="0" lvl="0" indent="0" algn="just" rtl="1">
              <a:lnSpc>
                <a:spcPct val="100000"/>
              </a:lnSpc>
              <a:spcBef>
                <a:spcPts val="600"/>
              </a:spcBef>
              <a:spcAft>
                <a:spcPts val="0"/>
              </a:spcAft>
              <a:buClr>
                <a:schemeClr val="dk1"/>
              </a:buClr>
              <a:buSzPts val="700"/>
              <a:buFont typeface="Arial"/>
              <a:buNone/>
            </a:pPr>
            <a:endParaRPr sz="7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None/>
            </a:pPr>
            <a:endParaRPr sz="700" b="0" i="0" u="none">
              <a:solidFill>
                <a:srgbClr val="843C0C"/>
              </a:solidFill>
              <a:latin typeface="Arial"/>
              <a:ea typeface="Arial"/>
              <a:cs typeface="Arial"/>
              <a:sym typeface="Arial"/>
            </a:endParaRPr>
          </a:p>
        </p:txBody>
      </p:sp>
      <p:pic>
        <p:nvPicPr>
          <p:cNvPr id="38" name="Google Shape;38;p7" descr="010916_roach-zahal-688x387.jpg"/>
          <p:cNvPicPr preferRelativeResize="0"/>
          <p:nvPr/>
        </p:nvPicPr>
        <p:blipFill rotWithShape="1">
          <a:blip r:embed="rId3">
            <a:alphaModFix/>
          </a:blip>
          <a:srcRect/>
          <a:stretch/>
        </p:blipFill>
        <p:spPr>
          <a:xfrm>
            <a:off x="4449762" y="1365250"/>
            <a:ext cx="2159000" cy="1219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8"/>
          <p:cNvSpPr txBox="1"/>
          <p:nvPr/>
        </p:nvSpPr>
        <p:spPr>
          <a:xfrm>
            <a:off x="2162175" y="604837"/>
            <a:ext cx="7383462" cy="257175"/>
          </a:xfrm>
          <a:prstGeom prst="rect">
            <a:avLst/>
          </a:prstGeom>
          <a:noFill/>
          <a:ln>
            <a:noFill/>
          </a:ln>
        </p:spPr>
        <p:txBody>
          <a:bodyPr spcFirstLastPara="1" wrap="square" lIns="91425" tIns="45700" rIns="91425" bIns="45700" anchor="t" anchorCtr="0">
            <a:noAutofit/>
          </a:bodyPr>
          <a:lstStyle/>
          <a:p>
            <a:pPr marL="0" marR="0" lvl="0" indent="0" algn="r" rtl="1">
              <a:lnSpc>
                <a:spcPct val="90000"/>
              </a:lnSpc>
              <a:spcBef>
                <a:spcPts val="0"/>
              </a:spcBef>
              <a:spcAft>
                <a:spcPts val="0"/>
              </a:spcAft>
              <a:buClr>
                <a:srgbClr val="5E4D36"/>
              </a:buClr>
              <a:buSzPts val="1400"/>
              <a:buFont typeface="Arial"/>
              <a:buNone/>
            </a:pPr>
            <a:r>
              <a:rPr lang="en-US" sz="1400" b="1" i="0" u="none">
                <a:solidFill>
                  <a:srgbClr val="5E4D36"/>
                </a:solidFill>
                <a:latin typeface="Arial"/>
                <a:ea typeface="Arial"/>
                <a:cs typeface="Arial"/>
                <a:sym typeface="Arial"/>
              </a:rPr>
              <a:t>רקע והוראות למדריך/ה</a:t>
            </a:r>
            <a:endParaRPr/>
          </a:p>
        </p:txBody>
      </p:sp>
      <p:sp>
        <p:nvSpPr>
          <p:cNvPr id="44" name="Google Shape;44;p8"/>
          <p:cNvSpPr txBox="1"/>
          <p:nvPr/>
        </p:nvSpPr>
        <p:spPr>
          <a:xfrm>
            <a:off x="614362" y="1141412"/>
            <a:ext cx="8931275" cy="2738437"/>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843C0C"/>
              </a:buClr>
              <a:buSzPts val="1200"/>
              <a:buFont typeface="Arial"/>
              <a:buNone/>
            </a:pPr>
            <a:r>
              <a:rPr lang="en-US" sz="1200" b="1" i="0" u="none">
                <a:solidFill>
                  <a:srgbClr val="843C0C"/>
                </a:solidFill>
                <a:latin typeface="Arial"/>
                <a:ea typeface="Arial"/>
                <a:cs typeface="Arial"/>
                <a:sym typeface="Arial"/>
              </a:rPr>
              <a:t>שיעור – סיכול ממוקד- מבוא לטוהר הנשק</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0" i="0" u="none">
                <a:solidFill>
                  <a:srgbClr val="843C0C"/>
                </a:solidFill>
                <a:latin typeface="Arial"/>
                <a:ea typeface="Arial"/>
                <a:cs typeface="Arial"/>
                <a:sym typeface="Arial"/>
              </a:rPr>
              <a:t>מטרת שיעור זה לבחון לעומק את התפתחות מושג טוהר הנשק בישראל ואת הדילמות שהוא מעלה. </a:t>
            </a:r>
            <a:br>
              <a:rPr lang="en-US" sz="1000" b="0" i="0" u="none">
                <a:solidFill>
                  <a:srgbClr val="843C0C"/>
                </a:solidFill>
                <a:latin typeface="Arial"/>
                <a:ea typeface="Arial"/>
                <a:cs typeface="Arial"/>
                <a:sym typeface="Arial"/>
              </a:rPr>
            </a:br>
            <a:r>
              <a:rPr lang="en-US" sz="1000" b="0" i="0" u="none">
                <a:solidFill>
                  <a:srgbClr val="843C0C"/>
                </a:solidFill>
                <a:latin typeface="Arial"/>
                <a:ea typeface="Arial"/>
                <a:cs typeface="Arial"/>
                <a:sym typeface="Arial"/>
              </a:rPr>
              <a:t>כמו כן, השיעור שואף לתת מקום לביטוי העמדה האישית של המשתתפים בדיון כחיילים בצה"ל בעבר או בעתיד. </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1" i="0" u="none">
                <a:solidFill>
                  <a:srgbClr val="843C0C"/>
                </a:solidFill>
                <a:latin typeface="Arial"/>
                <a:ea typeface="Arial"/>
                <a:cs typeface="Arial"/>
                <a:sym typeface="Arial"/>
              </a:rPr>
              <a:t>רקע: </a:t>
            </a:r>
            <a:endParaRPr/>
          </a:p>
          <a:p>
            <a:pPr marL="0" marR="0" lvl="0" indent="0" algn="r" rtl="1">
              <a:lnSpc>
                <a:spcPct val="150000"/>
              </a:lnSpc>
              <a:spcBef>
                <a:spcPts val="0"/>
              </a:spcBef>
              <a:spcAft>
                <a:spcPts val="0"/>
              </a:spcAft>
              <a:buClr>
                <a:srgbClr val="843C0C"/>
              </a:buClr>
              <a:buSzPts val="1000"/>
              <a:buFont typeface="Arial"/>
              <a:buNone/>
            </a:pPr>
            <a:r>
              <a:rPr lang="en-US" sz="1000" b="0" i="0" u="none">
                <a:solidFill>
                  <a:srgbClr val="843C0C"/>
                </a:solidFill>
                <a:latin typeface="Arial"/>
                <a:ea typeface="Arial"/>
                <a:cs typeface="Arial"/>
                <a:sym typeface="Arial"/>
              </a:rPr>
              <a:t>דף לימוד זה נוגע בסוגיות רגישות וכאובות. אנו לא חוששים לפתוח סוגיות אלה במעגלי הלימוד בארגון, ועם זאת חשוב להתכונן מראש לכך שיעלו רגשות, רגישויות וכעסים. בניהול דיון כזה על המנחה ליצור מרחב בטוח ופתוח בו ל אחד/ת יכול להביע את דעותיו. </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1" i="0" u="none">
                <a:solidFill>
                  <a:srgbClr val="843C0C"/>
                </a:solidFill>
                <a:latin typeface="Arial"/>
                <a:ea typeface="Arial"/>
                <a:cs typeface="Arial"/>
                <a:sym typeface="Arial"/>
              </a:rPr>
              <a:t>חומרי קריאה מומלצים:</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0" i="0" u="sng">
                <a:solidFill>
                  <a:schemeClr val="hlink"/>
                </a:solidFill>
                <a:latin typeface="Arial"/>
                <a:ea typeface="Arial"/>
                <a:cs typeface="Arial"/>
                <a:sym typeface="Arial"/>
                <a:hlinkClick r:id="rId3"/>
              </a:rPr>
              <a:t>טוהר הנשק</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rgbClr val="843C0C"/>
              </a:solidFill>
              <a:latin typeface="Arial"/>
              <a:ea typeface="Arial"/>
              <a:cs typeface="Arial"/>
              <a:sym typeface="Arial"/>
            </a:endParaRPr>
          </a:p>
          <a:p>
            <a:pPr marL="0" marR="0" lvl="0" indent="0" algn="r" rtl="1">
              <a:lnSpc>
                <a:spcPct val="100000"/>
              </a:lnSpc>
              <a:spcBef>
                <a:spcPts val="0"/>
              </a:spcBef>
              <a:spcAft>
                <a:spcPts val="0"/>
              </a:spcAft>
              <a:buClr>
                <a:srgbClr val="843C0C"/>
              </a:buClr>
              <a:buSzPts val="1000"/>
              <a:buFont typeface="Arial"/>
              <a:buNone/>
            </a:pPr>
            <a:r>
              <a:rPr lang="en-US" sz="1000" b="0" i="0" u="sng">
                <a:solidFill>
                  <a:schemeClr val="hlink"/>
                </a:solidFill>
                <a:latin typeface="Arial"/>
                <a:ea typeface="Arial"/>
                <a:cs typeface="Arial"/>
                <a:sym typeface="Arial"/>
                <a:hlinkClick r:id="rId4"/>
              </a:rPr>
              <a:t>רקע למסע שיירת הל"ה</a:t>
            </a:r>
            <a:endParaRPr/>
          </a:p>
          <a:p>
            <a:pPr marL="0" marR="0" lvl="0" indent="0" algn="r" rtl="1">
              <a:lnSpc>
                <a:spcPct val="100000"/>
              </a:lnSpc>
              <a:spcBef>
                <a:spcPts val="0"/>
              </a:spcBef>
              <a:spcAft>
                <a:spcPts val="0"/>
              </a:spcAft>
              <a:buClr>
                <a:schemeClr val="dk1"/>
              </a:buClr>
              <a:buSzPts val="1000"/>
              <a:buFont typeface="Arial"/>
              <a:buNone/>
            </a:pPr>
            <a:endParaRPr sz="1000" b="0" i="0" u="none">
              <a:solidFill>
                <a:schemeClr val="dk1"/>
              </a:solidFill>
              <a:latin typeface="Arial"/>
              <a:ea typeface="Arial"/>
              <a:cs typeface="Arial"/>
              <a:sym typeface="Arial"/>
            </a:endParaRPr>
          </a:p>
          <a:p>
            <a:pPr marL="0" marR="0" lvl="0" indent="0" algn="r" rtl="1">
              <a:lnSpc>
                <a:spcPct val="100000"/>
              </a:lnSpc>
              <a:spcBef>
                <a:spcPts val="0"/>
              </a:spcBef>
              <a:spcAft>
                <a:spcPts val="0"/>
              </a:spcAft>
              <a:buNone/>
            </a:pPr>
            <a:endParaRPr sz="1000" b="0" i="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2_ערכת נושא Office">
  <a:themeElements>
    <a:clrScheme name="ערכת נושא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ערכת נושא Office">
  <a:themeElements>
    <a:clrScheme name="ערכת נושא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ערכת נושא Office">
  <a:themeElements>
    <a:clrScheme name="ערכת נושא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Words>
  <Application>Microsoft Office PowerPoint</Application>
  <PresentationFormat>A4 Paper (210x297 mm)‎</PresentationFormat>
  <Paragraphs>59</Paragraphs>
  <Slides>2</Slides>
  <Notes>2</Notes>
  <HiddenSlides>0</HiddenSlides>
  <MMClips>0</MMClips>
  <ScaleCrop>false</ScaleCrop>
  <HeadingPairs>
    <vt:vector size="4" baseType="variant">
      <vt:variant>
        <vt:lpstr>ערכת נושא</vt:lpstr>
      </vt:variant>
      <vt:variant>
        <vt:i4>3</vt:i4>
      </vt:variant>
      <vt:variant>
        <vt:lpstr>כותרות שקופיות</vt:lpstr>
      </vt:variant>
      <vt:variant>
        <vt:i4>2</vt:i4>
      </vt:variant>
    </vt:vector>
  </HeadingPairs>
  <TitlesOfParts>
    <vt:vector size="5" baseType="lpstr">
      <vt:lpstr>2_ערכת נושא Office</vt:lpstr>
      <vt:lpstr>3_ערכת נושא Office</vt:lpstr>
      <vt:lpstr>1_ערכת נושא Office</vt:lpstr>
      <vt:lpstr>סיכול ממוקד- מבוא לטוהר הנשק</vt:lpstr>
      <vt:lpstr>שקופית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סיכול ממוקד- מבוא לטוהר הנשק</dc:title>
  <dc:creator>home</dc:creator>
  <cp:lastModifiedBy>home</cp:lastModifiedBy>
  <cp:revision>1</cp:revision>
  <dcterms:modified xsi:type="dcterms:W3CDTF">2018-07-18T08:13:51Z</dcterms:modified>
</cp:coreProperties>
</file>