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91" d="100"/>
          <a:sy n="91" d="100"/>
        </p:scale>
        <p:origin x="1014" y="-22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מגילת אסתר – </a:t>
            </a:r>
            <a:r>
              <a:rPr lang="he-IL" dirty="0" smtClean="0"/>
              <a:t>סיפור של מנהיגות </a:t>
            </a:r>
            <a:r>
              <a:rPr lang="he-IL" dirty="0" smtClean="0"/>
              <a:t>נשית</a:t>
            </a:r>
            <a:endParaRPr lang="he-IL" dirty="0"/>
          </a:p>
        </p:txBody>
      </p:sp>
      <p:sp>
        <p:nvSpPr>
          <p:cNvPr id="12" name="מלבן 11"/>
          <p:cNvSpPr/>
          <p:nvPr/>
        </p:nvSpPr>
        <p:spPr>
          <a:xfrm>
            <a:off x="6682740" y="92628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1000" dirty="0" smtClean="0"/>
              <a:t>רקע: </a:t>
            </a:r>
          </a:p>
          <a:p>
            <a:pPr>
              <a:spcAft>
                <a:spcPts val="600"/>
              </a:spcAft>
            </a:pPr>
            <a:r>
              <a:rPr lang="he-IL" sz="1000" dirty="0" smtClean="0"/>
              <a:t>לרגל פורים הממשמש ובא ולרגל יום האישה הבינלאומי החל החודש נלמד יחד החודש על מנהיגות נשית. מגילת </a:t>
            </a:r>
            <a:r>
              <a:rPr lang="he-IL" sz="1000" dirty="0"/>
              <a:t>אסתר מביאה לנו את סיפורן של שתי מלכות שעמדו אל מול מלכן - האחת באמירת </a:t>
            </a:r>
            <a:r>
              <a:rPr lang="he-IL" sz="1000" b="1" dirty="0"/>
              <a:t>לא </a:t>
            </a:r>
            <a:r>
              <a:rPr lang="he-IL" sz="1000" dirty="0"/>
              <a:t>נחרץ והשנייה בהסכמה בערמומיות, בריצוי, ובתחנונים. האחת מגורשת, השנייה מקבלת את מבוקשה ומצילה את עמה. </a:t>
            </a:r>
            <a:r>
              <a:rPr lang="he-IL" sz="1000" dirty="0" smtClean="0"/>
              <a:t>שתי הללו "מקבלות" ביקורת נוקבת על התנהגותן מצד קולות פמיניסטיים אך במבט מעמיק יותר אפשר </a:t>
            </a:r>
            <a:r>
              <a:rPr lang="he-IL" sz="1000" dirty="0"/>
              <a:t>לקרוא את סיפורן של שתי </a:t>
            </a:r>
            <a:r>
              <a:rPr lang="he-IL" sz="1000" dirty="0" smtClean="0"/>
              <a:t>נשים </a:t>
            </a:r>
            <a:r>
              <a:rPr lang="he-IL" sz="1000" dirty="0"/>
              <a:t>חזקות אלו כמייצגות שתי תפיסות של המושג "אישה</a:t>
            </a:r>
            <a:r>
              <a:rPr lang="he-IL" sz="1000" dirty="0" smtClean="0"/>
              <a:t>".</a:t>
            </a:r>
          </a:p>
          <a:p>
            <a:pPr>
              <a:spcAft>
                <a:spcPts val="600"/>
              </a:spcAft>
            </a:pPr>
            <a:r>
              <a:rPr lang="he-IL" sz="1000" dirty="0"/>
              <a:t>בלימוד שלנו נסה לעמוד על שאלת מנהיגותן של ושתי ואסתר </a:t>
            </a:r>
            <a:r>
              <a:rPr lang="he-IL" sz="1000" dirty="0" smtClean="0"/>
              <a:t>בתקופה </a:t>
            </a:r>
            <a:r>
              <a:rPr lang="he-IL" sz="1000" dirty="0" err="1" smtClean="0"/>
              <a:t>פטריאכלית</a:t>
            </a:r>
            <a:r>
              <a:rPr lang="he-IL" sz="1000" dirty="0" smtClean="0"/>
              <a:t> מובהקת ובאמירה שאולי מנסה להעביר לנו המגילה בנושא זה. </a:t>
            </a:r>
          </a:p>
        </p:txBody>
      </p:sp>
      <p:sp>
        <p:nvSpPr>
          <p:cNvPr id="13" name="מלבן 12"/>
          <p:cNvSpPr/>
          <p:nvPr/>
        </p:nvSpPr>
        <p:spPr>
          <a:xfrm>
            <a:off x="6682740" y="3573995"/>
            <a:ext cx="2796540" cy="2466322"/>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r>
              <a:rPr lang="he-IL" sz="800" dirty="0">
                <a:solidFill>
                  <a:schemeClr val="tx1"/>
                </a:solidFill>
              </a:rPr>
              <a:t> </a:t>
            </a:r>
            <a:r>
              <a:rPr lang="he-IL" sz="800" dirty="0" smtClean="0">
                <a:solidFill>
                  <a:schemeClr val="tx1"/>
                </a:solidFill>
              </a:rPr>
              <a:t>שאלות לדיון:</a:t>
            </a:r>
          </a:p>
          <a:p>
            <a:endParaRPr lang="en-US" sz="800" dirty="0" smtClean="0">
              <a:solidFill>
                <a:schemeClr val="tx1"/>
              </a:solidFill>
            </a:endParaRPr>
          </a:p>
          <a:p>
            <a:r>
              <a:rPr lang="he-IL" sz="800" b="1" dirty="0" smtClean="0">
                <a:solidFill>
                  <a:schemeClr val="tx1"/>
                </a:solidFill>
              </a:rPr>
              <a:t>א</a:t>
            </a:r>
            <a:r>
              <a:rPr lang="he-IL" sz="800" b="1" dirty="0">
                <a:solidFill>
                  <a:schemeClr val="tx1"/>
                </a:solidFill>
              </a:rPr>
              <a:t>. מתוך המגילה</a:t>
            </a:r>
          </a:p>
          <a:p>
            <a:pPr marL="171450" indent="-171450">
              <a:buFont typeface="Arial" panose="020B0604020202020204" pitchFamily="34" charset="0"/>
              <a:buChar char="•"/>
            </a:pPr>
            <a:r>
              <a:rPr lang="he-IL" sz="800" dirty="0" smtClean="0">
                <a:solidFill>
                  <a:schemeClr val="tx1"/>
                </a:solidFill>
              </a:rPr>
              <a:t>מה היה המעשה המנהיגותי של </a:t>
            </a:r>
            <a:r>
              <a:rPr lang="he-IL" sz="800" dirty="0" err="1" smtClean="0">
                <a:solidFill>
                  <a:schemeClr val="tx1"/>
                </a:solidFill>
              </a:rPr>
              <a:t>וושתי</a:t>
            </a:r>
            <a:r>
              <a:rPr lang="he-IL" sz="800" dirty="0" smtClean="0">
                <a:solidFill>
                  <a:schemeClr val="tx1"/>
                </a:solidFill>
              </a:rPr>
              <a:t> והמעשה המנהיגותי של אסתר בסיפור המגילה?</a:t>
            </a:r>
          </a:p>
          <a:p>
            <a:endParaRPr lang="he-IL" sz="800" dirty="0" smtClean="0">
              <a:solidFill>
                <a:schemeClr val="tx1"/>
              </a:solidFill>
            </a:endParaRPr>
          </a:p>
          <a:p>
            <a:r>
              <a:rPr lang="he-IL" sz="800" dirty="0" smtClean="0">
                <a:solidFill>
                  <a:schemeClr val="tx1"/>
                </a:solidFill>
              </a:rPr>
              <a:t>ב. </a:t>
            </a:r>
            <a:r>
              <a:rPr lang="he-IL" sz="800" b="1" dirty="0">
                <a:solidFill>
                  <a:srgbClr val="000000"/>
                </a:solidFill>
                <a:latin typeface="Times New Roman" panose="02020603050405020304" pitchFamily="18" charset="0"/>
                <a:ea typeface="Times New Roman" panose="02020603050405020304" pitchFamily="18" charset="0"/>
              </a:rPr>
              <a:t>דמויות נשים במגילת אסתר - </a:t>
            </a:r>
            <a:r>
              <a:rPr lang="he-IL" sz="800" b="1" dirty="0" smtClean="0">
                <a:solidFill>
                  <a:srgbClr val="000000"/>
                </a:solidFill>
                <a:latin typeface="Times New Roman" panose="02020603050405020304" pitchFamily="18" charset="0"/>
                <a:ea typeface="Times New Roman" panose="02020603050405020304" pitchFamily="18" charset="0"/>
              </a:rPr>
              <a:t>ושתי</a:t>
            </a:r>
            <a:endParaRPr lang="he-IL" sz="800" dirty="0" smtClean="0">
              <a:solidFill>
                <a:schemeClr val="tx1"/>
              </a:solidFill>
            </a:endParaRPr>
          </a:p>
          <a:p>
            <a:pPr marL="171450" indent="-171450">
              <a:buFont typeface="Arial" panose="020B0604020202020204" pitchFamily="34" charset="0"/>
              <a:buChar char="•"/>
            </a:pPr>
            <a:r>
              <a:rPr lang="he-IL" sz="800" dirty="0">
                <a:solidFill>
                  <a:schemeClr val="tx1"/>
                </a:solidFill>
              </a:rPr>
              <a:t>ה</a:t>
            </a:r>
            <a:r>
              <a:rPr lang="he-IL" sz="800" dirty="0" smtClean="0">
                <a:solidFill>
                  <a:schemeClr val="tx1"/>
                </a:solidFill>
              </a:rPr>
              <a:t>סבירו במילים שלכם את סגנון מנהיגותה של </a:t>
            </a:r>
            <a:r>
              <a:rPr lang="he-IL" sz="800" dirty="0" err="1" smtClean="0">
                <a:solidFill>
                  <a:schemeClr val="tx1"/>
                </a:solidFill>
              </a:rPr>
              <a:t>וושתי</a:t>
            </a:r>
            <a:r>
              <a:rPr lang="he-IL" sz="800" dirty="0" smtClean="0">
                <a:solidFill>
                  <a:schemeClr val="tx1"/>
                </a:solidFill>
              </a:rPr>
              <a:t>. שתפו אותנו באירועים בהם השתמשתם בסגנון שכזה?</a:t>
            </a:r>
            <a:endParaRPr lang="he-IL" sz="800" dirty="0" smtClean="0">
              <a:solidFill>
                <a:schemeClr val="tx1"/>
              </a:solidFill>
            </a:endParaRPr>
          </a:p>
          <a:p>
            <a:endParaRPr lang="he-IL" sz="800" dirty="0" smtClean="0">
              <a:solidFill>
                <a:schemeClr val="tx1"/>
              </a:solidFill>
            </a:endParaRPr>
          </a:p>
          <a:p>
            <a:r>
              <a:rPr lang="he-IL" sz="800" b="1" dirty="0" smtClean="0">
                <a:solidFill>
                  <a:schemeClr val="tx1"/>
                </a:solidFill>
              </a:rPr>
              <a:t>ג. ותלבש אסתר מלכות </a:t>
            </a:r>
          </a:p>
          <a:p>
            <a:pPr marL="171450" indent="-171450">
              <a:buFont typeface="Arial" panose="020B0604020202020204" pitchFamily="34" charset="0"/>
              <a:buChar char="•"/>
            </a:pPr>
            <a:r>
              <a:rPr lang="he-IL" sz="800" dirty="0">
                <a:solidFill>
                  <a:schemeClr val="tx1"/>
                </a:solidFill>
              </a:rPr>
              <a:t>הסבירו במילים שלכם את סגנון מנהיגותה של </a:t>
            </a:r>
            <a:r>
              <a:rPr lang="he-IL" sz="800" dirty="0" smtClean="0">
                <a:solidFill>
                  <a:schemeClr val="tx1"/>
                </a:solidFill>
              </a:rPr>
              <a:t>אסתר. </a:t>
            </a:r>
            <a:r>
              <a:rPr lang="he-IL" sz="800" dirty="0">
                <a:solidFill>
                  <a:schemeClr val="tx1"/>
                </a:solidFill>
              </a:rPr>
              <a:t>שתפו אותנו באירועים שעולים שהשתמשתם בסגנון שכזה?</a:t>
            </a:r>
          </a:p>
          <a:p>
            <a:endParaRPr lang="he-IL" sz="800" dirty="0" smtClean="0">
              <a:solidFill>
                <a:schemeClr val="tx1"/>
              </a:solidFill>
            </a:endParaRPr>
          </a:p>
          <a:p>
            <a:pPr marL="171450" indent="-171450">
              <a:buFont typeface="Arial" panose="020B0604020202020204" pitchFamily="34" charset="0"/>
              <a:buChar char="•"/>
            </a:pPr>
            <a:r>
              <a:rPr lang="he-IL" sz="800" dirty="0" smtClean="0">
                <a:solidFill>
                  <a:schemeClr val="tx1"/>
                </a:solidFill>
              </a:rPr>
              <a:t>באילו מקומות לדעתכם גברים יכולים ללמוד ולהיתרם מסגנונות המנהיגות של הגיבורות במגילה?</a:t>
            </a:r>
          </a:p>
          <a:p>
            <a:endParaRPr lang="he-IL" sz="800" dirty="0">
              <a:solidFill>
                <a:schemeClr val="tx1"/>
              </a:solidFill>
            </a:endParaRPr>
          </a:p>
          <a:p>
            <a:pPr marL="171450" indent="-171450">
              <a:buFont typeface="Arial" panose="020B0604020202020204" pitchFamily="34" charset="0"/>
              <a:buChar char="•"/>
            </a:pPr>
            <a:r>
              <a:rPr lang="he-IL" sz="800" dirty="0" smtClean="0">
                <a:solidFill>
                  <a:schemeClr val="tx1"/>
                </a:solidFill>
              </a:rPr>
              <a:t>איזה </a:t>
            </a:r>
            <a:r>
              <a:rPr lang="he-IL" sz="800" dirty="0">
                <a:solidFill>
                  <a:schemeClr val="tx1"/>
                </a:solidFill>
              </a:rPr>
              <a:t>מסר מעבירה לנו המגילה כאשר היא מציבה שתי נשים כגיבורות הסיפור?  </a:t>
            </a:r>
            <a:endParaRPr lang="en-US" sz="800" dirty="0">
              <a:solidFill>
                <a:schemeClr val="tx1"/>
              </a:solidFill>
            </a:endParaRPr>
          </a:p>
          <a:p>
            <a:endParaRPr lang="he-IL" sz="800" dirty="0" smtClean="0">
              <a:solidFill>
                <a:schemeClr val="tx1"/>
              </a:solidFill>
            </a:endParaRPr>
          </a:p>
        </p:txBody>
      </p:sp>
      <p:sp>
        <p:nvSpPr>
          <p:cNvPr id="14" name="מלבן 13"/>
          <p:cNvSpPr/>
          <p:nvPr/>
        </p:nvSpPr>
        <p:spPr>
          <a:xfrm>
            <a:off x="4542874" y="945917"/>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endParaRPr lang="he-IL" sz="950" dirty="0" smtClean="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endParaRPr lang="he-IL" sz="800" dirty="0">
              <a:solidFill>
                <a:srgbClr val="5E4D36"/>
              </a:solidFill>
              <a:latin typeface="Levenim MT" panose="02010502060101010101" pitchFamily="2" charset="-79"/>
              <a:cs typeface="Levenim MT" panose="02010502060101010101" pitchFamily="2" charset="-79"/>
            </a:endParaRPr>
          </a:p>
        </p:txBody>
      </p:sp>
      <p:sp>
        <p:nvSpPr>
          <p:cNvPr id="3" name="מלבן 2"/>
          <p:cNvSpPr/>
          <p:nvPr/>
        </p:nvSpPr>
        <p:spPr>
          <a:xfrm>
            <a:off x="307178" y="903048"/>
            <a:ext cx="2017499" cy="6001643"/>
          </a:xfrm>
          <a:prstGeom prst="rect">
            <a:avLst/>
          </a:prstGeom>
        </p:spPr>
        <p:txBody>
          <a:bodyPr wrap="square">
            <a:spAutoFit/>
          </a:bodyPr>
          <a:lstStyle/>
          <a:p>
            <a:pPr algn="just" fontAlgn="base"/>
            <a:r>
              <a:rPr lang="he-IL" sz="800" b="1" dirty="0" smtClean="0">
                <a:latin typeface="wfont_5044d6_ccabff22adec45e69d8935db27449606"/>
              </a:rPr>
              <a:t>ג. ותלבש </a:t>
            </a:r>
            <a:r>
              <a:rPr lang="he-IL" sz="800" b="1" dirty="0">
                <a:latin typeface="wfont_5044d6_ccabff22adec45e69d8935db27449606"/>
              </a:rPr>
              <a:t>אסתר מלכות</a:t>
            </a:r>
            <a:endParaRPr lang="he-IL" sz="800" dirty="0">
              <a:latin typeface="wfont_5044d6_a64ef102af3d4be69e76fd2589b0f681"/>
            </a:endParaRPr>
          </a:p>
          <a:p>
            <a:pPr algn="just" fontAlgn="base"/>
            <a:r>
              <a:rPr lang="he-IL" sz="800" dirty="0">
                <a:latin typeface="wfont_5044d6_ccabff22adec45e69d8935db27449606"/>
              </a:rPr>
              <a:t>דמותה של אסתר היא מורכבת ולמעשה היא הדמות היחידה במגילה העוברת שינוי עמוק. בתחילת המגילה היא המודל לאישה הכנועה - כזו  העולה לגדולה בזכות יופייה ונשארת כפופה לגברים השליטים בחייה – מרדכי </a:t>
            </a:r>
            <a:r>
              <a:rPr lang="he-IL" sz="800" dirty="0" err="1">
                <a:latin typeface="wfont_5044d6_ccabff22adec45e69d8935db27449606"/>
              </a:rPr>
              <a:t>ואחשוראש</a:t>
            </a:r>
            <a:r>
              <a:rPr lang="he-IL" sz="800" dirty="0">
                <a:latin typeface="wfont_5044d6_ccabff22adec45e69d8935db27449606"/>
              </a:rPr>
              <a:t>.</a:t>
            </a:r>
            <a:endParaRPr lang="he-IL" sz="800" dirty="0">
              <a:latin typeface="wfont_5044d6_a64ef102af3d4be69e76fd2589b0f681"/>
            </a:endParaRPr>
          </a:p>
          <a:p>
            <a:pPr algn="just" fontAlgn="base"/>
            <a:r>
              <a:rPr lang="he-IL" sz="800" dirty="0">
                <a:latin typeface="wfont_5044d6_ccabff22adec45e69d8935db27449606"/>
              </a:rPr>
              <a:t>​</a:t>
            </a:r>
            <a:endParaRPr lang="he-IL" sz="800" dirty="0">
              <a:latin typeface="wfont_5044d6_a64ef102af3d4be69e76fd2589b0f681"/>
            </a:endParaRPr>
          </a:p>
          <a:p>
            <a:pPr algn="just" fontAlgn="base"/>
            <a:r>
              <a:rPr lang="he-IL" sz="800" dirty="0">
                <a:latin typeface="wfont_5044d6_ccabff22adec45e69d8935db27449606"/>
              </a:rPr>
              <a:t>אך כאשר היא מתחילה להבין מקומה בתוך הדרמה המתחוללת סביבה, את הכוח שיש לה ואת האחריות שבאה </a:t>
            </a:r>
            <a:r>
              <a:rPr lang="he-IL" sz="800" dirty="0" err="1">
                <a:latin typeface="wfont_5044d6_ccabff22adec45e69d8935db27449606"/>
              </a:rPr>
              <a:t>איתו</a:t>
            </a:r>
            <a:r>
              <a:rPr lang="he-IL" sz="800" dirty="0">
                <a:latin typeface="wfont_5044d6_ccabff22adec45e69d8935db27449606"/>
              </a:rPr>
              <a:t> מתחולל בה שינוי המתבטא במילים "ותלבש אסתר מלכות". אז היא עוברת מתפקיד פאסיבי ל</a:t>
            </a:r>
            <a:r>
              <a:rPr lang="he-IL" sz="800" dirty="0" smtClean="0">
                <a:latin typeface="wfont_5044d6_ccabff22adec45e69d8935db27449606"/>
              </a:rPr>
              <a:t>אקטיבי </a:t>
            </a:r>
            <a:r>
              <a:rPr lang="he-IL" sz="800" dirty="0">
                <a:latin typeface="wfont_5044d6_ccabff22adec45e69d8935db27449606"/>
              </a:rPr>
              <a:t>ומצווה על מרדכי לכנוס את כל היהודים ולצום. מול עמה פנימה – אסתר לוקחת את עמדת המלכות החזקה הדומה לזו שניסתה לקחת ושתי.</a:t>
            </a:r>
            <a:endParaRPr lang="he-IL" sz="800" dirty="0">
              <a:latin typeface="wfont_5044d6_a64ef102af3d4be69e76fd2589b0f681"/>
            </a:endParaRPr>
          </a:p>
          <a:p>
            <a:pPr algn="just" fontAlgn="base"/>
            <a:r>
              <a:rPr lang="he-IL" sz="800" dirty="0">
                <a:latin typeface="wfont_5044d6_ccabff22adec45e69d8935db27449606"/>
              </a:rPr>
              <a:t>​</a:t>
            </a:r>
            <a:endParaRPr lang="he-IL" sz="800" dirty="0">
              <a:latin typeface="wfont_5044d6_a64ef102af3d4be69e76fd2589b0f681"/>
            </a:endParaRPr>
          </a:p>
          <a:p>
            <a:pPr algn="just" fontAlgn="base"/>
            <a:r>
              <a:rPr lang="he-IL" sz="800" dirty="0">
                <a:latin typeface="wfont_5044d6_ccabff22adec45e69d8935db27449606"/>
              </a:rPr>
              <a:t>אך בניגוד </a:t>
            </a:r>
            <a:r>
              <a:rPr lang="he-IL" sz="800" dirty="0" err="1">
                <a:latin typeface="wfont_5044d6_ccabff22adec45e69d8935db27449606"/>
              </a:rPr>
              <a:t>לושתי</a:t>
            </a:r>
            <a:r>
              <a:rPr lang="he-IL" sz="800" dirty="0">
                <a:latin typeface="wfont_5044d6_ccabff22adec45e69d8935db27449606"/>
              </a:rPr>
              <a:t>, כאשר אסתר באה לעמוד מול המלך היא עושה זאת מתוך עמדתה כאישה הכפופה לכוחו ופועלת בדרכים נשיות להשיג את מבוקשה – בצורה עדינה, עקיפה, ואולי אפילו קצת מפתה ומעל </a:t>
            </a:r>
            <a:r>
              <a:rPr lang="he-IL" sz="800" dirty="0" err="1">
                <a:latin typeface="wfont_5044d6_ccabff22adec45e69d8935db27449606"/>
              </a:rPr>
              <a:t>הכל</a:t>
            </a:r>
            <a:r>
              <a:rPr lang="he-IL" sz="800" dirty="0">
                <a:latin typeface="wfont_5044d6_ccabff22adec45e69d8935db27449606"/>
              </a:rPr>
              <a:t>, היא יוצרת את הסיטואציה בה היא יכולה להביא את החולשה שלה ושל עמה בפני המלך – ונותנת לו לפתור את הבעיה.</a:t>
            </a:r>
            <a:endParaRPr lang="he-IL" sz="800" dirty="0">
              <a:latin typeface="wfont_5044d6_a64ef102af3d4be69e76fd2589b0f681"/>
            </a:endParaRPr>
          </a:p>
          <a:p>
            <a:pPr algn="just" fontAlgn="base"/>
            <a:r>
              <a:rPr lang="he-IL" sz="800" dirty="0">
                <a:latin typeface="wfont_5044d6_ccabff22adec45e69d8935db27449606"/>
              </a:rPr>
              <a:t>​</a:t>
            </a:r>
            <a:endParaRPr lang="he-IL" sz="800" dirty="0">
              <a:latin typeface="wfont_5044d6_a64ef102af3d4be69e76fd2589b0f681"/>
            </a:endParaRPr>
          </a:p>
          <a:p>
            <a:pPr algn="just" fontAlgn="base"/>
            <a:r>
              <a:rPr lang="he-IL" sz="800" dirty="0">
                <a:latin typeface="wfont_5044d6_ccabff22adec45e69d8935db27449606"/>
              </a:rPr>
              <a:t>במבט ראשון, בטח מנקודת מבט פמיניסטית אנחנו זעים </a:t>
            </a:r>
            <a:r>
              <a:rPr lang="he-IL" sz="800" dirty="0" err="1">
                <a:latin typeface="wfont_5044d6_ccabff22adec45e69d8935db27449606"/>
              </a:rPr>
              <a:t>בכסא</a:t>
            </a:r>
            <a:r>
              <a:rPr lang="he-IL" sz="800" dirty="0">
                <a:latin typeface="wfont_5044d6_ccabff22adec45e69d8935db27449606"/>
              </a:rPr>
              <a:t> באי נוחות נוכח צורת ההתנהלות הזו המשאירה את הסדר </a:t>
            </a:r>
            <a:r>
              <a:rPr lang="he-IL" sz="800" dirty="0" err="1">
                <a:latin typeface="wfont_5044d6_ccabff22adec45e69d8935db27449606"/>
              </a:rPr>
              <a:t>הפטריארכי</a:t>
            </a:r>
            <a:r>
              <a:rPr lang="he-IL" sz="800" dirty="0">
                <a:latin typeface="wfont_5044d6_ccabff22adec45e69d8935db27449606"/>
              </a:rPr>
              <a:t> על כנו. ובאמת עם כל ה"נהפוך הוא" של גורל היהודים, מצבן של הנשים לא השתפר בסוף המגילה ולא במשך מאות שנים לאחר מכן.</a:t>
            </a:r>
            <a:endParaRPr lang="he-IL" sz="800" dirty="0">
              <a:latin typeface="wfont_5044d6_a64ef102af3d4be69e76fd2589b0f681"/>
            </a:endParaRPr>
          </a:p>
          <a:p>
            <a:pPr algn="just" fontAlgn="base"/>
            <a:r>
              <a:rPr lang="he-IL" sz="800" dirty="0">
                <a:latin typeface="wfont_5044d6_ccabff22adec45e69d8935db27449606"/>
              </a:rPr>
              <a:t>​</a:t>
            </a:r>
            <a:endParaRPr lang="he-IL" sz="800" dirty="0">
              <a:latin typeface="wfont_5044d6_a64ef102af3d4be69e76fd2589b0f681"/>
            </a:endParaRPr>
          </a:p>
          <a:p>
            <a:pPr algn="just" fontAlgn="base"/>
            <a:r>
              <a:rPr lang="he-IL" sz="800" dirty="0">
                <a:latin typeface="wfont_5044d6_ccabff22adec45e69d8935db27449606"/>
              </a:rPr>
              <a:t>אך במבט שני אפשר לראות שדמותה של אסתר אומרת לנו משהו עמוק יותר. היא מפנה את תשומת ליבנו אל האישה לא כמציאות סטטיסטית, אלא כאידיאל אנושי, אל הכוח הגלום ברגישות, בעדינות, בתלות ההדדית ובכל אותן תכונות נשיות. במילים אחרות אסתר אומרת לנו  שיום האישה הוא לא רק היום של הנשים, אלא הוא גם יומה של הנשיות – יום שבו אנחנו יכולים לחגוג ולהעלות על נס את כל אותן תכונות שהתרבות שלנו ואנחנו מייחסים לנשים</a:t>
            </a:r>
            <a:r>
              <a:rPr lang="he-IL" sz="800" dirty="0" smtClean="0">
                <a:latin typeface="wfont_5044d6_ccabff22adec45e69d8935db27449606"/>
              </a:rPr>
              <a:t>.</a:t>
            </a:r>
            <a:r>
              <a:rPr lang="he-IL" sz="800" b="1" dirty="0"/>
              <a:t> </a:t>
            </a:r>
            <a:endParaRPr lang="he-IL" sz="800" b="1" dirty="0" smtClean="0"/>
          </a:p>
          <a:p>
            <a:pPr algn="just" fontAlgn="base"/>
            <a:r>
              <a:rPr lang="he-IL" sz="800" b="1" dirty="0" smtClean="0"/>
              <a:t>אסתר </a:t>
            </a:r>
            <a:r>
              <a:rPr lang="he-IL" sz="800" b="1" dirty="0"/>
              <a:t>ושתי וכוח נשי – בין פורים ויום האישה / נעם </a:t>
            </a:r>
            <a:r>
              <a:rPr lang="he-IL" sz="800" b="1" dirty="0" smtClean="0"/>
              <a:t>גבע</a:t>
            </a:r>
            <a:endParaRPr lang="he-IL" sz="800" b="0" i="0" dirty="0">
              <a:effectLst/>
              <a:latin typeface="wfont_5044d6_a64ef102af3d4be69e76fd2589b0f681"/>
            </a:endParaRPr>
          </a:p>
        </p:txBody>
      </p:sp>
      <p:pic>
        <p:nvPicPr>
          <p:cNvPr id="5" name="תמונה 4"/>
          <p:cNvPicPr>
            <a:picLocks noChangeAspect="1"/>
          </p:cNvPicPr>
          <p:nvPr/>
        </p:nvPicPr>
        <p:blipFill>
          <a:blip r:embed="rId2"/>
          <a:stretch>
            <a:fillRect/>
          </a:stretch>
        </p:blipFill>
        <p:spPr>
          <a:xfrm>
            <a:off x="2919563" y="5803829"/>
            <a:ext cx="1152103" cy="892474"/>
          </a:xfrm>
          <a:prstGeom prst="rect">
            <a:avLst/>
          </a:prstGeom>
        </p:spPr>
      </p:pic>
      <p:sp>
        <p:nvSpPr>
          <p:cNvPr id="15" name="מלבן 14"/>
          <p:cNvSpPr/>
          <p:nvPr/>
        </p:nvSpPr>
        <p:spPr>
          <a:xfrm>
            <a:off x="2448355" y="926280"/>
            <a:ext cx="1998146" cy="5047536"/>
          </a:xfrm>
          <a:prstGeom prst="rect">
            <a:avLst/>
          </a:prstGeom>
        </p:spPr>
        <p:txBody>
          <a:bodyPr wrap="square">
            <a:spAutoFit/>
          </a:bodyPr>
          <a:lstStyle/>
          <a:p>
            <a:pPr algn="just"/>
            <a:r>
              <a:rPr lang="he-IL" sz="700" b="1" dirty="0">
                <a:latin typeface="Times New Roman" panose="02020603050405020304" pitchFamily="18" charset="0"/>
                <a:ea typeface="Times New Roman" panose="02020603050405020304" pitchFamily="18" charset="0"/>
              </a:rPr>
              <a:t>ב</a:t>
            </a:r>
            <a:r>
              <a:rPr lang="he-IL" sz="700" b="1" dirty="0" smtClean="0">
                <a:latin typeface="Times New Roman" panose="02020603050405020304" pitchFamily="18" charset="0"/>
                <a:ea typeface="Times New Roman" panose="02020603050405020304" pitchFamily="18" charset="0"/>
              </a:rPr>
              <a:t>. דמויות נשים במגילת אסתר - ושתי</a:t>
            </a:r>
          </a:p>
          <a:p>
            <a:pPr algn="just"/>
            <a:r>
              <a:rPr lang="he-IL" sz="700" dirty="0" smtClean="0">
                <a:latin typeface="Times New Roman" panose="02020603050405020304" pitchFamily="18" charset="0"/>
                <a:ea typeface="Times New Roman" panose="02020603050405020304" pitchFamily="18" charset="0"/>
              </a:rPr>
              <a:t>...אלמלא </a:t>
            </a:r>
            <a:r>
              <a:rPr lang="he-IL" sz="700" dirty="0">
                <a:latin typeface="Times New Roman" panose="02020603050405020304" pitchFamily="18" charset="0"/>
                <a:ea typeface="Times New Roman" panose="02020603050405020304" pitchFamily="18" charset="0"/>
              </a:rPr>
              <a:t>סופר לנו מה שסופר על מרידתה של ושתי בפקודתו של המלך </a:t>
            </a:r>
            <a:r>
              <a:rPr lang="he-IL" sz="700" dirty="0" err="1">
                <a:latin typeface="Times New Roman" panose="02020603050405020304" pitchFamily="18" charset="0"/>
                <a:ea typeface="Times New Roman" panose="02020603050405020304" pitchFamily="18" charset="0"/>
              </a:rPr>
              <a:t>אחושוורוש</a:t>
            </a:r>
            <a:r>
              <a:rPr lang="he-IL" sz="700" dirty="0">
                <a:latin typeface="Times New Roman" panose="02020603050405020304" pitchFamily="18" charset="0"/>
                <a:ea typeface="Times New Roman" panose="02020603050405020304" pitchFamily="18" charset="0"/>
              </a:rPr>
              <a:t>, לא היינו יודעים כיצד הגיעה היהודייה אסתר למלכות בפרס הכבירה במושגי אותם ימים, החולשת על מאה עשרים ושבע מדינות.</a:t>
            </a:r>
            <a:endParaRPr lang="en-US" sz="700" dirty="0">
              <a:latin typeface="Times New Roman" panose="02020603050405020304" pitchFamily="18" charset="0"/>
              <a:ea typeface="Times New Roman" panose="02020603050405020304" pitchFamily="18" charset="0"/>
            </a:endParaRPr>
          </a:p>
          <a:p>
            <a:pPr algn="just"/>
            <a:r>
              <a:rPr lang="he-IL" sz="700" dirty="0">
                <a:latin typeface="Times New Roman" panose="02020603050405020304" pitchFamily="18" charset="0"/>
                <a:ea typeface="Times New Roman" panose="02020603050405020304" pitchFamily="18" charset="0"/>
              </a:rPr>
              <a:t>אולם ושתי איננה רק דמות שסולקה מתפקידה, כביכול כדי לפנות מקום "לרעותה הטובה ממנה". </a:t>
            </a:r>
            <a:r>
              <a:rPr lang="he-IL" sz="700" dirty="0" smtClean="0">
                <a:latin typeface="Times New Roman" panose="02020603050405020304" pitchFamily="18" charset="0"/>
                <a:ea typeface="Times New Roman" panose="02020603050405020304" pitchFamily="18" charset="0"/>
              </a:rPr>
              <a:t>מסופר</a:t>
            </a:r>
            <a:r>
              <a:rPr lang="he-IL" sz="700" dirty="0">
                <a:latin typeface="Times New Roman" panose="02020603050405020304" pitchFamily="18" charset="0"/>
                <a:ea typeface="Times New Roman" panose="02020603050405020304" pitchFamily="18" charset="0"/>
              </a:rPr>
              <a:t>, למעשה, על המרד הפמיניסטי הראשון שדוכא באיבו, ועל מנהיגת המרד, ושתי, ותכונותיה שהיוו, מן הסתם, גורם מאיים על שלטונו הבלתי מעורער של הגבר במשפחה. וכך מגיב ממוכן, והשרים יועצי המלך על דחיית בקשתו של המלך בידי ושתי: "לא על המלך לבדו </a:t>
            </a:r>
            <a:r>
              <a:rPr lang="he-IL" sz="700" dirty="0" err="1">
                <a:latin typeface="Times New Roman" panose="02020603050405020304" pitchFamily="18" charset="0"/>
                <a:ea typeface="Times New Roman" panose="02020603050405020304" pitchFamily="18" charset="0"/>
              </a:rPr>
              <a:t>עותה</a:t>
            </a:r>
            <a:r>
              <a:rPr lang="he-IL" sz="700" dirty="0">
                <a:latin typeface="Times New Roman" panose="02020603050405020304" pitchFamily="18" charset="0"/>
                <a:ea typeface="Times New Roman" panose="02020603050405020304" pitchFamily="18" charset="0"/>
              </a:rPr>
              <a:t> ושתי המלכה, כי על כל השרים ועל כל העמים, אשר בכל מדינות המלך אחשוורוש... והיום הזה תאמרנה שרות פרס ומדי אשר שמעו את דבר המלכה לכל שרי המלך וכדי בזיון וקצף" (א' 18-19). כלומר: החשש מתקדים, לפיו אישה מסרבת להיענות לבקשתו של בעלה, עלול לפרוץ כאש בשדה-קוצים, ולחולל מרד נשים בשלטון הגבר בכל מדינות האימפריה. המסר שהופץ כצו בכל המדינות - לכל מדינה בלשון אנשיה - הוא: "להיות כל איש שורר בביתו" (א' 22). שלטון הגבר בביתו הוא שלטון אבסולוטי וכל מרד ידוכא ביד חזקה.</a:t>
            </a:r>
            <a:endParaRPr lang="en-US" sz="700" dirty="0">
              <a:latin typeface="Times New Roman" panose="02020603050405020304" pitchFamily="18" charset="0"/>
              <a:ea typeface="Times New Roman" panose="02020603050405020304" pitchFamily="18" charset="0"/>
            </a:endParaRPr>
          </a:p>
          <a:p>
            <a:pPr algn="just"/>
            <a:r>
              <a:rPr lang="he-IL" sz="700" dirty="0">
                <a:latin typeface="Times New Roman" panose="02020603050405020304" pitchFamily="18" charset="0"/>
                <a:ea typeface="Times New Roman" panose="02020603050405020304" pitchFamily="18" charset="0"/>
              </a:rPr>
              <a:t> </a:t>
            </a:r>
            <a:r>
              <a:rPr lang="he-IL" sz="700" dirty="0" smtClean="0">
                <a:latin typeface="Times New Roman" panose="02020603050405020304" pitchFamily="18" charset="0"/>
                <a:ea typeface="Times New Roman" panose="02020603050405020304" pitchFamily="18" charset="0"/>
              </a:rPr>
              <a:t>על </a:t>
            </a:r>
            <a:r>
              <a:rPr lang="he-IL" sz="700" dirty="0">
                <a:latin typeface="Times New Roman" panose="02020603050405020304" pitchFamily="18" charset="0"/>
                <a:ea typeface="Times New Roman" panose="02020603050405020304" pitchFamily="18" charset="0"/>
              </a:rPr>
              <a:t>תכונותיה של ושתי כמנהיגה ניתן ללמוד משתי פעולות יחידות שלה, עליהן מספר לנו הסופר:</a:t>
            </a:r>
            <a:endParaRPr lang="en-US" sz="700" dirty="0">
              <a:latin typeface="Times New Roman" panose="02020603050405020304" pitchFamily="18" charset="0"/>
              <a:ea typeface="Times New Roman" panose="02020603050405020304" pitchFamily="18" charset="0"/>
            </a:endParaRPr>
          </a:p>
          <a:p>
            <a:pPr algn="just"/>
            <a:r>
              <a:rPr lang="he-IL" sz="700" dirty="0">
                <a:latin typeface="Times New Roman" panose="02020603050405020304" pitchFamily="18" charset="0"/>
                <a:ea typeface="Times New Roman" panose="02020603050405020304" pitchFamily="18" charset="0"/>
              </a:rPr>
              <a:t>א. היא עשתה </a:t>
            </a:r>
            <a:r>
              <a:rPr lang="he-IL" sz="700" b="1" dirty="0">
                <a:latin typeface="Times New Roman" panose="02020603050405020304" pitchFamily="18" charset="0"/>
                <a:ea typeface="Times New Roman" panose="02020603050405020304" pitchFamily="18" charset="0"/>
              </a:rPr>
              <a:t>משתה נשים</a:t>
            </a:r>
            <a:r>
              <a:rPr lang="he-IL" sz="700" dirty="0">
                <a:latin typeface="Times New Roman" panose="02020603050405020304" pitchFamily="18" charset="0"/>
                <a:ea typeface="Times New Roman" panose="02020603050405020304" pitchFamily="18" charset="0"/>
              </a:rPr>
              <a:t> בבית המלכות (א' 9);</a:t>
            </a:r>
            <a:endParaRPr lang="en-US" sz="700" dirty="0">
              <a:latin typeface="Times New Roman" panose="02020603050405020304" pitchFamily="18" charset="0"/>
              <a:ea typeface="Times New Roman" panose="02020603050405020304" pitchFamily="18" charset="0"/>
            </a:endParaRPr>
          </a:p>
          <a:p>
            <a:pPr algn="just"/>
            <a:r>
              <a:rPr lang="he-IL" sz="700" dirty="0">
                <a:latin typeface="Times New Roman" panose="02020603050405020304" pitchFamily="18" charset="0"/>
                <a:ea typeface="Times New Roman" panose="02020603050405020304" pitchFamily="18" charset="0"/>
              </a:rPr>
              <a:t>ב. היא </a:t>
            </a:r>
            <a:r>
              <a:rPr lang="he-IL" sz="700" b="1" dirty="0">
                <a:latin typeface="Times New Roman" panose="02020603050405020304" pitchFamily="18" charset="0"/>
                <a:ea typeface="Times New Roman" panose="02020603050405020304" pitchFamily="18" charset="0"/>
              </a:rPr>
              <a:t>סירבה להישמע</a:t>
            </a:r>
            <a:r>
              <a:rPr lang="he-IL" sz="700" dirty="0">
                <a:latin typeface="Times New Roman" panose="02020603050405020304" pitchFamily="18" charset="0"/>
                <a:ea typeface="Times New Roman" panose="02020603050405020304" pitchFamily="18" charset="0"/>
              </a:rPr>
              <a:t> לפקודת המלך (א' 12).</a:t>
            </a:r>
            <a:endParaRPr lang="en-US" sz="700" dirty="0">
              <a:latin typeface="Times New Roman" panose="02020603050405020304" pitchFamily="18" charset="0"/>
              <a:ea typeface="Times New Roman" panose="02020603050405020304" pitchFamily="18" charset="0"/>
            </a:endParaRPr>
          </a:p>
          <a:p>
            <a:pPr algn="just"/>
            <a:r>
              <a:rPr lang="he-IL" sz="700" dirty="0">
                <a:latin typeface="Times New Roman" panose="02020603050405020304" pitchFamily="18" charset="0"/>
                <a:ea typeface="Times New Roman" panose="02020603050405020304" pitchFamily="18" charset="0"/>
              </a:rPr>
              <a:t>שני הפעלים הנקשרים בשמה הם </a:t>
            </a:r>
            <a:r>
              <a:rPr lang="he-IL" sz="700" b="1" dirty="0">
                <a:latin typeface="Times New Roman" panose="02020603050405020304" pitchFamily="18" charset="0"/>
                <a:ea typeface="Times New Roman" panose="02020603050405020304" pitchFamily="18" charset="0"/>
              </a:rPr>
              <a:t>פעלים אקטיביים</a:t>
            </a:r>
            <a:r>
              <a:rPr lang="he-IL" sz="700" dirty="0">
                <a:latin typeface="Times New Roman" panose="02020603050405020304" pitchFamily="18" charset="0"/>
                <a:ea typeface="Times New Roman" panose="02020603050405020304" pitchFamily="18" charset="0"/>
              </a:rPr>
              <a:t>, וזה מה שמאפיין את דמותה כ</a:t>
            </a:r>
            <a:r>
              <a:rPr lang="he-IL" sz="700" b="1" dirty="0">
                <a:latin typeface="Times New Roman" panose="02020603050405020304" pitchFamily="18" charset="0"/>
                <a:ea typeface="Times New Roman" panose="02020603050405020304" pitchFamily="18" charset="0"/>
              </a:rPr>
              <a:t>דמות אקטיבית</a:t>
            </a:r>
            <a:r>
              <a:rPr lang="he-IL" sz="700" dirty="0">
                <a:latin typeface="Times New Roman" panose="02020603050405020304" pitchFamily="18" charset="0"/>
                <a:ea typeface="Times New Roman" panose="02020603050405020304" pitchFamily="18" charset="0"/>
              </a:rPr>
              <a:t>. מעשה זה שלה הוא המקרה היחיד במקרא בו מתוארת לנו פעילות של התארגנות נשים כלשהי, שאיננה תפקיד של מחוללות, או משוררות לעת ניצחון, או להבדיל של מקוננות בימי אבל ושכול.</a:t>
            </a:r>
            <a:endParaRPr lang="en-US" sz="700" dirty="0">
              <a:latin typeface="Times New Roman" panose="02020603050405020304" pitchFamily="18" charset="0"/>
              <a:ea typeface="Times New Roman" panose="02020603050405020304" pitchFamily="18" charset="0"/>
            </a:endParaRPr>
          </a:p>
          <a:p>
            <a:pPr algn="just"/>
            <a:r>
              <a:rPr lang="he-IL" sz="700" dirty="0">
                <a:latin typeface="Times New Roman" panose="02020603050405020304" pitchFamily="18" charset="0"/>
                <a:ea typeface="Times New Roman" panose="02020603050405020304" pitchFamily="18" charset="0"/>
              </a:rPr>
              <a:t>גם ההתנגדות הפומבית של אישה לציית לבעלה היא מקרה יחיד במקרא, אם לא להחשיב תגובות של מרי שקט, כמו זה של חווה או של מיכל בת שאול המלגלגת על דוד, בעלה. וגם כאן - נענשות הנשים המורדות עונשים כבדים. פעלים אקטיביים אלה הנכרכים בדמותה של ושתי, נשמעים חזקים שבעתיים אם נשווה אותם לפעלים הנכרכים לדמותה של אסתר, בעיקר בראשית דרכה</a:t>
            </a:r>
            <a:r>
              <a:rPr lang="he-IL" sz="700" dirty="0" smtClean="0">
                <a:latin typeface="Times New Roman" panose="02020603050405020304" pitchFamily="18" charset="0"/>
                <a:ea typeface="Times New Roman" panose="02020603050405020304" pitchFamily="18" charset="0"/>
              </a:rPr>
              <a:t>.</a:t>
            </a:r>
          </a:p>
          <a:p>
            <a:pPr algn="just"/>
            <a:endParaRPr lang="he-IL" sz="700" dirty="0">
              <a:effectLst/>
              <a:latin typeface="Times New Roman" panose="02020603050405020304" pitchFamily="18" charset="0"/>
              <a:ea typeface="Times New Roman" panose="02020603050405020304" pitchFamily="18" charset="0"/>
            </a:endParaRPr>
          </a:p>
          <a:p>
            <a:pPr algn="just"/>
            <a:r>
              <a:rPr lang="he-IL" sz="700" b="1" dirty="0" smtClean="0">
                <a:latin typeface="Times New Roman" panose="02020603050405020304" pitchFamily="18" charset="0"/>
                <a:ea typeface="Times New Roman" panose="02020603050405020304" pitchFamily="18" charset="0"/>
              </a:rPr>
              <a:t>דמויות נשים במגילת אסתר/ ד"ר צופיה מלר. מתוך אתר "חופש"</a:t>
            </a:r>
            <a:endParaRPr lang="en-US" sz="700" b="1" dirty="0">
              <a:effectLst/>
              <a:latin typeface="Times New Roman" panose="02020603050405020304" pitchFamily="18" charset="0"/>
              <a:ea typeface="Times New Roman" panose="02020603050405020304" pitchFamily="18" charset="0"/>
            </a:endParaRPr>
          </a:p>
        </p:txBody>
      </p:sp>
      <p:sp>
        <p:nvSpPr>
          <p:cNvPr id="7" name="מלבן 6"/>
          <p:cNvSpPr/>
          <p:nvPr/>
        </p:nvSpPr>
        <p:spPr>
          <a:xfrm>
            <a:off x="4511344" y="904418"/>
            <a:ext cx="2026324" cy="5049716"/>
          </a:xfrm>
          <a:prstGeom prst="rect">
            <a:avLst/>
          </a:prstGeom>
        </p:spPr>
        <p:txBody>
          <a:bodyPr wrap="square">
            <a:spAutoFit/>
          </a:bodyPr>
          <a:lstStyle/>
          <a:p>
            <a:pPr algn="just">
              <a:lnSpc>
                <a:spcPct val="107000"/>
              </a:lnSpc>
            </a:pPr>
            <a:r>
              <a:rPr lang="he-IL" sz="700" b="1" dirty="0" smtClean="0">
                <a:latin typeface="Calibri" panose="020F0502020204030204" pitchFamily="34" charset="0"/>
                <a:ea typeface="Times New Roman" panose="02020603050405020304" pitchFamily="18" charset="0"/>
              </a:rPr>
              <a:t>א. מתוך המגילה</a:t>
            </a:r>
          </a:p>
          <a:p>
            <a:pPr algn="just">
              <a:lnSpc>
                <a:spcPct val="107000"/>
              </a:lnSpc>
            </a:pPr>
            <a:r>
              <a:rPr lang="he-IL" sz="700" dirty="0" smtClean="0">
                <a:latin typeface="Calibri" panose="020F0502020204030204" pitchFamily="34" charset="0"/>
                <a:ea typeface="Times New Roman" panose="02020603050405020304" pitchFamily="18" charset="0"/>
              </a:rPr>
              <a:t>(ג) בִּשְׁנַת שָׁלוֹשׁ לְמָלְכוֹ עָשָׂה מִשְׁתֶּה לְכָל שָׂרָיו וַעֲבָדָיו חֵיל פָּרַס וּמָדַי </a:t>
            </a:r>
            <a:r>
              <a:rPr lang="he-IL" sz="700" dirty="0" err="1" smtClean="0">
                <a:latin typeface="Calibri" panose="020F0502020204030204" pitchFamily="34" charset="0"/>
                <a:ea typeface="Times New Roman" panose="02020603050405020304" pitchFamily="18" charset="0"/>
              </a:rPr>
              <a:t>הַפַּרְתְּמִים</a:t>
            </a:r>
            <a:r>
              <a:rPr lang="he-IL" sz="700" dirty="0" smtClean="0">
                <a:latin typeface="Calibri" panose="020F0502020204030204" pitchFamily="34" charset="0"/>
                <a:ea typeface="Times New Roman" panose="02020603050405020304" pitchFamily="18" charset="0"/>
              </a:rPr>
              <a:t> וְשָׂרֵי הַמְּדִינוֹת לְפָנָיו: ...(י) בַּיּוֹם הַשְּׁבִיעִי כְּטוֹב לֵב הַמֶּלֶךְ בַּיָּיִן אָמַר </a:t>
            </a:r>
            <a:r>
              <a:rPr lang="he-IL" sz="700" dirty="0" err="1" smtClean="0">
                <a:latin typeface="Calibri" panose="020F0502020204030204" pitchFamily="34" charset="0"/>
                <a:ea typeface="Times New Roman" panose="02020603050405020304" pitchFamily="18" charset="0"/>
              </a:rPr>
              <a:t>לִמְהוּמָן</a:t>
            </a:r>
            <a:r>
              <a:rPr lang="he-IL" sz="700" dirty="0" smtClean="0">
                <a:latin typeface="Calibri" panose="020F0502020204030204" pitchFamily="34" charset="0"/>
                <a:ea typeface="Times New Roman" panose="02020603050405020304" pitchFamily="18" charset="0"/>
              </a:rPr>
              <a:t> </a:t>
            </a:r>
            <a:r>
              <a:rPr lang="he-IL" sz="700" dirty="0" err="1" smtClean="0">
                <a:latin typeface="Calibri" panose="020F0502020204030204" pitchFamily="34" charset="0"/>
                <a:ea typeface="Times New Roman" panose="02020603050405020304" pitchFamily="18" charset="0"/>
              </a:rPr>
              <a:t>בִּזְּתָא</a:t>
            </a:r>
            <a:r>
              <a:rPr lang="he-IL" sz="700" dirty="0" smtClean="0">
                <a:latin typeface="Calibri" panose="020F0502020204030204" pitchFamily="34" charset="0"/>
                <a:ea typeface="Times New Roman" panose="02020603050405020304" pitchFamily="18" charset="0"/>
              </a:rPr>
              <a:t> </a:t>
            </a:r>
            <a:r>
              <a:rPr lang="he-IL" sz="700" dirty="0" err="1" smtClean="0">
                <a:latin typeface="Calibri" panose="020F0502020204030204" pitchFamily="34" charset="0"/>
                <a:ea typeface="Times New Roman" panose="02020603050405020304" pitchFamily="18" charset="0"/>
              </a:rPr>
              <a:t>חַרְבוֹנָא</a:t>
            </a:r>
            <a:r>
              <a:rPr lang="he-IL" sz="700" dirty="0" smtClean="0">
                <a:latin typeface="Calibri" panose="020F0502020204030204" pitchFamily="34" charset="0"/>
                <a:ea typeface="Times New Roman" panose="02020603050405020304" pitchFamily="18" charset="0"/>
              </a:rPr>
              <a:t> </a:t>
            </a:r>
            <a:r>
              <a:rPr lang="he-IL" sz="700" dirty="0" err="1" smtClean="0">
                <a:latin typeface="Calibri" panose="020F0502020204030204" pitchFamily="34" charset="0"/>
                <a:ea typeface="Times New Roman" panose="02020603050405020304" pitchFamily="18" charset="0"/>
              </a:rPr>
              <a:t>בִּגְתָא</a:t>
            </a:r>
            <a:r>
              <a:rPr lang="he-IL" sz="700" dirty="0" smtClean="0">
                <a:latin typeface="Calibri" panose="020F0502020204030204" pitchFamily="34" charset="0"/>
                <a:ea typeface="Times New Roman" panose="02020603050405020304" pitchFamily="18" charset="0"/>
              </a:rPr>
              <a:t> </a:t>
            </a:r>
            <a:r>
              <a:rPr lang="he-IL" sz="700" dirty="0" err="1" smtClean="0">
                <a:latin typeface="Calibri" panose="020F0502020204030204" pitchFamily="34" charset="0"/>
                <a:ea typeface="Times New Roman" panose="02020603050405020304" pitchFamily="18" charset="0"/>
              </a:rPr>
              <a:t>וַאֲבַגְתָא</a:t>
            </a:r>
            <a:r>
              <a:rPr lang="he-IL" sz="700" dirty="0" smtClean="0">
                <a:latin typeface="Calibri" panose="020F0502020204030204" pitchFamily="34" charset="0"/>
                <a:ea typeface="Times New Roman" panose="02020603050405020304" pitchFamily="18" charset="0"/>
              </a:rPr>
              <a:t> </a:t>
            </a:r>
            <a:r>
              <a:rPr lang="he-IL" sz="700" dirty="0" err="1" smtClean="0">
                <a:latin typeface="Calibri" panose="020F0502020204030204" pitchFamily="34" charset="0"/>
                <a:ea typeface="Times New Roman" panose="02020603050405020304" pitchFamily="18" charset="0"/>
              </a:rPr>
              <a:t>זֵתַר</a:t>
            </a:r>
            <a:r>
              <a:rPr lang="he-IL" sz="700" dirty="0" smtClean="0">
                <a:latin typeface="Calibri" panose="020F0502020204030204" pitchFamily="34" charset="0"/>
                <a:ea typeface="Times New Roman" panose="02020603050405020304" pitchFamily="18" charset="0"/>
              </a:rPr>
              <a:t> וְכַרְכַּס שִׁבְעַת הַסָּרִיסִים הַמְשָׁרְתִים אֶת פְּנֵי הַמֶּלֶךְ </a:t>
            </a:r>
            <a:r>
              <a:rPr lang="he-IL" sz="700" dirty="0" err="1" smtClean="0">
                <a:latin typeface="Calibri" panose="020F0502020204030204" pitchFamily="34" charset="0"/>
                <a:ea typeface="Times New Roman" panose="02020603050405020304" pitchFamily="18" charset="0"/>
              </a:rPr>
              <a:t>אֲחַשְׁוֵרוֹש</a:t>
            </a:r>
            <a:r>
              <a:rPr lang="he-IL" sz="700" dirty="0" smtClean="0">
                <a:latin typeface="Calibri" panose="020F0502020204030204" pitchFamily="34" charset="0"/>
                <a:ea typeface="Times New Roman" panose="02020603050405020304" pitchFamily="18" charset="0"/>
              </a:rPr>
              <a:t>ׁ: (יא) לְהָבִיא אֶת וַשְׁתִּי הַמַּלְכָּה לִפְנֵי הַמֶּלֶךְ בְּכֶתֶר מַלְכוּת לְהַרְאוֹת הָעַמִּים וְהַשָּׂרִים אֶת יָפְיָהּ כִּי טוֹבַת מַרְאֶה הִיא: (</a:t>
            </a:r>
            <a:r>
              <a:rPr lang="he-IL" sz="700" dirty="0" err="1" smtClean="0">
                <a:latin typeface="Calibri" panose="020F0502020204030204" pitchFamily="34" charset="0"/>
                <a:ea typeface="Times New Roman" panose="02020603050405020304" pitchFamily="18" charset="0"/>
              </a:rPr>
              <a:t>יב</a:t>
            </a:r>
            <a:r>
              <a:rPr lang="he-IL" sz="700" dirty="0" smtClean="0">
                <a:latin typeface="Calibri" panose="020F0502020204030204" pitchFamily="34" charset="0"/>
                <a:ea typeface="Times New Roman" panose="02020603050405020304" pitchFamily="18" charset="0"/>
              </a:rPr>
              <a:t>) וַתְּמָאֵן הַמַּלְכָּה וַשְׁתִּי לָבוֹא בִּדְבַר הַמֶּלֶךְ אֲשֶׁר בְּיַד הַסָּרִיסִים </a:t>
            </a:r>
            <a:r>
              <a:rPr lang="he-IL" sz="700" dirty="0" err="1" smtClean="0">
                <a:latin typeface="Calibri" panose="020F0502020204030204" pitchFamily="34" charset="0"/>
                <a:ea typeface="Times New Roman" panose="02020603050405020304" pitchFamily="18" charset="0"/>
              </a:rPr>
              <a:t>וַיִּקְצֹף</a:t>
            </a:r>
            <a:r>
              <a:rPr lang="he-IL" sz="700" dirty="0" smtClean="0">
                <a:latin typeface="Calibri" panose="020F0502020204030204" pitchFamily="34" charset="0"/>
                <a:ea typeface="Times New Roman" panose="02020603050405020304" pitchFamily="18" charset="0"/>
              </a:rPr>
              <a:t> הַמֶּלֶךְ מְאֹד וַחֲמָתוֹ בָּעֲרָה בוֹ: (</a:t>
            </a:r>
            <a:r>
              <a:rPr lang="he-IL" sz="700" dirty="0" err="1" smtClean="0">
                <a:latin typeface="Calibri" panose="020F0502020204030204" pitchFamily="34" charset="0"/>
                <a:ea typeface="Times New Roman" panose="02020603050405020304" pitchFamily="18" charset="0"/>
              </a:rPr>
              <a:t>יג</a:t>
            </a:r>
            <a:r>
              <a:rPr lang="he-IL" sz="700" dirty="0" smtClean="0">
                <a:latin typeface="Calibri" panose="020F0502020204030204" pitchFamily="34" charset="0"/>
                <a:ea typeface="Times New Roman" panose="02020603050405020304" pitchFamily="18" charset="0"/>
              </a:rPr>
              <a:t>) וַיֹּאמֶר הַמֶּלֶךְ לַחֲכָמִים יֹדְעֵי הָעִתִּים כִּי כֵן דְּבַר הַמֶּלֶךְ לִפְנֵי כָּל יֹדְעֵי דָּת וָדִין:.. כְּדָת מַה לַּעֲשֹוֹת בַּמַּלְכָּה וַשְׁתִּי עַל אֲשֶׁר לֹא עָשְׂתָה אֶת מַאֲמַר הַמֶּלֶךְ </a:t>
            </a:r>
            <a:r>
              <a:rPr lang="he-IL" sz="700" dirty="0" err="1" smtClean="0">
                <a:latin typeface="Calibri" panose="020F0502020204030204" pitchFamily="34" charset="0"/>
                <a:ea typeface="Times New Roman" panose="02020603050405020304" pitchFamily="18" charset="0"/>
              </a:rPr>
              <a:t>אֲחַשְׁוֵרוֹש</a:t>
            </a:r>
            <a:r>
              <a:rPr lang="he-IL" sz="700" dirty="0" smtClean="0">
                <a:latin typeface="Calibri" panose="020F0502020204030204" pitchFamily="34" charset="0"/>
                <a:ea typeface="Times New Roman" panose="02020603050405020304" pitchFamily="18" charset="0"/>
              </a:rPr>
              <a:t>ׁ בְּיַד הַסָּרִיסִים: (</a:t>
            </a:r>
            <a:r>
              <a:rPr lang="he-IL" sz="700" dirty="0" err="1" smtClean="0">
                <a:latin typeface="Calibri" panose="020F0502020204030204" pitchFamily="34" charset="0"/>
                <a:ea typeface="Times New Roman" panose="02020603050405020304" pitchFamily="18" charset="0"/>
              </a:rPr>
              <a:t>טז</a:t>
            </a:r>
            <a:r>
              <a:rPr lang="he-IL" sz="700" dirty="0" smtClean="0">
                <a:latin typeface="Calibri" panose="020F0502020204030204" pitchFamily="34" charset="0"/>
                <a:ea typeface="Times New Roman" panose="02020603050405020304" pitchFamily="18" charset="0"/>
              </a:rPr>
              <a:t>) וַיֹּאמֶר מְמוּכָן לִפְנֵי הַמֶּלֶךְ וְהַשָּׂרִים לֹא עַל הַמֶּלֶךְ לְבַדּוֹ </a:t>
            </a:r>
            <a:r>
              <a:rPr lang="he-IL" sz="700" dirty="0" err="1" smtClean="0">
                <a:latin typeface="Calibri" panose="020F0502020204030204" pitchFamily="34" charset="0"/>
                <a:ea typeface="Times New Roman" panose="02020603050405020304" pitchFamily="18" charset="0"/>
              </a:rPr>
              <a:t>עָוְתָה</a:t>
            </a:r>
            <a:r>
              <a:rPr lang="he-IL" sz="700" dirty="0" smtClean="0">
                <a:latin typeface="Calibri" panose="020F0502020204030204" pitchFamily="34" charset="0"/>
                <a:ea typeface="Times New Roman" panose="02020603050405020304" pitchFamily="18" charset="0"/>
              </a:rPr>
              <a:t> וַשְׁתִּי הַמַּלְכָּה כִּי עַל כָּל הַשָּׂרִים וְעַל כָּל הָעַמִּים אֲשֶׁר בְּכָל מְדִינוֹת הַמֶּלֶךְ </a:t>
            </a:r>
            <a:r>
              <a:rPr lang="he-IL" sz="700" dirty="0" err="1" smtClean="0">
                <a:latin typeface="Calibri" panose="020F0502020204030204" pitchFamily="34" charset="0"/>
                <a:ea typeface="Times New Roman" panose="02020603050405020304" pitchFamily="18" charset="0"/>
              </a:rPr>
              <a:t>אֲחַשְׁוֵרוֹש</a:t>
            </a:r>
            <a:r>
              <a:rPr lang="he-IL" sz="700" dirty="0" smtClean="0">
                <a:latin typeface="Calibri" panose="020F0502020204030204" pitchFamily="34" charset="0"/>
                <a:ea typeface="Times New Roman" panose="02020603050405020304" pitchFamily="18" charset="0"/>
              </a:rPr>
              <a:t>ׁ: (</a:t>
            </a:r>
            <a:r>
              <a:rPr lang="he-IL" sz="700" dirty="0" err="1" smtClean="0">
                <a:latin typeface="Calibri" panose="020F0502020204030204" pitchFamily="34" charset="0"/>
                <a:ea typeface="Times New Roman" panose="02020603050405020304" pitchFamily="18" charset="0"/>
              </a:rPr>
              <a:t>יז</a:t>
            </a:r>
            <a:r>
              <a:rPr lang="he-IL" sz="700" dirty="0" smtClean="0">
                <a:latin typeface="Calibri" panose="020F0502020204030204" pitchFamily="34" charset="0"/>
                <a:ea typeface="Times New Roman" panose="02020603050405020304" pitchFamily="18" charset="0"/>
              </a:rPr>
              <a:t>) כִּי יֵצֵא דְבַר הַמַּלְכָּה עַל כָּל הַנָּשִׁים </a:t>
            </a:r>
            <a:r>
              <a:rPr lang="he-IL" sz="700" dirty="0" err="1" smtClean="0">
                <a:latin typeface="Calibri" panose="020F0502020204030204" pitchFamily="34" charset="0"/>
                <a:ea typeface="Times New Roman" panose="02020603050405020304" pitchFamily="18" charset="0"/>
              </a:rPr>
              <a:t>לְהַבְזוֹת</a:t>
            </a:r>
            <a:r>
              <a:rPr lang="he-IL" sz="700" dirty="0" smtClean="0">
                <a:latin typeface="Calibri" panose="020F0502020204030204" pitchFamily="34" charset="0"/>
                <a:ea typeface="Times New Roman" panose="02020603050405020304" pitchFamily="18" charset="0"/>
              </a:rPr>
              <a:t> בַּעְלֵיהֶן בְּעֵינֵיהֶן בְּאָמְרָם הַמֶּלֶךְ </a:t>
            </a:r>
            <a:r>
              <a:rPr lang="he-IL" sz="700" dirty="0" err="1" smtClean="0">
                <a:latin typeface="Calibri" panose="020F0502020204030204" pitchFamily="34" charset="0"/>
                <a:ea typeface="Times New Roman" panose="02020603050405020304" pitchFamily="18" charset="0"/>
              </a:rPr>
              <a:t>אֲחַשְׁוֵרוֹש</a:t>
            </a:r>
            <a:r>
              <a:rPr lang="he-IL" sz="700" dirty="0" smtClean="0">
                <a:latin typeface="Calibri" panose="020F0502020204030204" pitchFamily="34" charset="0"/>
                <a:ea typeface="Times New Roman" panose="02020603050405020304" pitchFamily="18" charset="0"/>
              </a:rPr>
              <a:t>ׁ אָמַר לְהָבִיא אֶת וַשְׁתִּי הַמַּלְכָּה לְפָנָיו וְלֹא בָאָה: </a:t>
            </a:r>
          </a:p>
          <a:p>
            <a:pPr algn="just">
              <a:lnSpc>
                <a:spcPct val="107000"/>
              </a:lnSpc>
            </a:pPr>
            <a:endParaRPr lang="he-IL" sz="700" dirty="0" smtClean="0">
              <a:latin typeface="Calibri" panose="020F0502020204030204" pitchFamily="34" charset="0"/>
              <a:ea typeface="Times New Roman" panose="02020603050405020304" pitchFamily="18" charset="0"/>
            </a:endParaRPr>
          </a:p>
          <a:p>
            <a:pPr algn="just">
              <a:lnSpc>
                <a:spcPct val="107000"/>
              </a:lnSpc>
            </a:pPr>
            <a:r>
              <a:rPr lang="he-IL" sz="700" i="1" dirty="0" smtClean="0">
                <a:latin typeface="Calibri" panose="020F0502020204030204" pitchFamily="34" charset="0"/>
                <a:ea typeface="Calibri" panose="020F0502020204030204" pitchFamily="34" charset="0"/>
                <a:cs typeface="Arial" panose="020B0604020202020204" pitchFamily="34" charset="0"/>
              </a:rPr>
              <a:t>אסתר פרק א ג-</a:t>
            </a:r>
            <a:r>
              <a:rPr lang="he-IL" sz="700" i="1" dirty="0" err="1" smtClean="0">
                <a:latin typeface="Calibri" panose="020F0502020204030204" pitchFamily="34" charset="0"/>
                <a:ea typeface="Calibri" panose="020F0502020204030204" pitchFamily="34" charset="0"/>
                <a:cs typeface="Arial" panose="020B0604020202020204" pitchFamily="34" charset="0"/>
              </a:rPr>
              <a:t>יז</a:t>
            </a:r>
            <a:endParaRPr lang="he-IL" sz="700" i="1" dirty="0" smtClean="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endParaRPr lang="he-IL" sz="700" i="1" dirty="0" smtClean="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he-IL" sz="700" dirty="0" smtClean="0"/>
              <a:t>(</a:t>
            </a:r>
            <a:r>
              <a:rPr lang="he-IL" sz="700" dirty="0"/>
              <a:t>ח) וַיְהִי </a:t>
            </a:r>
            <a:r>
              <a:rPr lang="he-IL" sz="700" dirty="0" err="1"/>
              <a:t>בְּהִשָּׁמַע</a:t>
            </a:r>
            <a:r>
              <a:rPr lang="he-IL" sz="700" dirty="0"/>
              <a:t> דְּבַר הַמֶּלֶךְ וְדָתוֹ </a:t>
            </a:r>
            <a:r>
              <a:rPr lang="he-IL" sz="700" dirty="0" err="1"/>
              <a:t>וּבְהִקָּבֵץ</a:t>
            </a:r>
            <a:r>
              <a:rPr lang="he-IL" sz="700" dirty="0"/>
              <a:t> נְעָרוֹת רַבּוֹת אֶל שׁוּשַׁן הַבִּירָה אֶל יַד הֵגָי </a:t>
            </a:r>
            <a:r>
              <a:rPr lang="he-IL" sz="700" dirty="0" err="1"/>
              <a:t>וַתִּלָּקַח</a:t>
            </a:r>
            <a:r>
              <a:rPr lang="he-IL" sz="700" dirty="0"/>
              <a:t> אֶסְתֵּר אֶל בֵּית הַמֶּלֶךְ אֶל יַד הֵגַי שֹׁמֵר הַנָּשִׁים: (ט) וַתִּיטַב הַנַּעֲרָה בְעֵינָיו </a:t>
            </a:r>
            <a:r>
              <a:rPr lang="he-IL" sz="700" dirty="0" err="1"/>
              <a:t>וַתִּשָּׂא</a:t>
            </a:r>
            <a:r>
              <a:rPr lang="he-IL" sz="700" dirty="0"/>
              <a:t> חֶסֶד לְפָנָיו </a:t>
            </a:r>
            <a:r>
              <a:rPr lang="he-IL" sz="700" dirty="0" err="1"/>
              <a:t>וַיְבַהֵל</a:t>
            </a:r>
            <a:r>
              <a:rPr lang="he-IL" sz="700" dirty="0"/>
              <a:t> אֶת תַּמְרוּקֶיהָ וְאֶת </a:t>
            </a:r>
            <a:r>
              <a:rPr lang="he-IL" sz="700" dirty="0" err="1"/>
              <a:t>מָנוֹתֶה</a:t>
            </a:r>
            <a:r>
              <a:rPr lang="he-IL" sz="700" dirty="0"/>
              <a:t>ָ לָתֵת לָהּ וְאֵת שֶׁבַע הַנְּעָרוֹת הָרְאֻיוֹת לָתֶת לָהּ מִבֵּית הַמֶּלֶךְ וַיְשַׁנֶּהָ וְאֶת נַעֲרוֹתֶיהָ לְטוֹב בֵּית הַנָּשִׁים: (י) לֹא הִגִּידָה אֶסְתֵּר אֶת עַמָּהּ וְאֶת </a:t>
            </a:r>
            <a:r>
              <a:rPr lang="he-IL" sz="700" dirty="0" smtClean="0"/>
              <a:t>מוֹלַדְתָּהּ </a:t>
            </a:r>
            <a:r>
              <a:rPr lang="he-IL" sz="700" dirty="0"/>
              <a:t>כִּי מָרְדֳּכַי </a:t>
            </a:r>
            <a:r>
              <a:rPr lang="he-IL" sz="700" dirty="0" err="1"/>
              <a:t>צִוָּה</a:t>
            </a:r>
            <a:r>
              <a:rPr lang="he-IL" sz="700" dirty="0"/>
              <a:t> עָלֶיהָ אֲשֶׁר לֹא תַגִּיד: (יא) וּבְכָל יוֹם וָיוֹם מָרְדֳּכַי מִתְהַלֵּךְ לִפְנֵי חֲצַר בֵּית הַנָּשִׁים לָדַעַת אֶת שְׁלוֹם אֶסְתֵּר וּמַה יֵּעָשֶׂה בָּהּ: (</a:t>
            </a:r>
            <a:r>
              <a:rPr lang="he-IL" sz="700" dirty="0" err="1"/>
              <a:t>יב</a:t>
            </a:r>
            <a:r>
              <a:rPr lang="he-IL" sz="700" dirty="0"/>
              <a:t>) וּבְהַגִּיעַ תֹּר נַעֲרָה וְנַעֲרָה לָבוֹא אֶל הַמֶּלֶךְ </a:t>
            </a:r>
            <a:r>
              <a:rPr lang="he-IL" sz="700" dirty="0" err="1"/>
              <a:t>אֲחַשְׁוֵרוֹש</a:t>
            </a:r>
            <a:r>
              <a:rPr lang="he-IL" sz="700" dirty="0"/>
              <a:t>ׁ מִקֵּץ הֱיוֹת לָהּ כְּדַת הַנָּשִׁים שְׁנֵים עָשָׂר חֹדֶשׁ כִּי כֵּן יִמְלְאוּ יְמֵי </a:t>
            </a:r>
            <a:r>
              <a:rPr lang="he-IL" sz="700" dirty="0" err="1"/>
              <a:t>מְרוּקֵיהֶן</a:t>
            </a:r>
            <a:r>
              <a:rPr lang="he-IL" sz="700" dirty="0"/>
              <a:t> שִׁשָּׁה חֳדָשִׁים בְּשֶׁמֶן הַמֹּר וְשִׁשָּׁה חֳדָשִׁים בַּבְּשָׂמִים וּבְתַמְרוּקֵי הַנָּשִׁים...(טו) וּבְהַגִּיעַ תֹּר אֶסְתֵּר בַּת אֲבִיחַיִל דֹּד מָרְדֳּכַי אֲשֶׁר לָקַח לוֹ לְבַת לָבוֹא אֶל הַמֶּלֶךְ לֹא בִקְשָׁה דָּבָר כִּי אִם אֶת אֲשֶׁר יֹאמַר הֵגַי סְרִיס הַמֶּלֶךְ שֹׁמֵר הַנָּשִׁים וַתְּהִי אֶסְתֵּר נֹשֵׂאת חֵן בְּעֵינֵי כָּל רֹאֶיהָ.. (כ) אֵין אֶסְתֵּר מַגֶּדֶת מוֹלַדְתָּהּ וְאֶת עַמָּהּ כַּאֲשֶׁר </a:t>
            </a:r>
            <a:r>
              <a:rPr lang="he-IL" sz="700" dirty="0" err="1"/>
              <a:t>צִוָּה</a:t>
            </a:r>
            <a:r>
              <a:rPr lang="he-IL" sz="700" dirty="0"/>
              <a:t> עָלֶיהָ מָרְדֳּכָי וְאֶת מַאֲמַר מָרְדֳּכַי אֶסְתֵּר עֹשָׂה כַּאֲשֶׁר </a:t>
            </a:r>
            <a:r>
              <a:rPr lang="he-IL" sz="700" dirty="0" err="1"/>
              <a:t>הָיְתָה</a:t>
            </a:r>
            <a:r>
              <a:rPr lang="he-IL" sz="700" dirty="0"/>
              <a:t> בְאָמְנָה </a:t>
            </a:r>
            <a:r>
              <a:rPr lang="he-IL" sz="700" dirty="0" smtClean="0"/>
              <a:t>אִתּוֹ</a:t>
            </a:r>
          </a:p>
          <a:p>
            <a:pPr algn="just">
              <a:lnSpc>
                <a:spcPct val="107000"/>
              </a:lnSpc>
            </a:pPr>
            <a:endParaRPr lang="he-IL" sz="700" dirty="0" smtClean="0"/>
          </a:p>
          <a:p>
            <a:pPr algn="just">
              <a:lnSpc>
                <a:spcPct val="107000"/>
              </a:lnSpc>
            </a:pPr>
            <a:r>
              <a:rPr lang="he-IL" sz="700" i="1" dirty="0" smtClean="0">
                <a:effectLst/>
                <a:latin typeface="Calibri" panose="020F0502020204030204" pitchFamily="34" charset="0"/>
                <a:ea typeface="Calibri" panose="020F0502020204030204" pitchFamily="34" charset="0"/>
                <a:cs typeface="Arial" panose="020B0604020202020204" pitchFamily="34" charset="0"/>
              </a:rPr>
              <a:t>אסתר פרק ב ח-כ</a:t>
            </a:r>
            <a:endParaRPr lang="en-US" sz="700" i="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10069</TotalTime>
  <Words>595</Words>
  <Application>Microsoft Office PowerPoint</Application>
  <PresentationFormat>A4 Paper (210x297 mm)</PresentationFormat>
  <Paragraphs>47</Paragraphs>
  <Slides>1</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1</vt:i4>
      </vt:variant>
    </vt:vector>
  </HeadingPairs>
  <TitlesOfParts>
    <vt:vector size="8" baseType="lpstr">
      <vt:lpstr>Arial</vt:lpstr>
      <vt:lpstr>Calibri</vt:lpstr>
      <vt:lpstr>Levenim MT</vt:lpstr>
      <vt:lpstr>Times New Roman</vt:lpstr>
      <vt:lpstr>wfont_5044d6_a64ef102af3d4be69e76fd2589b0f681</vt:lpstr>
      <vt:lpstr>wfont_5044d6_ccabff22adec45e69d8935db27449606</vt:lpstr>
      <vt:lpstr>1_ערכת נושא Office</vt:lpstr>
      <vt:lpstr>מגילת אסתר – סיפור של מנהיגות נשית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efrat indig</cp:lastModifiedBy>
  <cp:revision>113</cp:revision>
  <cp:lastPrinted>2016-01-02T09:56:53Z</cp:lastPrinted>
  <dcterms:created xsi:type="dcterms:W3CDTF">2016-01-01T12:13:36Z</dcterms:created>
  <dcterms:modified xsi:type="dcterms:W3CDTF">2017-03-09T20:40:31Z</dcterms:modified>
</cp:coreProperties>
</file>