
<file path=[Content_Types].xml><?xml version="1.0" encoding="utf-8"?>
<Types xmlns="http://schemas.openxmlformats.org/package/2006/content-types">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61" r:id="rId2"/>
    <p:sldId id="265" r:id="rId3"/>
  </p:sldIdLst>
  <p:sldSz cx="9906000" cy="6858000" type="A4"/>
  <p:notesSz cx="7102475" cy="9388475"/>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5E4D36"/>
    <a:srgbClr val="C9C0B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aximized" horzBarState="maximized">
    <p:restoredLeft sz="80993" autoAdjust="0"/>
    <p:restoredTop sz="94660"/>
  </p:normalViewPr>
  <p:slideViewPr>
    <p:cSldViewPr snapToGrid="0">
      <p:cViewPr>
        <p:scale>
          <a:sx n="90" d="100"/>
          <a:sy n="90" d="100"/>
        </p:scale>
        <p:origin x="-1236" y="-54"/>
      </p:cViewPr>
      <p:guideLst>
        <p:guide orient="horz" pos="2160"/>
        <p:guide pos="312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ריק">
    <p:spTree>
      <p:nvGrpSpPr>
        <p:cNvPr id="1" name=""/>
        <p:cNvGrpSpPr/>
        <p:nvPr/>
      </p:nvGrpSpPr>
      <p:grpSpPr>
        <a:xfrm>
          <a:off x="0" y="0"/>
          <a:ext cx="0" cy="0"/>
          <a:chOff x="0" y="0"/>
          <a:chExt cx="0" cy="0"/>
        </a:xfrm>
      </p:grpSpPr>
      <p:sp>
        <p:nvSpPr>
          <p:cNvPr id="32" name="Title 1"/>
          <p:cNvSpPr>
            <a:spLocks noGrp="1"/>
          </p:cNvSpPr>
          <p:nvPr>
            <p:ph type="title"/>
          </p:nvPr>
        </p:nvSpPr>
        <p:spPr>
          <a:xfrm>
            <a:off x="2162175" y="605097"/>
            <a:ext cx="7382835" cy="256407"/>
          </a:xfrm>
          <a:prstGeom prst="rect">
            <a:avLst/>
          </a:prstGeom>
        </p:spPr>
        <p:txBody>
          <a:bodyPr/>
          <a:lstStyle>
            <a:lvl1pPr algn="r">
              <a:defRPr lang="en-US" sz="1400" b="1" kern="1200" dirty="0">
                <a:solidFill>
                  <a:srgbClr val="5E4D36"/>
                </a:solidFill>
                <a:latin typeface="Levenim MT" panose="02010502060101010101" pitchFamily="2" charset="-79"/>
                <a:ea typeface="+mn-ea"/>
                <a:cs typeface="Levenim MT" panose="02010502060101010101" pitchFamily="2" charset="-79"/>
              </a:defRPr>
            </a:lvl1pPr>
          </a:lstStyle>
          <a:p>
            <a:r>
              <a:rPr lang="he-IL" dirty="0" smtClean="0"/>
              <a:t>לחץ כדי לערוך סגנון כותרת של תבנית בסיס</a:t>
            </a:r>
            <a:endParaRPr lang="en-US" dirty="0"/>
          </a:p>
        </p:txBody>
      </p:sp>
      <p:cxnSp>
        <p:nvCxnSpPr>
          <p:cNvPr id="7" name="מחבר ישר 6"/>
          <p:cNvCxnSpPr/>
          <p:nvPr userDrawn="1"/>
        </p:nvCxnSpPr>
        <p:spPr>
          <a:xfrm flipH="1">
            <a:off x="433755" y="876300"/>
            <a:ext cx="6113095" cy="0"/>
          </a:xfrm>
          <a:prstGeom prst="line">
            <a:avLst/>
          </a:prstGeom>
          <a:ln>
            <a:solidFill>
              <a:srgbClr val="5E4D36"/>
            </a:solidFill>
          </a:ln>
        </p:spPr>
        <p:style>
          <a:lnRef idx="1">
            <a:schemeClr val="accent1"/>
          </a:lnRef>
          <a:fillRef idx="0">
            <a:schemeClr val="accent1"/>
          </a:fillRef>
          <a:effectRef idx="0">
            <a:schemeClr val="accent1"/>
          </a:effectRef>
          <a:fontRef idx="minor">
            <a:schemeClr val="tx1"/>
          </a:fontRef>
        </p:style>
      </p:cxnSp>
      <p:cxnSp>
        <p:nvCxnSpPr>
          <p:cNvPr id="9" name="מחבר ישר 8"/>
          <p:cNvCxnSpPr/>
          <p:nvPr/>
        </p:nvCxnSpPr>
        <p:spPr>
          <a:xfrm flipH="1">
            <a:off x="6527009"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cxnSp>
        <p:nvCxnSpPr>
          <p:cNvPr id="12" name="מחבר ישר 11"/>
          <p:cNvCxnSpPr/>
          <p:nvPr/>
        </p:nvCxnSpPr>
        <p:spPr>
          <a:xfrm flipH="1">
            <a:off x="4481332"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cxnSp>
        <p:nvCxnSpPr>
          <p:cNvPr id="15" name="מחבר ישר 14"/>
          <p:cNvCxnSpPr/>
          <p:nvPr/>
        </p:nvCxnSpPr>
        <p:spPr>
          <a:xfrm flipH="1">
            <a:off x="2435655" y="990600"/>
            <a:ext cx="1" cy="5726723"/>
          </a:xfrm>
          <a:prstGeom prst="line">
            <a:avLst/>
          </a:prstGeom>
          <a:ln>
            <a:solidFill>
              <a:srgbClr val="5E4D36"/>
            </a:solidFill>
            <a:prstDash val="sysDash"/>
          </a:ln>
        </p:spPr>
        <p:style>
          <a:lnRef idx="1">
            <a:schemeClr val="accent1"/>
          </a:lnRef>
          <a:fillRef idx="0">
            <a:schemeClr val="accent1"/>
          </a:fillRef>
          <a:effectRef idx="0">
            <a:schemeClr val="accent1"/>
          </a:effectRef>
          <a:fontRef idx="minor">
            <a:schemeClr val="tx1"/>
          </a:fontRef>
        </p:style>
      </p:cxnSp>
      <p:pic>
        <p:nvPicPr>
          <p:cNvPr id="18" name="תמונה 17"/>
          <p:cNvPicPr>
            <a:picLocks noChangeAspect="1"/>
          </p:cNvPicPr>
          <p:nvPr userDrawn="1"/>
        </p:nvPicPr>
        <p:blipFill>
          <a:blip r:embed="rId2" cstate="print"/>
          <a:stretch>
            <a:fillRect/>
          </a:stretch>
        </p:blipFill>
        <p:spPr>
          <a:xfrm>
            <a:off x="7722606" y="5988702"/>
            <a:ext cx="1822404" cy="781493"/>
          </a:xfrm>
          <a:prstGeom prst="rect">
            <a:avLst/>
          </a:prstGeom>
        </p:spPr>
      </p:pic>
      <p:pic>
        <p:nvPicPr>
          <p:cNvPr id="19" name="תמונה 18"/>
          <p:cNvPicPr>
            <a:picLocks noChangeAspect="1"/>
          </p:cNvPicPr>
          <p:nvPr userDrawn="1"/>
        </p:nvPicPr>
        <p:blipFill>
          <a:blip r:embed="rId3" cstate="print"/>
          <a:stretch>
            <a:fillRect/>
          </a:stretch>
        </p:blipFill>
        <p:spPr>
          <a:xfrm>
            <a:off x="438150" y="194040"/>
            <a:ext cx="1533526" cy="697057"/>
          </a:xfrm>
          <a:prstGeom prst="rect">
            <a:avLst/>
          </a:prstGeom>
        </p:spPr>
      </p:pic>
      <p:sp>
        <p:nvSpPr>
          <p:cNvPr id="29" name="מציין מיקום של תמונה 28"/>
          <p:cNvSpPr>
            <a:spLocks noGrp="1"/>
          </p:cNvSpPr>
          <p:nvPr>
            <p:ph type="pic" sz="quarter" idx="13"/>
          </p:nvPr>
        </p:nvSpPr>
        <p:spPr>
          <a:xfrm>
            <a:off x="4583738" y="4991100"/>
            <a:ext cx="1844675" cy="1725613"/>
          </a:xfrm>
          <a:prstGeom prst="rect">
            <a:avLst/>
          </a:prstGeom>
        </p:spPr>
        <p:txBody>
          <a:bodyPr/>
          <a:lstStyle/>
          <a:p>
            <a:endParaRPr lang="he-IL"/>
          </a:p>
        </p:txBody>
      </p:sp>
      <p:sp>
        <p:nvSpPr>
          <p:cNvPr id="30" name="מציין מיקום של תמונה 28"/>
          <p:cNvSpPr>
            <a:spLocks noGrp="1"/>
          </p:cNvSpPr>
          <p:nvPr>
            <p:ph type="pic" sz="quarter" idx="14"/>
          </p:nvPr>
        </p:nvSpPr>
        <p:spPr>
          <a:xfrm>
            <a:off x="2535043" y="4991100"/>
            <a:ext cx="1844675" cy="1725613"/>
          </a:xfrm>
          <a:prstGeom prst="rect">
            <a:avLst/>
          </a:prstGeom>
        </p:spPr>
        <p:txBody>
          <a:bodyPr/>
          <a:lstStyle/>
          <a:p>
            <a:endParaRPr lang="he-IL"/>
          </a:p>
        </p:txBody>
      </p:sp>
      <p:sp>
        <p:nvSpPr>
          <p:cNvPr id="31" name="מציין מיקום של תמונה 28"/>
          <p:cNvSpPr>
            <a:spLocks noGrp="1"/>
          </p:cNvSpPr>
          <p:nvPr>
            <p:ph type="pic" sz="quarter" idx="15"/>
          </p:nvPr>
        </p:nvSpPr>
        <p:spPr>
          <a:xfrm>
            <a:off x="489366" y="4991100"/>
            <a:ext cx="1844675" cy="1725613"/>
          </a:xfrm>
          <a:prstGeom prst="rect">
            <a:avLst/>
          </a:prstGeom>
        </p:spPr>
        <p:txBody>
          <a:bodyPr/>
          <a:lstStyle/>
          <a:p>
            <a:endParaRPr lang="he-IL"/>
          </a:p>
        </p:txBody>
      </p:sp>
    </p:spTree>
    <p:extLst>
      <p:ext uri="{BB962C8B-B14F-4D97-AF65-F5344CB8AC3E}">
        <p14:creationId xmlns:p14="http://schemas.microsoft.com/office/powerpoint/2010/main" xmlns="" val="314537849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ריק">
    <p:spTree>
      <p:nvGrpSpPr>
        <p:cNvPr id="1" name=""/>
        <p:cNvGrpSpPr/>
        <p:nvPr/>
      </p:nvGrpSpPr>
      <p:grpSpPr>
        <a:xfrm>
          <a:off x="0" y="0"/>
          <a:ext cx="0" cy="0"/>
          <a:chOff x="0" y="0"/>
          <a:chExt cx="0" cy="0"/>
        </a:xfrm>
      </p:grpSpPr>
      <p:sp>
        <p:nvSpPr>
          <p:cNvPr id="32" name="Title 1"/>
          <p:cNvSpPr>
            <a:spLocks noGrp="1"/>
          </p:cNvSpPr>
          <p:nvPr>
            <p:ph type="title"/>
          </p:nvPr>
        </p:nvSpPr>
        <p:spPr>
          <a:xfrm>
            <a:off x="2162175" y="605097"/>
            <a:ext cx="7382835" cy="256407"/>
          </a:xfrm>
          <a:prstGeom prst="rect">
            <a:avLst/>
          </a:prstGeom>
        </p:spPr>
        <p:txBody>
          <a:bodyPr/>
          <a:lstStyle>
            <a:lvl1pPr algn="r">
              <a:defRPr lang="en-US" sz="1400" b="1" kern="1200" dirty="0">
                <a:solidFill>
                  <a:srgbClr val="5E4D36"/>
                </a:solidFill>
                <a:latin typeface="Levenim MT" panose="02010502060101010101" pitchFamily="2" charset="-79"/>
                <a:ea typeface="+mn-ea"/>
                <a:cs typeface="Levenim MT" panose="02010502060101010101" pitchFamily="2" charset="-79"/>
              </a:defRPr>
            </a:lvl1pPr>
          </a:lstStyle>
          <a:p>
            <a:r>
              <a:rPr lang="he-IL" dirty="0" smtClean="0"/>
              <a:t>לחץ כדי לערוך סגנון כותרת של תבנית בסיס</a:t>
            </a:r>
            <a:endParaRPr lang="en-US" dirty="0"/>
          </a:p>
        </p:txBody>
      </p:sp>
      <p:cxnSp>
        <p:nvCxnSpPr>
          <p:cNvPr id="7" name="מחבר ישר 6"/>
          <p:cNvCxnSpPr/>
          <p:nvPr userDrawn="1"/>
        </p:nvCxnSpPr>
        <p:spPr>
          <a:xfrm flipH="1">
            <a:off x="433756" y="876300"/>
            <a:ext cx="9034094" cy="0"/>
          </a:xfrm>
          <a:prstGeom prst="line">
            <a:avLst/>
          </a:prstGeom>
          <a:ln>
            <a:solidFill>
              <a:srgbClr val="5E4D36"/>
            </a:solidFill>
          </a:ln>
        </p:spPr>
        <p:style>
          <a:lnRef idx="1">
            <a:schemeClr val="accent1"/>
          </a:lnRef>
          <a:fillRef idx="0">
            <a:schemeClr val="accent1"/>
          </a:fillRef>
          <a:effectRef idx="0">
            <a:schemeClr val="accent1"/>
          </a:effectRef>
          <a:fontRef idx="minor">
            <a:schemeClr val="tx1"/>
          </a:fontRef>
        </p:style>
      </p:cxnSp>
      <p:pic>
        <p:nvPicPr>
          <p:cNvPr id="19" name="תמונה 18"/>
          <p:cNvPicPr>
            <a:picLocks noChangeAspect="1"/>
          </p:cNvPicPr>
          <p:nvPr userDrawn="1"/>
        </p:nvPicPr>
        <p:blipFill>
          <a:blip r:embed="rId2" cstate="print"/>
          <a:stretch>
            <a:fillRect/>
          </a:stretch>
        </p:blipFill>
        <p:spPr>
          <a:xfrm>
            <a:off x="438150" y="194040"/>
            <a:ext cx="1533526" cy="697057"/>
          </a:xfrm>
          <a:prstGeom prst="rect">
            <a:avLst/>
          </a:prstGeom>
        </p:spPr>
      </p:pic>
    </p:spTree>
    <p:extLst>
      <p:ext uri="{BB962C8B-B14F-4D97-AF65-F5344CB8AC3E}">
        <p14:creationId xmlns:p14="http://schemas.microsoft.com/office/powerpoint/2010/main" xmlns="" val="317774397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פריסה מותאמת אישית">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43855158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48067388"/>
      </p:ext>
    </p:extLst>
  </p:cSld>
  <p:clrMap bg1="lt1" tx1="dk1" bg2="lt2" tx2="dk2" accent1="accent1" accent2="accent2" accent3="accent3" accent4="accent4" accent5="accent5" accent6="accent6" hlink="hlink" folHlink="folHlink"/>
  <p:sldLayoutIdLst>
    <p:sldLayoutId id="2147483679" r:id="rId1"/>
    <p:sldLayoutId id="2147483682" r:id="rId2"/>
    <p:sldLayoutId id="2147483680" r:id="rId3"/>
  </p:sldLayoutIdLst>
  <p:timing>
    <p:tnLst>
      <p:par>
        <p:cTn id="1" dur="indefinite" restart="never" nodeType="tmRoot"/>
      </p:par>
    </p:tnLst>
  </p:timing>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כותרת 7"/>
          <p:cNvSpPr>
            <a:spLocks noGrp="1"/>
          </p:cNvSpPr>
          <p:nvPr>
            <p:ph type="title"/>
          </p:nvPr>
        </p:nvSpPr>
        <p:spPr>
          <a:xfrm>
            <a:off x="2038350" y="605097"/>
            <a:ext cx="7506660" cy="256407"/>
          </a:xfrm>
        </p:spPr>
        <p:txBody>
          <a:bodyPr/>
          <a:lstStyle/>
          <a:p>
            <a:r>
              <a:rPr lang="he-IL" dirty="0" smtClean="0"/>
              <a:t>שורש </a:t>
            </a:r>
            <a:r>
              <a:rPr lang="he-IL" dirty="0" err="1" smtClean="0"/>
              <a:t>ש.מ.ר</a:t>
            </a:r>
            <a:r>
              <a:rPr lang="he-IL" dirty="0" smtClean="0"/>
              <a:t>. – אשכול ערכים ציוניים 25</a:t>
            </a:r>
            <a:endParaRPr lang="he-IL" dirty="0"/>
          </a:p>
        </p:txBody>
      </p:sp>
      <p:sp>
        <p:nvSpPr>
          <p:cNvPr id="12" name="מלבן 11"/>
          <p:cNvSpPr/>
          <p:nvPr/>
        </p:nvSpPr>
        <p:spPr>
          <a:xfrm>
            <a:off x="6682740" y="876300"/>
            <a:ext cx="2796540" cy="1547923"/>
          </a:xfrm>
          <a:prstGeom prst="rect">
            <a:avLst/>
          </a:prstGeom>
          <a:solidFill>
            <a:srgbClr val="5E4D36"/>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91440" rIns="91440" bIns="91440" rtlCol="1" anchor="t"/>
          <a:lstStyle/>
          <a:p>
            <a:pPr>
              <a:spcAft>
                <a:spcPts val="600"/>
              </a:spcAft>
            </a:pPr>
            <a:r>
              <a:rPr lang="he-IL" sz="950" b="1" dirty="0" smtClean="0">
                <a:solidFill>
                  <a:schemeClr val="bg1"/>
                </a:solidFill>
                <a:latin typeface="Levenim MT" pitchFamily="2" charset="-79"/>
                <a:cs typeface="Levenim MT" pitchFamily="2" charset="-79"/>
              </a:rPr>
              <a:t>רקע:</a:t>
            </a:r>
          </a:p>
          <a:p>
            <a:pPr algn="just"/>
            <a:r>
              <a:rPr lang="he-IL" sz="700" dirty="0" smtClean="0">
                <a:latin typeface="Levenim MT" pitchFamily="2" charset="-79"/>
                <a:cs typeface="Levenim MT" pitchFamily="2" charset="-79"/>
              </a:rPr>
              <a:t>השומר החדש כמו ארגון השומר ההיסטורי, הוקם כדי לתת מענה לשאלה ביטחונית והתיישבותית. גם השומר ההיסטורי לא הסתפק במשימת השמירה. ובוודאי שאנחנו בשומר החדש לא מסתפקים במשימת השמירה. אנחנו מבקשים בסדרת השיעורים הקרובה לברר את המשימות שאנחנו לוקחים על עצמינו מעבר למשימת השמירה. </a:t>
            </a:r>
          </a:p>
          <a:p>
            <a:pPr algn="just"/>
            <a:r>
              <a:rPr lang="he-IL" sz="700" dirty="0" smtClean="0">
                <a:latin typeface="Levenim MT" pitchFamily="2" charset="-79"/>
                <a:cs typeface="Levenim MT" pitchFamily="2" charset="-79"/>
              </a:rPr>
              <a:t>בשיעור שלפניכם נעסוק במשמעות השורש ש.מ.ר על משמעויותיו השונות – הגנה, אחריות וליווי, שימור [עבודה] וזיכרון [לימוד]. בהמשכו נעסוק במשימות שהשומר ההיסטורי לקח על עצמו  מעבר לשמירה וכך גם לגבי השומר החדש.</a:t>
            </a:r>
          </a:p>
          <a:p>
            <a:pPr>
              <a:spcAft>
                <a:spcPts val="600"/>
              </a:spcAft>
            </a:pPr>
            <a:endParaRPr lang="he-IL" sz="900" b="1" dirty="0" smtClean="0">
              <a:solidFill>
                <a:schemeClr val="bg1"/>
              </a:solidFill>
              <a:latin typeface="Levenim MT" pitchFamily="2" charset="-79"/>
              <a:cs typeface="Levenim MT" pitchFamily="2" charset="-79"/>
            </a:endParaRPr>
          </a:p>
        </p:txBody>
      </p:sp>
      <p:sp>
        <p:nvSpPr>
          <p:cNvPr id="13" name="מלבן 12"/>
          <p:cNvSpPr/>
          <p:nvPr/>
        </p:nvSpPr>
        <p:spPr>
          <a:xfrm>
            <a:off x="6703473" y="2497363"/>
            <a:ext cx="2796540" cy="3552563"/>
          </a:xfrm>
          <a:prstGeom prst="rect">
            <a:avLst/>
          </a:prstGeom>
          <a:solidFill>
            <a:srgbClr val="C9C0B6"/>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91440" rIns="91440" bIns="91440" rtlCol="1" anchor="t"/>
          <a:lstStyle/>
          <a:p>
            <a:pPr>
              <a:spcAft>
                <a:spcPts val="600"/>
              </a:spcAft>
            </a:pPr>
            <a:r>
              <a:rPr lang="he-IL" sz="700" b="1" dirty="0">
                <a:solidFill>
                  <a:srgbClr val="5E4D36"/>
                </a:solidFill>
                <a:latin typeface="Levenim MT" pitchFamily="2" charset="-79"/>
                <a:cs typeface="Levenim MT" pitchFamily="2" charset="-79"/>
              </a:rPr>
              <a:t>שאלות לעיון והעמקה</a:t>
            </a:r>
            <a:r>
              <a:rPr lang="he-IL" sz="700" b="1" dirty="0" smtClean="0">
                <a:solidFill>
                  <a:srgbClr val="5E4D36"/>
                </a:solidFill>
                <a:latin typeface="Levenim MT" pitchFamily="2" charset="-79"/>
                <a:cs typeface="Levenim MT" pitchFamily="2" charset="-79"/>
              </a:rPr>
              <a:t>:</a:t>
            </a:r>
          </a:p>
          <a:p>
            <a:pPr>
              <a:lnSpc>
                <a:spcPct val="150000"/>
              </a:lnSpc>
            </a:pPr>
            <a:r>
              <a:rPr lang="he-IL" sz="700" dirty="0" smtClean="0">
                <a:solidFill>
                  <a:srgbClr val="5E4D36"/>
                </a:solidFill>
                <a:latin typeface="Levenim MT" pitchFamily="2" charset="-79"/>
                <a:cs typeface="Levenim MT" pitchFamily="2" charset="-79"/>
              </a:rPr>
              <a:t>א. </a:t>
            </a:r>
            <a:r>
              <a:rPr lang="he-IL" sz="700" b="1" dirty="0" smtClean="0">
                <a:solidFill>
                  <a:srgbClr val="5E4D36"/>
                </a:solidFill>
                <a:latin typeface="Levenim MT" pitchFamily="2" charset="-79"/>
                <a:cs typeface="Levenim MT" pitchFamily="2" charset="-79"/>
              </a:rPr>
              <a:t>נסו לחשוב על משמעויות שונות לשורש ש.מ.ר. (לפחות 2 משמעויות)</a:t>
            </a:r>
          </a:p>
          <a:p>
            <a:pPr>
              <a:lnSpc>
                <a:spcPct val="150000"/>
              </a:lnSpc>
            </a:pPr>
            <a:r>
              <a:rPr lang="he-IL" sz="700" b="1" dirty="0" smtClean="0">
                <a:solidFill>
                  <a:srgbClr val="5E4D36"/>
                </a:solidFill>
                <a:latin typeface="Levenim MT" pitchFamily="2" charset="-79"/>
                <a:cs typeface="Levenim MT" pitchFamily="2" charset="-79"/>
              </a:rPr>
              <a:t>ב.  דבריו של מנדל פורטוגלי:. </a:t>
            </a:r>
          </a:p>
          <a:p>
            <a:pPr marL="171450" indent="-171450">
              <a:lnSpc>
                <a:spcPct val="150000"/>
              </a:lnSpc>
              <a:buFont typeface="Arial" panose="020B0604020202020204" pitchFamily="34" charset="0"/>
              <a:buChar char="•"/>
            </a:pPr>
            <a:r>
              <a:rPr lang="he-IL" sz="700" dirty="0" smtClean="0">
                <a:solidFill>
                  <a:srgbClr val="5E4D36"/>
                </a:solidFill>
                <a:latin typeface="Levenim MT" pitchFamily="2" charset="-79"/>
                <a:cs typeface="Levenim MT" pitchFamily="2" charset="-79"/>
              </a:rPr>
              <a:t>מה הן הסיבות שפורטוגלי מונה שבשלהן הוא אינו אוהב את השמירה?  מדוע לדעתכם </a:t>
            </a:r>
            <a:r>
              <a:rPr lang="he-IL" sz="700" b="1" dirty="0" smtClean="0">
                <a:solidFill>
                  <a:srgbClr val="5E4D36"/>
                </a:solidFill>
                <a:latin typeface="Levenim MT" pitchFamily="2" charset="-79"/>
                <a:cs typeface="Levenim MT" pitchFamily="2" charset="-79"/>
              </a:rPr>
              <a:t>ריקים חייו של השומר</a:t>
            </a:r>
            <a:r>
              <a:rPr lang="he-IL" sz="700" dirty="0" smtClean="0">
                <a:solidFill>
                  <a:srgbClr val="5E4D36"/>
                </a:solidFill>
                <a:latin typeface="Levenim MT" pitchFamily="2" charset="-79"/>
                <a:cs typeface="Levenim MT" pitchFamily="2" charset="-79"/>
              </a:rPr>
              <a:t>?</a:t>
            </a:r>
          </a:p>
          <a:p>
            <a:pPr>
              <a:lnSpc>
                <a:spcPct val="150000"/>
              </a:lnSpc>
            </a:pPr>
            <a:r>
              <a:rPr lang="he-IL" sz="700" dirty="0" smtClean="0">
                <a:solidFill>
                  <a:srgbClr val="5E4D36"/>
                </a:solidFill>
                <a:latin typeface="Levenim MT" pitchFamily="2" charset="-79"/>
                <a:cs typeface="Levenim MT" pitchFamily="2" charset="-79"/>
              </a:rPr>
              <a:t>ג</a:t>
            </a:r>
            <a:r>
              <a:rPr lang="he-IL" sz="700" b="1" dirty="0" smtClean="0">
                <a:solidFill>
                  <a:srgbClr val="5E4D36"/>
                </a:solidFill>
                <a:latin typeface="Levenim MT" pitchFamily="2" charset="-79"/>
                <a:cs typeface="Levenim MT" pitchFamily="2" charset="-79"/>
              </a:rPr>
              <a:t>. בסיפור קין והבל קין עונה לשאלת הא-ל 'אי הבל אחיך?' בשאלה רטורית [שהתשובה עליה ברורה] 'השומר אחי אנוכי?' </a:t>
            </a:r>
          </a:p>
          <a:p>
            <a:pPr marL="171450" indent="-171450">
              <a:lnSpc>
                <a:spcPct val="150000"/>
              </a:lnSpc>
              <a:buFont typeface="Arial" panose="020B0604020202020204" pitchFamily="34" charset="0"/>
              <a:buChar char="•"/>
            </a:pPr>
            <a:r>
              <a:rPr lang="he-IL" sz="700" dirty="0" smtClean="0">
                <a:solidFill>
                  <a:srgbClr val="5E4D36"/>
                </a:solidFill>
                <a:latin typeface="Levenim MT" pitchFamily="2" charset="-79"/>
                <a:cs typeface="Levenim MT" pitchFamily="2" charset="-79"/>
              </a:rPr>
              <a:t>מה משמעות </a:t>
            </a:r>
            <a:r>
              <a:rPr lang="he-IL" sz="700" b="1" dirty="0" smtClean="0">
                <a:solidFill>
                  <a:srgbClr val="5E4D36"/>
                </a:solidFill>
                <a:latin typeface="Levenim MT" pitchFamily="2" charset="-79"/>
                <a:cs typeface="Levenim MT" pitchFamily="2" charset="-79"/>
              </a:rPr>
              <a:t>השמירה</a:t>
            </a:r>
            <a:r>
              <a:rPr lang="he-IL" sz="700" dirty="0" smtClean="0">
                <a:solidFill>
                  <a:srgbClr val="5E4D36"/>
                </a:solidFill>
                <a:latin typeface="Levenim MT" pitchFamily="2" charset="-79"/>
                <a:cs typeface="Levenim MT" pitchFamily="2" charset="-79"/>
              </a:rPr>
              <a:t> אליה מתכוון קין? האם יכולה להיות יותר ממשמעות אחת?  איזו משמעות קין נותן </a:t>
            </a:r>
            <a:r>
              <a:rPr lang="he-IL" sz="700" b="1" dirty="0" smtClean="0">
                <a:solidFill>
                  <a:srgbClr val="5E4D36"/>
                </a:solidFill>
                <a:latin typeface="Levenim MT" pitchFamily="2" charset="-79"/>
                <a:cs typeface="Levenim MT" pitchFamily="2" charset="-79"/>
              </a:rPr>
              <a:t>לעצמו</a:t>
            </a:r>
            <a:r>
              <a:rPr lang="he-IL" sz="700" dirty="0" smtClean="0">
                <a:solidFill>
                  <a:srgbClr val="5E4D36"/>
                </a:solidFill>
                <a:latin typeface="Levenim MT" pitchFamily="2" charset="-79"/>
                <a:cs typeface="Levenim MT" pitchFamily="2" charset="-79"/>
              </a:rPr>
              <a:t> על ידי שאלה זו?</a:t>
            </a:r>
          </a:p>
          <a:p>
            <a:pPr>
              <a:lnSpc>
                <a:spcPct val="150000"/>
              </a:lnSpc>
            </a:pPr>
            <a:r>
              <a:rPr lang="he-IL" sz="700" b="1" dirty="0" smtClean="0">
                <a:solidFill>
                  <a:srgbClr val="5E4D36"/>
                </a:solidFill>
                <a:latin typeface="Levenim MT" pitchFamily="2" charset="-79"/>
                <a:cs typeface="Levenim MT" pitchFamily="2" charset="-79"/>
              </a:rPr>
              <a:t>ד. בגן עדן הא-ל מצווה על "עבודה ושמירה". </a:t>
            </a:r>
          </a:p>
          <a:p>
            <a:pPr marL="171450" indent="-171450">
              <a:lnSpc>
                <a:spcPct val="150000"/>
              </a:lnSpc>
              <a:buFont typeface="Arial" panose="020B0604020202020204" pitchFamily="34" charset="0"/>
              <a:buChar char="•"/>
            </a:pPr>
            <a:r>
              <a:rPr lang="he-IL" sz="700" dirty="0" smtClean="0">
                <a:solidFill>
                  <a:srgbClr val="5E4D36"/>
                </a:solidFill>
                <a:latin typeface="Levenim MT" pitchFamily="2" charset="-79"/>
                <a:cs typeface="Levenim MT" pitchFamily="2" charset="-79"/>
              </a:rPr>
              <a:t>נסו לחשוב על "</a:t>
            </a:r>
            <a:r>
              <a:rPr lang="he-IL" sz="700" b="1" dirty="0" smtClean="0">
                <a:solidFill>
                  <a:srgbClr val="5E4D36"/>
                </a:solidFill>
                <a:latin typeface="Levenim MT" pitchFamily="2" charset="-79"/>
                <a:cs typeface="Levenim MT" pitchFamily="2" charset="-79"/>
              </a:rPr>
              <a:t>לעבדה ולשמרה</a:t>
            </a:r>
            <a:r>
              <a:rPr lang="he-IL" sz="700" dirty="0" smtClean="0">
                <a:solidFill>
                  <a:srgbClr val="5E4D36"/>
                </a:solidFill>
                <a:latin typeface="Levenim MT" pitchFamily="2" charset="-79"/>
                <a:cs typeface="Levenim MT" pitchFamily="2" charset="-79"/>
              </a:rPr>
              <a:t>" כציווי </a:t>
            </a:r>
            <a:r>
              <a:rPr lang="he-IL" sz="700" b="1" dirty="0" smtClean="0">
                <a:solidFill>
                  <a:srgbClr val="5E4D36"/>
                </a:solidFill>
                <a:latin typeface="Levenim MT" pitchFamily="2" charset="-79"/>
                <a:cs typeface="Levenim MT" pitchFamily="2" charset="-79"/>
              </a:rPr>
              <a:t>אחד: "לעבדה ו(בכך) לשמרה." </a:t>
            </a:r>
            <a:r>
              <a:rPr lang="he-IL" sz="700" dirty="0" smtClean="0">
                <a:solidFill>
                  <a:srgbClr val="5E4D36"/>
                </a:solidFill>
                <a:latin typeface="Levenim MT" pitchFamily="2" charset="-79"/>
                <a:cs typeface="Levenim MT" pitchFamily="2" charset="-79"/>
              </a:rPr>
              <a:t>האם זה מבט הגיוני על הביטוי? אם כן, מה הוא מלמד על הקשר בין השמירה והעבודה?</a:t>
            </a:r>
            <a:endParaRPr lang="he-IL" sz="700" b="1" dirty="0" smtClean="0">
              <a:solidFill>
                <a:srgbClr val="5E4D36"/>
              </a:solidFill>
              <a:latin typeface="Levenim MT" pitchFamily="2" charset="-79"/>
              <a:cs typeface="Levenim MT" pitchFamily="2" charset="-79"/>
            </a:endParaRPr>
          </a:p>
          <a:p>
            <a:pPr>
              <a:lnSpc>
                <a:spcPct val="150000"/>
              </a:lnSpc>
            </a:pPr>
            <a:r>
              <a:rPr lang="he-IL" sz="700" dirty="0" smtClean="0">
                <a:solidFill>
                  <a:srgbClr val="5E4D36"/>
                </a:solidFill>
                <a:latin typeface="Levenim MT" pitchFamily="2" charset="-79"/>
                <a:cs typeface="Levenim MT" pitchFamily="2" charset="-79"/>
              </a:rPr>
              <a:t>ה. </a:t>
            </a:r>
            <a:r>
              <a:rPr lang="he-IL" sz="700" b="1" dirty="0" smtClean="0">
                <a:solidFill>
                  <a:srgbClr val="5E4D36"/>
                </a:solidFill>
                <a:latin typeface="Levenim MT" pitchFamily="2" charset="-79"/>
                <a:cs typeface="Levenim MT" pitchFamily="2" charset="-79"/>
              </a:rPr>
              <a:t>בסיפור החסידי הרבי פוגש שומר פשוט שמעורר אותו למחשבה</a:t>
            </a:r>
            <a:r>
              <a:rPr lang="he-IL" sz="700" dirty="0" smtClean="0">
                <a:solidFill>
                  <a:srgbClr val="5E4D36"/>
                </a:solidFill>
                <a:latin typeface="Levenim MT" pitchFamily="2" charset="-79"/>
                <a:cs typeface="Levenim MT" pitchFamily="2" charset="-79"/>
              </a:rPr>
              <a:t> </a:t>
            </a:r>
          </a:p>
          <a:p>
            <a:pPr marL="171450" indent="-171450">
              <a:lnSpc>
                <a:spcPct val="150000"/>
              </a:lnSpc>
              <a:buFont typeface="Arial" panose="020B0604020202020204" pitchFamily="34" charset="0"/>
              <a:buChar char="•"/>
            </a:pPr>
            <a:r>
              <a:rPr lang="he-IL" sz="700" dirty="0" smtClean="0">
                <a:solidFill>
                  <a:srgbClr val="5E4D36"/>
                </a:solidFill>
                <a:latin typeface="Levenim MT" pitchFamily="2" charset="-79"/>
                <a:cs typeface="Levenim MT" pitchFamily="2" charset="-79"/>
              </a:rPr>
              <a:t>מדוע השאלה "בשביל מי אתה הולך?" כל כך חשובה עבור שומר? ומדוע עבור רבי?</a:t>
            </a:r>
          </a:p>
          <a:p>
            <a:pPr marL="171450" indent="-171450">
              <a:lnSpc>
                <a:spcPct val="150000"/>
              </a:lnSpc>
              <a:buFont typeface="Arial" panose="020B0604020202020204" pitchFamily="34" charset="0"/>
              <a:buChar char="•"/>
            </a:pPr>
            <a:r>
              <a:rPr lang="he-IL" sz="700" dirty="0" smtClean="0">
                <a:solidFill>
                  <a:srgbClr val="5E4D36"/>
                </a:solidFill>
                <a:latin typeface="Levenim MT" pitchFamily="2" charset="-79"/>
                <a:cs typeface="Levenim MT" pitchFamily="2" charset="-79"/>
              </a:rPr>
              <a:t>איזו משמעות נוספת של שמירה אנו מוצאים כאן?</a:t>
            </a:r>
          </a:p>
          <a:p>
            <a:pPr>
              <a:lnSpc>
                <a:spcPct val="150000"/>
              </a:lnSpc>
            </a:pPr>
            <a:r>
              <a:rPr lang="he-IL" sz="700" b="1" dirty="0" smtClean="0">
                <a:solidFill>
                  <a:srgbClr val="5E4D36"/>
                </a:solidFill>
                <a:latin typeface="Levenim MT" pitchFamily="2" charset="-79"/>
                <a:cs typeface="Levenim MT" pitchFamily="2" charset="-79"/>
              </a:rPr>
              <a:t>ו.  "שומר אחי"</a:t>
            </a:r>
          </a:p>
          <a:p>
            <a:pPr>
              <a:lnSpc>
                <a:spcPct val="150000"/>
              </a:lnSpc>
              <a:buFont typeface="Arial" pitchFamily="34" charset="0"/>
              <a:buChar char="•"/>
            </a:pPr>
            <a:r>
              <a:rPr lang="he-IL" sz="700" dirty="0" smtClean="0">
                <a:solidFill>
                  <a:srgbClr val="5E4D36"/>
                </a:solidFill>
                <a:latin typeface="Levenim MT" pitchFamily="2" charset="-79"/>
                <a:cs typeface="Levenim MT" pitchFamily="2" charset="-79"/>
              </a:rPr>
              <a:t>מהן המשמעויות השונות לשורש ש.מ.ר. שעלו בלימוד? (לפחות 3)</a:t>
            </a:r>
          </a:p>
          <a:p>
            <a:pPr marL="171450" indent="-171450">
              <a:buFont typeface="Arial" panose="020B0604020202020204" pitchFamily="34" charset="0"/>
              <a:buChar char="•"/>
            </a:pPr>
            <a:endParaRPr lang="he-IL" sz="700" dirty="0" smtClean="0">
              <a:solidFill>
                <a:srgbClr val="5E4D36"/>
              </a:solidFill>
              <a:latin typeface="Levenim MT" pitchFamily="2" charset="-79"/>
              <a:cs typeface="Levenim MT" pitchFamily="2" charset="-79"/>
            </a:endParaRPr>
          </a:p>
          <a:p>
            <a:pPr>
              <a:spcAft>
                <a:spcPts val="600"/>
              </a:spcAft>
            </a:pPr>
            <a:r>
              <a:rPr lang="he-IL" sz="700" b="1" dirty="0" smtClean="0">
                <a:solidFill>
                  <a:srgbClr val="5E4D36"/>
                </a:solidFill>
                <a:latin typeface="Levenim MT" pitchFamily="2" charset="-79"/>
                <a:cs typeface="Levenim MT" pitchFamily="2" charset="-79"/>
              </a:rPr>
              <a:t> </a:t>
            </a:r>
          </a:p>
        </p:txBody>
      </p:sp>
      <p:sp>
        <p:nvSpPr>
          <p:cNvPr id="14" name="מלבן 13"/>
          <p:cNvSpPr/>
          <p:nvPr/>
        </p:nvSpPr>
        <p:spPr>
          <a:xfrm>
            <a:off x="4513385" y="990600"/>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lgn="just">
              <a:lnSpc>
                <a:spcPts val="1000"/>
              </a:lnSpc>
            </a:pPr>
            <a:endParaRPr lang="he-IL" sz="700" dirty="0">
              <a:solidFill>
                <a:srgbClr val="5E4D36"/>
              </a:solidFill>
              <a:latin typeface="Levenim MT" panose="02010502060101010101" pitchFamily="2" charset="-79"/>
              <a:cs typeface="Levenim MT" panose="02010502060101010101" pitchFamily="2" charset="-79"/>
            </a:endParaRPr>
          </a:p>
          <a:p>
            <a:pPr>
              <a:lnSpc>
                <a:spcPts val="1000"/>
              </a:lnSpc>
            </a:pPr>
            <a:endParaRPr lang="he-IL" sz="700" dirty="0">
              <a:solidFill>
                <a:srgbClr val="5E4D36"/>
              </a:solidFill>
              <a:latin typeface="Levenim MT" panose="02010502060101010101" pitchFamily="2" charset="-79"/>
              <a:cs typeface="Levenim MT" panose="02010502060101010101" pitchFamily="2" charset="-79"/>
            </a:endParaRPr>
          </a:p>
        </p:txBody>
      </p:sp>
      <p:sp>
        <p:nvSpPr>
          <p:cNvPr id="16" name="מלבן 15"/>
          <p:cNvSpPr/>
          <p:nvPr/>
        </p:nvSpPr>
        <p:spPr>
          <a:xfrm>
            <a:off x="422031" y="990600"/>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spcAft>
                <a:spcPts val="600"/>
              </a:spcAft>
            </a:pPr>
            <a:endParaRPr lang="he-IL" sz="850" b="1" dirty="0" smtClean="0">
              <a:solidFill>
                <a:srgbClr val="5E4D36"/>
              </a:solidFill>
              <a:latin typeface="Levenim MT" panose="02010502060101010101" pitchFamily="2" charset="-79"/>
              <a:cs typeface="Levenim MT" panose="02010502060101010101" pitchFamily="2" charset="-79"/>
            </a:endParaRPr>
          </a:p>
        </p:txBody>
      </p:sp>
      <p:sp>
        <p:nvSpPr>
          <p:cNvPr id="18" name="מלבן 17"/>
          <p:cNvSpPr/>
          <p:nvPr/>
        </p:nvSpPr>
        <p:spPr>
          <a:xfrm>
            <a:off x="2467708" y="990600"/>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lgn="l">
              <a:lnSpc>
                <a:spcPts val="1000"/>
              </a:lnSpc>
            </a:pPr>
            <a:endParaRPr lang="he-IL" sz="600" dirty="0">
              <a:solidFill>
                <a:srgbClr val="5E4D36"/>
              </a:solidFill>
              <a:latin typeface="Levenim MT" panose="02010502060101010101" pitchFamily="2" charset="-79"/>
              <a:cs typeface="Levenim MT" panose="02010502060101010101" pitchFamily="2" charset="-79"/>
            </a:endParaRPr>
          </a:p>
          <a:p>
            <a:pPr>
              <a:lnSpc>
                <a:spcPts val="1000"/>
              </a:lnSpc>
            </a:pPr>
            <a:endParaRPr lang="he-IL" sz="700" dirty="0">
              <a:solidFill>
                <a:srgbClr val="5E4D36"/>
              </a:solidFill>
              <a:latin typeface="Levenim MT" panose="02010502060101010101" pitchFamily="2" charset="-79"/>
              <a:cs typeface="Levenim MT" panose="02010502060101010101" pitchFamily="2" charset="-79"/>
            </a:endParaRPr>
          </a:p>
        </p:txBody>
      </p:sp>
      <p:sp>
        <p:nvSpPr>
          <p:cNvPr id="9" name="מלבן 8"/>
          <p:cNvSpPr/>
          <p:nvPr/>
        </p:nvSpPr>
        <p:spPr>
          <a:xfrm>
            <a:off x="4562475" y="941933"/>
            <a:ext cx="1924050" cy="5316840"/>
          </a:xfrm>
          <a:prstGeom prst="rect">
            <a:avLst/>
          </a:prstGeom>
        </p:spPr>
        <p:txBody>
          <a:bodyPr wrap="square">
            <a:spAutoFit/>
          </a:bodyPr>
          <a:lstStyle/>
          <a:p>
            <a:pPr algn="just">
              <a:lnSpc>
                <a:spcPct val="150000"/>
              </a:lnSpc>
            </a:pPr>
            <a:r>
              <a:rPr lang="he-IL" sz="1000" b="1" dirty="0" smtClean="0">
                <a:solidFill>
                  <a:srgbClr val="5E4D36"/>
                </a:solidFill>
                <a:latin typeface="Levenim MT" pitchFamily="2" charset="-79"/>
                <a:cs typeface="Levenim MT" pitchFamily="2" charset="-79"/>
              </a:rPr>
              <a:t>א. קשיי השמירה</a:t>
            </a:r>
          </a:p>
          <a:p>
            <a:pPr algn="just">
              <a:lnSpc>
                <a:spcPct val="150000"/>
              </a:lnSpc>
            </a:pPr>
            <a:r>
              <a:rPr lang="he-IL" sz="900" dirty="0" smtClean="0">
                <a:solidFill>
                  <a:srgbClr val="5E4D36"/>
                </a:solidFill>
                <a:latin typeface="Levenim MT" pitchFamily="2" charset="-79"/>
                <a:cs typeface="Levenim MT" pitchFamily="2" charset="-79"/>
              </a:rPr>
              <a:t>"אינני אוהב את רעיון השמירה, כי </a:t>
            </a:r>
            <a:r>
              <a:rPr lang="he-IL" sz="900" b="1" dirty="0" smtClean="0">
                <a:solidFill>
                  <a:srgbClr val="5E4D36"/>
                </a:solidFill>
                <a:latin typeface="Levenim MT" pitchFamily="2" charset="-79"/>
                <a:cs typeface="Levenim MT" pitchFamily="2" charset="-79"/>
              </a:rPr>
              <a:t>השמירה הרסה את בריאותי</a:t>
            </a:r>
            <a:r>
              <a:rPr lang="he-IL" sz="900" dirty="0" smtClean="0">
                <a:solidFill>
                  <a:srgbClr val="5E4D36"/>
                </a:solidFill>
                <a:latin typeface="Levenim MT" pitchFamily="2" charset="-79"/>
                <a:cs typeface="Levenim MT" pitchFamily="2" charset="-79"/>
              </a:rPr>
              <a:t>. הרבה רעל יש בשמירה, והרבה מוכרח להשתנות בחיי השומרים. הסיפוק הרוחני מהשמירה אולי קיים רק בזמן הראשון, כאשר </a:t>
            </a:r>
            <a:r>
              <a:rPr lang="he-IL" sz="900" dirty="0" err="1" smtClean="0">
                <a:solidFill>
                  <a:srgbClr val="5E4D36"/>
                </a:solidFill>
                <a:latin typeface="Levenim MT" pitchFamily="2" charset="-79"/>
                <a:cs typeface="Levenim MT" pitchFamily="2" charset="-79"/>
              </a:rPr>
              <a:t>הכל</a:t>
            </a:r>
            <a:r>
              <a:rPr lang="he-IL" sz="900" dirty="0" smtClean="0">
                <a:solidFill>
                  <a:srgbClr val="5E4D36"/>
                </a:solidFill>
                <a:latin typeface="Levenim MT" pitchFamily="2" charset="-79"/>
                <a:cs typeface="Levenim MT" pitchFamily="2" charset="-79"/>
              </a:rPr>
              <a:t> עוד חדש, אך אחרי כן רואים מה </a:t>
            </a:r>
            <a:r>
              <a:rPr lang="he-IL" sz="900" b="1" dirty="0" smtClean="0">
                <a:solidFill>
                  <a:srgbClr val="5E4D36"/>
                </a:solidFill>
                <a:latin typeface="Levenim MT" pitchFamily="2" charset="-79"/>
                <a:cs typeface="Levenim MT" pitchFamily="2" charset="-79"/>
              </a:rPr>
              <a:t>ריקים הם חייו של השומר</a:t>
            </a:r>
            <a:r>
              <a:rPr lang="he-IL" sz="900" dirty="0" smtClean="0">
                <a:solidFill>
                  <a:srgbClr val="5E4D36"/>
                </a:solidFill>
                <a:latin typeface="Levenim MT" pitchFamily="2" charset="-79"/>
                <a:cs typeface="Levenim MT" pitchFamily="2" charset="-79"/>
              </a:rPr>
              <a:t>, </a:t>
            </a:r>
            <a:r>
              <a:rPr lang="he-IL" sz="900" b="1" dirty="0" smtClean="0">
                <a:solidFill>
                  <a:srgbClr val="5E4D36"/>
                </a:solidFill>
                <a:latin typeface="Levenim MT" pitchFamily="2" charset="-79"/>
                <a:cs typeface="Levenim MT" pitchFamily="2" charset="-79"/>
              </a:rPr>
              <a:t>והריקנות גוררת עריצות ודמורליזציה.</a:t>
            </a:r>
            <a:r>
              <a:rPr lang="he-IL" sz="900" dirty="0" smtClean="0">
                <a:solidFill>
                  <a:srgbClr val="5E4D36"/>
                </a:solidFill>
                <a:latin typeface="Levenim MT" pitchFamily="2" charset="-79"/>
                <a:cs typeface="Levenim MT" pitchFamily="2" charset="-79"/>
              </a:rPr>
              <a:t> רוב השומרים הוותיקים שבורים, רפי כוח וחדלי מרץ. </a:t>
            </a:r>
            <a:r>
              <a:rPr lang="he-IL" sz="900" b="1" dirty="0" smtClean="0">
                <a:solidFill>
                  <a:srgbClr val="5E4D36"/>
                </a:solidFill>
                <a:latin typeface="Levenim MT" pitchFamily="2" charset="-79"/>
                <a:cs typeface="Levenim MT" pitchFamily="2" charset="-79"/>
              </a:rPr>
              <a:t>אין טוב מהעבודה</a:t>
            </a:r>
            <a:r>
              <a:rPr lang="he-IL" sz="900" dirty="0" smtClean="0">
                <a:solidFill>
                  <a:srgbClr val="5E4D36"/>
                </a:solidFill>
                <a:latin typeface="Levenim MT" pitchFamily="2" charset="-79"/>
                <a:cs typeface="Levenim MT" pitchFamily="2" charset="-79"/>
              </a:rPr>
              <a:t>. </a:t>
            </a:r>
            <a:r>
              <a:rPr lang="he-IL" sz="700" dirty="0" smtClean="0">
                <a:solidFill>
                  <a:srgbClr val="5E4D36"/>
                </a:solidFill>
                <a:latin typeface="Levenim MT" pitchFamily="2" charset="-79"/>
                <a:cs typeface="Levenim MT" pitchFamily="2" charset="-79"/>
              </a:rPr>
              <a:t>מנדל פורטוגלי</a:t>
            </a:r>
            <a:endParaRPr lang="he-IL" sz="800" dirty="0" smtClean="0">
              <a:solidFill>
                <a:srgbClr val="5E4D36"/>
              </a:solidFill>
              <a:latin typeface="Levenim MT" pitchFamily="2" charset="-79"/>
              <a:cs typeface="Levenim MT" pitchFamily="2" charset="-79"/>
            </a:endParaRPr>
          </a:p>
          <a:p>
            <a:endParaRPr lang="he-IL" sz="300" dirty="0" smtClean="0">
              <a:solidFill>
                <a:srgbClr val="5E4D36"/>
              </a:solidFill>
              <a:latin typeface="Levenim MT" pitchFamily="2" charset="-79"/>
              <a:cs typeface="Levenim MT" pitchFamily="2" charset="-79"/>
            </a:endParaRPr>
          </a:p>
          <a:p>
            <a:endParaRPr lang="he-IL" sz="300" dirty="0" smtClean="0">
              <a:solidFill>
                <a:srgbClr val="5E4D36"/>
              </a:solidFill>
              <a:latin typeface="Levenim MT" pitchFamily="2" charset="-79"/>
              <a:cs typeface="Levenim MT" pitchFamily="2" charset="-79"/>
            </a:endParaRPr>
          </a:p>
          <a:p>
            <a:endParaRPr lang="he-IL" sz="800" i="1" dirty="0" smtClean="0">
              <a:solidFill>
                <a:srgbClr val="5E4D36"/>
              </a:solidFill>
              <a:latin typeface="Levenim MT" pitchFamily="2" charset="-79"/>
              <a:cs typeface="Levenim MT" pitchFamily="2" charset="-79"/>
            </a:endParaRPr>
          </a:p>
          <a:p>
            <a:r>
              <a:rPr lang="he-IL" sz="800" i="1" dirty="0" smtClean="0">
                <a:solidFill>
                  <a:srgbClr val="5E4D36"/>
                </a:solidFill>
                <a:latin typeface="Levenim MT" pitchFamily="2" charset="-79"/>
                <a:cs typeface="Levenim MT" pitchFamily="2" charset="-79"/>
              </a:rPr>
              <a:t>פורטוגלי, מנדל  נולד בשנת: 1888 </a:t>
            </a:r>
            <a:r>
              <a:rPr lang="he-IL" sz="800" i="1" dirty="0" err="1" smtClean="0">
                <a:solidFill>
                  <a:srgbClr val="5E4D36"/>
                </a:solidFill>
                <a:latin typeface="Levenim MT" pitchFamily="2" charset="-79"/>
                <a:cs typeface="Levenim MT" pitchFamily="2" charset="-79"/>
              </a:rPr>
              <a:t>בבסרביה</a:t>
            </a:r>
            <a:r>
              <a:rPr lang="he-IL" sz="800" i="1" dirty="0" smtClean="0">
                <a:solidFill>
                  <a:srgbClr val="5E4D36"/>
                </a:solidFill>
                <a:latin typeface="Levenim MT" pitchFamily="2" charset="-79"/>
                <a:cs typeface="Levenim MT" pitchFamily="2" charset="-79"/>
              </a:rPr>
              <a:t> עלה ארצה: 1906 בעליה </a:t>
            </a:r>
            <a:r>
              <a:rPr lang="he-IL" sz="800" i="1" dirty="0" err="1" smtClean="0">
                <a:solidFill>
                  <a:srgbClr val="5E4D36"/>
                </a:solidFill>
                <a:latin typeface="Levenim MT" pitchFamily="2" charset="-79"/>
                <a:cs typeface="Levenim MT" pitchFamily="2" charset="-79"/>
              </a:rPr>
              <a:t>השניה</a:t>
            </a:r>
            <a:r>
              <a:rPr lang="he-IL" sz="800" i="1" dirty="0" smtClean="0">
                <a:solidFill>
                  <a:srgbClr val="5E4D36"/>
                </a:solidFill>
                <a:latin typeface="Levenim MT" pitchFamily="2" charset="-79"/>
                <a:cs typeface="Levenim MT" pitchFamily="2" charset="-79"/>
              </a:rPr>
              <a:t>  נפטר בשנת: 1917 בנעוריו קשר מנדל קשר עם מהפכנים רוסים, הוגלה לסיביר בחזרתו מסייר הצטרף לציונות. היה חבר ב"פועלי ציון", התנסה בהגנה עצמית יהודית וכאשר המשטרה הרוסית איימה שוב לעצרו, עלה ארצה. עבד בסג'רה והיה מחברי הקולקטיב, בין מייסדי "השומר" וחבר הוועד שלו. ישראל שוחט מספר שמהר עמד על איכותו האנושית הגבוהה. נדד בחיפוש עבודה ושמירה עבור חברים. בשנת 1917, לאחר שחזר משמירה, נפל אקדחו והוא נפצע קשות מפליטת כדור וכעבור מספר ימים נפטר.  כשישראל שוחט חיפש חברים כדי להקים את בר גיורא, כשפגש את מנדל התלהב מאישיותו. </a:t>
            </a:r>
          </a:p>
          <a:p>
            <a:endParaRPr lang="he-IL" sz="300" dirty="0" smtClean="0">
              <a:solidFill>
                <a:srgbClr val="5E4D36"/>
              </a:solidFill>
              <a:latin typeface="Levenim MT" pitchFamily="2" charset="-79"/>
              <a:cs typeface="Levenim MT" pitchFamily="2" charset="-79"/>
            </a:endParaRPr>
          </a:p>
          <a:p>
            <a:pPr algn="just">
              <a:lnSpc>
                <a:spcPct val="150000"/>
              </a:lnSpc>
              <a:tabLst>
                <a:tab pos="620713" algn="l"/>
              </a:tabLst>
            </a:pPr>
            <a:endParaRPr lang="he-IL" sz="400" dirty="0">
              <a:solidFill>
                <a:srgbClr val="5E4D36"/>
              </a:solidFill>
              <a:latin typeface="Levenim MT" pitchFamily="2" charset="-79"/>
              <a:cs typeface="Levenim MT" pitchFamily="2" charset="-79"/>
            </a:endParaRPr>
          </a:p>
        </p:txBody>
      </p:sp>
      <p:sp>
        <p:nvSpPr>
          <p:cNvPr id="10" name="מלבן 9"/>
          <p:cNvSpPr/>
          <p:nvPr/>
        </p:nvSpPr>
        <p:spPr>
          <a:xfrm>
            <a:off x="2476500" y="920621"/>
            <a:ext cx="1971675" cy="2908489"/>
          </a:xfrm>
          <a:prstGeom prst="rect">
            <a:avLst/>
          </a:prstGeom>
        </p:spPr>
        <p:txBody>
          <a:bodyPr wrap="square">
            <a:spAutoFit/>
          </a:bodyPr>
          <a:lstStyle/>
          <a:p>
            <a:pPr algn="just">
              <a:lnSpc>
                <a:spcPct val="150000"/>
              </a:lnSpc>
            </a:pPr>
            <a:r>
              <a:rPr lang="he-IL" sz="1000" b="1" dirty="0" smtClean="0">
                <a:solidFill>
                  <a:srgbClr val="5E4D36"/>
                </a:solidFill>
                <a:latin typeface="Levenim MT" pitchFamily="2" charset="-79"/>
                <a:cs typeface="Levenim MT" pitchFamily="2" charset="-79"/>
              </a:rPr>
              <a:t>ב. ש.מ.ר.</a:t>
            </a:r>
          </a:p>
          <a:p>
            <a:pPr algn="just">
              <a:lnSpc>
                <a:spcPct val="150000"/>
              </a:lnSpc>
              <a:tabLst>
                <a:tab pos="620713" algn="l"/>
              </a:tabLst>
            </a:pPr>
            <a:r>
              <a:rPr lang="he-IL" sz="1050" dirty="0" smtClean="0">
                <a:solidFill>
                  <a:srgbClr val="5E4D36"/>
                </a:solidFill>
                <a:latin typeface="Levenim MT" pitchFamily="2" charset="-79"/>
                <a:cs typeface="Levenim MT" pitchFamily="2" charset="-79"/>
              </a:rPr>
              <a:t>וַיֹּאמֶר </a:t>
            </a:r>
            <a:r>
              <a:rPr lang="he-IL" sz="1050" dirty="0" err="1" smtClean="0">
                <a:solidFill>
                  <a:srgbClr val="5E4D36"/>
                </a:solidFill>
                <a:latin typeface="Levenim MT" pitchFamily="2" charset="-79"/>
                <a:cs typeface="Levenim MT" pitchFamily="2" charset="-79"/>
              </a:rPr>
              <a:t>קַי</a:t>
            </a:r>
            <a:r>
              <a:rPr lang="he-IL" sz="1050" dirty="0" smtClean="0">
                <a:solidFill>
                  <a:srgbClr val="5E4D36"/>
                </a:solidFill>
                <a:latin typeface="Levenim MT" pitchFamily="2" charset="-79"/>
                <a:cs typeface="Levenim MT" pitchFamily="2" charset="-79"/>
              </a:rPr>
              <a:t>ִן אֶל הֶבֶל אָחִיו וַיְהִי בִּהְיוֹתָם </a:t>
            </a:r>
            <a:r>
              <a:rPr lang="he-IL" sz="1050" dirty="0" err="1" smtClean="0">
                <a:solidFill>
                  <a:srgbClr val="5E4D36"/>
                </a:solidFill>
                <a:latin typeface="Levenim MT" pitchFamily="2" charset="-79"/>
                <a:cs typeface="Levenim MT" pitchFamily="2" charset="-79"/>
              </a:rPr>
              <a:t>בַּש</a:t>
            </a:r>
            <a:r>
              <a:rPr lang="he-IL" sz="1050" dirty="0" smtClean="0">
                <a:solidFill>
                  <a:srgbClr val="5E4D36"/>
                </a:solidFill>
                <a:latin typeface="Levenim MT" pitchFamily="2" charset="-79"/>
                <a:cs typeface="Levenim MT" pitchFamily="2" charset="-79"/>
              </a:rPr>
              <a:t>ָּׂ</a:t>
            </a:r>
            <a:r>
              <a:rPr lang="he-IL" sz="1050" dirty="0" err="1" smtClean="0">
                <a:solidFill>
                  <a:srgbClr val="5E4D36"/>
                </a:solidFill>
                <a:latin typeface="Levenim MT" pitchFamily="2" charset="-79"/>
                <a:cs typeface="Levenim MT" pitchFamily="2" charset="-79"/>
              </a:rPr>
              <a:t>דֶה וַיּ</a:t>
            </a:r>
            <a:r>
              <a:rPr lang="he-IL" sz="1050" dirty="0" smtClean="0">
                <a:solidFill>
                  <a:srgbClr val="5E4D36"/>
                </a:solidFill>
                <a:latin typeface="Levenim MT" pitchFamily="2" charset="-79"/>
                <a:cs typeface="Levenim MT" pitchFamily="2" charset="-79"/>
              </a:rPr>
              <a:t>ָקָם קַיִן </a:t>
            </a:r>
            <a:r>
              <a:rPr lang="he-IL" sz="1050" dirty="0" err="1" smtClean="0">
                <a:solidFill>
                  <a:srgbClr val="5E4D36"/>
                </a:solidFill>
                <a:latin typeface="Levenim MT" pitchFamily="2" charset="-79"/>
                <a:cs typeface="Levenim MT" pitchFamily="2" charset="-79"/>
              </a:rPr>
              <a:t>אֶ</a:t>
            </a:r>
            <a:r>
              <a:rPr lang="he-IL" sz="1050" dirty="0" smtClean="0">
                <a:solidFill>
                  <a:srgbClr val="5E4D36"/>
                </a:solidFill>
                <a:latin typeface="Levenim MT" pitchFamily="2" charset="-79"/>
                <a:cs typeface="Levenim MT" pitchFamily="2" charset="-79"/>
              </a:rPr>
              <a:t>ל הֶבֶל אָחִיו וַיַּהַרְגֵהוּ:  וַיֹּאמֶר ה' אֶל קַיִן </a:t>
            </a:r>
            <a:r>
              <a:rPr lang="he-IL" sz="1050" dirty="0" err="1" smtClean="0">
                <a:solidFill>
                  <a:srgbClr val="5E4D36"/>
                </a:solidFill>
                <a:latin typeface="Levenim MT" pitchFamily="2" charset="-79"/>
                <a:cs typeface="Levenim MT" pitchFamily="2" charset="-79"/>
              </a:rPr>
              <a:t>אֵ</a:t>
            </a:r>
            <a:r>
              <a:rPr lang="he-IL" sz="1050" dirty="0" smtClean="0">
                <a:solidFill>
                  <a:srgbClr val="5E4D36"/>
                </a:solidFill>
                <a:latin typeface="Levenim MT" pitchFamily="2" charset="-79"/>
                <a:cs typeface="Levenim MT" pitchFamily="2" charset="-79"/>
              </a:rPr>
              <a:t>י הֶבֶל אָחִיךָ? וַיֹּאמֶר לֹא יָדַעְת</a:t>
            </a:r>
            <a:r>
              <a:rPr lang="he-IL" sz="1050" dirty="0" err="1" smtClean="0">
                <a:solidFill>
                  <a:srgbClr val="5E4D36"/>
                </a:solidFill>
                <a:latin typeface="Levenim MT" pitchFamily="2" charset="-79"/>
                <a:cs typeface="Levenim MT" pitchFamily="2" charset="-79"/>
              </a:rPr>
              <a:t>ִּי,</a:t>
            </a:r>
            <a:r>
              <a:rPr lang="he-IL" sz="1050" dirty="0" smtClean="0">
                <a:solidFill>
                  <a:srgbClr val="5E4D36"/>
                </a:solidFill>
                <a:latin typeface="Levenim MT" pitchFamily="2" charset="-79"/>
                <a:cs typeface="Levenim MT" pitchFamily="2" charset="-79"/>
              </a:rPr>
              <a:t> </a:t>
            </a:r>
            <a:r>
              <a:rPr lang="he-IL" sz="1050" b="1" dirty="0" err="1" smtClean="0">
                <a:solidFill>
                  <a:srgbClr val="5E4D36"/>
                </a:solidFill>
                <a:latin typeface="Levenim MT" pitchFamily="2" charset="-79"/>
                <a:cs typeface="Levenim MT" pitchFamily="2" charset="-79"/>
              </a:rPr>
              <a:t>הֲשׁ</a:t>
            </a:r>
            <a:r>
              <a:rPr lang="he-IL" sz="1050" b="1" dirty="0" smtClean="0">
                <a:solidFill>
                  <a:srgbClr val="5E4D36"/>
                </a:solidFill>
                <a:latin typeface="Levenim MT" pitchFamily="2" charset="-79"/>
                <a:cs typeface="Levenim MT" pitchFamily="2" charset="-79"/>
              </a:rPr>
              <a:t>ֹמֵר אָחִ</a:t>
            </a:r>
            <a:r>
              <a:rPr lang="he-IL" sz="1050" b="1" dirty="0" err="1" smtClean="0">
                <a:solidFill>
                  <a:srgbClr val="5E4D36"/>
                </a:solidFill>
                <a:latin typeface="Levenim MT" pitchFamily="2" charset="-79"/>
                <a:cs typeface="Levenim MT" pitchFamily="2" charset="-79"/>
              </a:rPr>
              <a:t>י </a:t>
            </a:r>
            <a:r>
              <a:rPr lang="he-IL" sz="1050" b="1" dirty="0" smtClean="0">
                <a:solidFill>
                  <a:srgbClr val="5E4D36"/>
                </a:solidFill>
                <a:latin typeface="Levenim MT" pitchFamily="2" charset="-79"/>
                <a:cs typeface="Levenim MT" pitchFamily="2" charset="-79"/>
              </a:rPr>
              <a:t>אָנֹכִי?</a:t>
            </a:r>
            <a:r>
              <a:rPr lang="he-IL" sz="1050" dirty="0" smtClean="0">
                <a:solidFill>
                  <a:srgbClr val="5E4D36"/>
                </a:solidFill>
                <a:latin typeface="Levenim MT" pitchFamily="2" charset="-79"/>
                <a:cs typeface="Levenim MT" pitchFamily="2" charset="-79"/>
              </a:rPr>
              <a:t>: </a:t>
            </a:r>
            <a:r>
              <a:rPr lang="he-IL" sz="800" dirty="0" smtClean="0">
                <a:solidFill>
                  <a:srgbClr val="5E4D36"/>
                </a:solidFill>
                <a:latin typeface="Levenim MT" pitchFamily="2" charset="-79"/>
                <a:cs typeface="Levenim MT" pitchFamily="2" charset="-79"/>
              </a:rPr>
              <a:t>בראשית פרק ד, ח-ט </a:t>
            </a:r>
            <a:endParaRPr lang="he-IL" sz="1050" dirty="0" smtClean="0">
              <a:solidFill>
                <a:srgbClr val="5E4D36"/>
              </a:solidFill>
              <a:latin typeface="Levenim MT" pitchFamily="2" charset="-79"/>
              <a:cs typeface="Levenim MT" pitchFamily="2" charset="-79"/>
            </a:endParaRPr>
          </a:p>
          <a:p>
            <a:pPr algn="just">
              <a:lnSpc>
                <a:spcPct val="150000"/>
              </a:lnSpc>
              <a:tabLst>
                <a:tab pos="620713" algn="l"/>
              </a:tabLst>
            </a:pPr>
            <a:endParaRPr lang="he-IL" sz="1050" dirty="0" smtClean="0">
              <a:solidFill>
                <a:srgbClr val="5E4D36"/>
              </a:solidFill>
              <a:latin typeface="Levenim MT" pitchFamily="2" charset="-79"/>
              <a:cs typeface="Levenim MT" pitchFamily="2" charset="-79"/>
            </a:endParaRPr>
          </a:p>
          <a:p>
            <a:pPr algn="just">
              <a:lnSpc>
                <a:spcPct val="150000"/>
              </a:lnSpc>
              <a:tabLst>
                <a:tab pos="620713" algn="l"/>
              </a:tabLst>
            </a:pPr>
            <a:r>
              <a:rPr lang="he-IL" sz="1050" b="1" dirty="0" smtClean="0">
                <a:solidFill>
                  <a:srgbClr val="5E4D36"/>
                </a:solidFill>
                <a:latin typeface="Levenim MT" pitchFamily="2" charset="-79"/>
                <a:cs typeface="Levenim MT" pitchFamily="2" charset="-79"/>
              </a:rPr>
              <a:t>ג. ש.מ.ר.</a:t>
            </a:r>
          </a:p>
          <a:p>
            <a:r>
              <a:rPr lang="he-IL" sz="1050" dirty="0" err="1" smtClean="0">
                <a:solidFill>
                  <a:srgbClr val="5E4D36"/>
                </a:solidFill>
                <a:latin typeface="Levenim MT" pitchFamily="2" charset="-79"/>
                <a:cs typeface="Levenim MT" pitchFamily="2" charset="-79"/>
              </a:rPr>
              <a:t>וַיּ</a:t>
            </a:r>
            <a:r>
              <a:rPr lang="he-IL" sz="1050" dirty="0" smtClean="0">
                <a:solidFill>
                  <a:srgbClr val="5E4D36"/>
                </a:solidFill>
                <a:latin typeface="Levenim MT" pitchFamily="2" charset="-79"/>
                <a:cs typeface="Levenim MT" pitchFamily="2" charset="-79"/>
              </a:rPr>
              <a:t>ִקַּח </a:t>
            </a:r>
            <a:r>
              <a:rPr lang="he-IL" sz="1050" dirty="0" err="1" smtClean="0">
                <a:solidFill>
                  <a:srgbClr val="5E4D36"/>
                </a:solidFill>
                <a:latin typeface="Levenim MT" pitchFamily="2" charset="-79"/>
                <a:cs typeface="Levenim MT" pitchFamily="2" charset="-79"/>
              </a:rPr>
              <a:t>ה</a:t>
            </a:r>
            <a:r>
              <a:rPr lang="he-IL" sz="1050" dirty="0" smtClean="0">
                <a:solidFill>
                  <a:srgbClr val="5E4D36"/>
                </a:solidFill>
                <a:latin typeface="Levenim MT" pitchFamily="2" charset="-79"/>
                <a:cs typeface="Levenim MT" pitchFamily="2" charset="-79"/>
              </a:rPr>
              <a:t>' אֱל-ֹהִים </a:t>
            </a:r>
            <a:r>
              <a:rPr lang="he-IL" sz="1050" dirty="0" err="1" smtClean="0">
                <a:solidFill>
                  <a:srgbClr val="5E4D36"/>
                </a:solidFill>
                <a:latin typeface="Levenim MT" pitchFamily="2" charset="-79"/>
                <a:cs typeface="Levenim MT" pitchFamily="2" charset="-79"/>
              </a:rPr>
              <a:t>אֶ</a:t>
            </a:r>
            <a:r>
              <a:rPr lang="he-IL" sz="1050" dirty="0" smtClean="0">
                <a:solidFill>
                  <a:srgbClr val="5E4D36"/>
                </a:solidFill>
                <a:latin typeface="Levenim MT" pitchFamily="2" charset="-79"/>
                <a:cs typeface="Levenim MT" pitchFamily="2" charset="-79"/>
              </a:rPr>
              <a:t>ת הָאָד</a:t>
            </a:r>
            <a:r>
              <a:rPr lang="he-IL" sz="1050" dirty="0" err="1" smtClean="0">
                <a:solidFill>
                  <a:srgbClr val="5E4D36"/>
                </a:solidFill>
                <a:latin typeface="Levenim MT" pitchFamily="2" charset="-79"/>
                <a:cs typeface="Levenim MT" pitchFamily="2" charset="-79"/>
              </a:rPr>
              <a:t>ָם </a:t>
            </a:r>
            <a:r>
              <a:rPr lang="he-IL" sz="1050" dirty="0" smtClean="0">
                <a:solidFill>
                  <a:srgbClr val="5E4D36"/>
                </a:solidFill>
                <a:latin typeface="Levenim MT" pitchFamily="2" charset="-79"/>
                <a:cs typeface="Levenim MT" pitchFamily="2" charset="-79"/>
              </a:rPr>
              <a:t>וַיַּנִּחֵהוּ בְגַן עֵדֶן לְעָבְדָהּ  </a:t>
            </a:r>
            <a:r>
              <a:rPr lang="he-IL" sz="1050" b="1" dirty="0" smtClean="0">
                <a:solidFill>
                  <a:srgbClr val="5E4D36"/>
                </a:solidFill>
                <a:latin typeface="Levenim MT" pitchFamily="2" charset="-79"/>
                <a:cs typeface="Levenim MT" pitchFamily="2" charset="-79"/>
              </a:rPr>
              <a:t>וּלְשָׁמְרָהּ</a:t>
            </a:r>
            <a:r>
              <a:rPr lang="he-IL" sz="1050" dirty="0" smtClean="0">
                <a:solidFill>
                  <a:srgbClr val="5E4D36"/>
                </a:solidFill>
                <a:latin typeface="Levenim MT" pitchFamily="2" charset="-79"/>
                <a:cs typeface="Levenim MT" pitchFamily="2" charset="-79"/>
              </a:rPr>
              <a:t>: </a:t>
            </a:r>
          </a:p>
          <a:p>
            <a:r>
              <a:rPr lang="he-IL" sz="800" dirty="0" smtClean="0">
                <a:solidFill>
                  <a:srgbClr val="5E4D36"/>
                </a:solidFill>
                <a:latin typeface="Levenim MT" pitchFamily="2" charset="-79"/>
                <a:cs typeface="Levenim MT" pitchFamily="2" charset="-79"/>
              </a:rPr>
              <a:t>בראשית פרק ב, </a:t>
            </a:r>
            <a:r>
              <a:rPr lang="he-IL" sz="800" dirty="0" err="1" smtClean="0">
                <a:solidFill>
                  <a:srgbClr val="5E4D36"/>
                </a:solidFill>
                <a:latin typeface="Levenim MT" pitchFamily="2" charset="-79"/>
                <a:cs typeface="Levenim MT" pitchFamily="2" charset="-79"/>
              </a:rPr>
              <a:t>טו</a:t>
            </a:r>
            <a:r>
              <a:rPr lang="he-IL" sz="800" dirty="0" smtClean="0">
                <a:solidFill>
                  <a:srgbClr val="5E4D36"/>
                </a:solidFill>
                <a:latin typeface="Levenim MT" pitchFamily="2" charset="-79"/>
                <a:cs typeface="Levenim MT" pitchFamily="2" charset="-79"/>
              </a:rPr>
              <a:t> </a:t>
            </a:r>
          </a:p>
        </p:txBody>
      </p:sp>
      <p:sp>
        <p:nvSpPr>
          <p:cNvPr id="11" name="מלבן 10"/>
          <p:cNvSpPr/>
          <p:nvPr/>
        </p:nvSpPr>
        <p:spPr>
          <a:xfrm>
            <a:off x="381000" y="949196"/>
            <a:ext cx="1971675" cy="5551520"/>
          </a:xfrm>
          <a:prstGeom prst="rect">
            <a:avLst/>
          </a:prstGeom>
        </p:spPr>
        <p:txBody>
          <a:bodyPr wrap="square">
            <a:spAutoFit/>
          </a:bodyPr>
          <a:lstStyle/>
          <a:p>
            <a:pPr algn="just">
              <a:lnSpc>
                <a:spcPct val="150000"/>
              </a:lnSpc>
            </a:pPr>
            <a:r>
              <a:rPr lang="he-IL" sz="1000" b="1" dirty="0" smtClean="0">
                <a:solidFill>
                  <a:srgbClr val="5E4D36"/>
                </a:solidFill>
                <a:latin typeface="Levenim MT" pitchFamily="2" charset="-79"/>
                <a:cs typeface="Levenim MT" pitchFamily="2" charset="-79"/>
              </a:rPr>
              <a:t>ד. השומר – (</a:t>
            </a:r>
            <a:r>
              <a:rPr lang="he-IL" sz="1000" dirty="0" smtClean="0">
                <a:solidFill>
                  <a:srgbClr val="5E4D36"/>
                </a:solidFill>
                <a:latin typeface="Levenim MT" pitchFamily="2" charset="-79"/>
                <a:cs typeface="Levenim MT" pitchFamily="2" charset="-79"/>
              </a:rPr>
              <a:t>סיפור חסידי</a:t>
            </a:r>
            <a:r>
              <a:rPr lang="he-IL" sz="1000" b="1" dirty="0" smtClean="0">
                <a:solidFill>
                  <a:srgbClr val="5E4D36"/>
                </a:solidFill>
                <a:latin typeface="Levenim MT" pitchFamily="2" charset="-79"/>
                <a:cs typeface="Levenim MT" pitchFamily="2" charset="-79"/>
              </a:rPr>
              <a:t>)</a:t>
            </a:r>
            <a:endParaRPr lang="he-IL" sz="1000" dirty="0" smtClean="0">
              <a:solidFill>
                <a:srgbClr val="5E4D36"/>
              </a:solidFill>
              <a:latin typeface="Levenim MT" pitchFamily="2" charset="-79"/>
              <a:cs typeface="Levenim MT" pitchFamily="2" charset="-79"/>
            </a:endParaRPr>
          </a:p>
          <a:p>
            <a:pPr algn="just">
              <a:lnSpc>
                <a:spcPct val="150000"/>
              </a:lnSpc>
            </a:pPr>
            <a:r>
              <a:rPr lang="he-IL" sz="950" dirty="0" smtClean="0">
                <a:solidFill>
                  <a:srgbClr val="5E4D36"/>
                </a:solidFill>
                <a:latin typeface="Levenim MT" pitchFamily="2" charset="-79"/>
                <a:cs typeface="Levenim MT" pitchFamily="2" charset="-79"/>
              </a:rPr>
              <a:t>ב-</a:t>
            </a:r>
            <a:r>
              <a:rPr lang="he-IL" sz="950" dirty="0" err="1" smtClean="0">
                <a:solidFill>
                  <a:srgbClr val="5E4D36"/>
                </a:solidFill>
                <a:latin typeface="Levenim MT" pitchFamily="2" charset="-79"/>
                <a:cs typeface="Levenim MT" pitchFamily="2" charset="-79"/>
              </a:rPr>
              <a:t>רופשיץ</a:t>
            </a:r>
            <a:r>
              <a:rPr lang="he-IL" sz="950" dirty="0" smtClean="0">
                <a:solidFill>
                  <a:srgbClr val="5E4D36"/>
                </a:solidFill>
                <a:latin typeface="Levenim MT" pitchFamily="2" charset="-79"/>
                <a:cs typeface="Levenim MT" pitchFamily="2" charset="-79"/>
              </a:rPr>
              <a:t>, עירו של רבי נפתלי, היו נוהגים העשירים, שבתיהם היו מצויים בקצה העיר, </a:t>
            </a:r>
            <a:r>
              <a:rPr lang="he-IL" sz="950" b="1" dirty="0" smtClean="0">
                <a:solidFill>
                  <a:srgbClr val="5E4D36"/>
                </a:solidFill>
                <a:latin typeface="Levenim MT" pitchFamily="2" charset="-79"/>
                <a:cs typeface="Levenim MT" pitchFamily="2" charset="-79"/>
              </a:rPr>
              <a:t>לשכור להם אנשים שישמרו על בתיהם בלילות.</a:t>
            </a:r>
          </a:p>
          <a:p>
            <a:pPr algn="just">
              <a:lnSpc>
                <a:spcPct val="150000"/>
              </a:lnSpc>
            </a:pPr>
            <a:r>
              <a:rPr lang="he-IL" sz="950" dirty="0" smtClean="0">
                <a:solidFill>
                  <a:srgbClr val="5E4D36"/>
                </a:solidFill>
                <a:latin typeface="Levenim MT" pitchFamily="2" charset="-79"/>
                <a:cs typeface="Levenim MT" pitchFamily="2" charset="-79"/>
              </a:rPr>
              <a:t>פעם אחת מתהלך היה רבי נפתלי בשעה מאוחרת בערב, בתחום היער המקיף את העיר. פגש שומר כזה ההולך הנה והנה.</a:t>
            </a:r>
          </a:p>
          <a:p>
            <a:pPr algn="just">
              <a:lnSpc>
                <a:spcPct val="150000"/>
              </a:lnSpc>
            </a:pPr>
            <a:r>
              <a:rPr lang="he-IL" sz="950" dirty="0" smtClean="0">
                <a:solidFill>
                  <a:srgbClr val="5E4D36"/>
                </a:solidFill>
                <a:latin typeface="Levenim MT" pitchFamily="2" charset="-79"/>
                <a:cs typeface="Levenim MT" pitchFamily="2" charset="-79"/>
              </a:rPr>
              <a:t>"</a:t>
            </a:r>
            <a:r>
              <a:rPr lang="he-IL" sz="950" b="1" dirty="0" smtClean="0">
                <a:solidFill>
                  <a:srgbClr val="5E4D36"/>
                </a:solidFill>
                <a:latin typeface="Levenim MT" pitchFamily="2" charset="-79"/>
                <a:cs typeface="Levenim MT" pitchFamily="2" charset="-79"/>
              </a:rPr>
              <a:t>בשביל מי אתה הולך</a:t>
            </a:r>
            <a:r>
              <a:rPr lang="he-IL" sz="950" dirty="0" smtClean="0">
                <a:solidFill>
                  <a:srgbClr val="5E4D36"/>
                </a:solidFill>
                <a:latin typeface="Levenim MT" pitchFamily="2" charset="-79"/>
                <a:cs typeface="Levenim MT" pitchFamily="2" charset="-79"/>
              </a:rPr>
              <a:t>?" שאל רבי נפתלי. השיב לו השומר בשאלה שכנגד: "</a:t>
            </a:r>
            <a:r>
              <a:rPr lang="he-IL" sz="950" b="1" dirty="0" smtClean="0">
                <a:solidFill>
                  <a:srgbClr val="5E4D36"/>
                </a:solidFill>
                <a:latin typeface="Levenim MT" pitchFamily="2" charset="-79"/>
                <a:cs typeface="Levenim MT" pitchFamily="2" charset="-79"/>
              </a:rPr>
              <a:t>ובשביל מי הולך רבי?</a:t>
            </a:r>
            <a:r>
              <a:rPr lang="he-IL" sz="950" dirty="0" smtClean="0">
                <a:solidFill>
                  <a:srgbClr val="5E4D36"/>
                </a:solidFill>
                <a:latin typeface="Levenim MT" pitchFamily="2" charset="-79"/>
                <a:cs typeface="Levenim MT" pitchFamily="2" charset="-79"/>
              </a:rPr>
              <a:t>" הדבר פגע בצדיק כחץ.</a:t>
            </a:r>
          </a:p>
          <a:p>
            <a:pPr algn="just">
              <a:lnSpc>
                <a:spcPct val="150000"/>
              </a:lnSpc>
            </a:pPr>
            <a:r>
              <a:rPr lang="he-IL" sz="950" dirty="0" smtClean="0">
                <a:solidFill>
                  <a:srgbClr val="5E4D36"/>
                </a:solidFill>
                <a:latin typeface="Levenim MT" pitchFamily="2" charset="-79"/>
                <a:cs typeface="Levenim MT" pitchFamily="2" charset="-79"/>
              </a:rPr>
              <a:t>"עדיין איני הולך בשביל מישהו" השיב בעמל, ואחר כך הלך בשתיקה זמן רב ליד האיש, הנה והנה.</a:t>
            </a:r>
          </a:p>
          <a:p>
            <a:pPr algn="just">
              <a:lnSpc>
                <a:spcPct val="150000"/>
              </a:lnSpc>
            </a:pPr>
            <a:r>
              <a:rPr lang="he-IL" sz="950" dirty="0" smtClean="0">
                <a:solidFill>
                  <a:srgbClr val="5E4D36"/>
                </a:solidFill>
                <a:latin typeface="Levenim MT" pitchFamily="2" charset="-79"/>
                <a:cs typeface="Levenim MT" pitchFamily="2" charset="-79"/>
              </a:rPr>
              <a:t>"רצה אתה להיות משמי?" שאל לבסוף</a:t>
            </a:r>
          </a:p>
          <a:p>
            <a:pPr algn="just">
              <a:lnSpc>
                <a:spcPct val="150000"/>
              </a:lnSpc>
            </a:pPr>
            <a:r>
              <a:rPr lang="he-IL" sz="950" dirty="0" smtClean="0">
                <a:solidFill>
                  <a:srgbClr val="5E4D36"/>
                </a:solidFill>
                <a:latin typeface="Levenim MT" pitchFamily="2" charset="-79"/>
                <a:cs typeface="Levenim MT" pitchFamily="2" charset="-79"/>
              </a:rPr>
              <a:t>"בחפץ לב" השיב האיש "אבל </a:t>
            </a:r>
            <a:r>
              <a:rPr lang="he-IL" sz="950" b="1" dirty="0" smtClean="0">
                <a:solidFill>
                  <a:srgbClr val="5E4D36"/>
                </a:solidFill>
                <a:latin typeface="Levenim MT" pitchFamily="2" charset="-79"/>
                <a:cs typeface="Levenim MT" pitchFamily="2" charset="-79"/>
              </a:rPr>
              <a:t>מה תהיה עבודתי</a:t>
            </a:r>
            <a:r>
              <a:rPr lang="he-IL" sz="950" dirty="0" smtClean="0">
                <a:solidFill>
                  <a:srgbClr val="5E4D36"/>
                </a:solidFill>
                <a:latin typeface="Levenim MT" pitchFamily="2" charset="-79"/>
                <a:cs typeface="Levenim MT" pitchFamily="2" charset="-79"/>
              </a:rPr>
              <a:t>?"</a:t>
            </a:r>
          </a:p>
          <a:p>
            <a:pPr algn="just">
              <a:lnSpc>
                <a:spcPct val="150000"/>
              </a:lnSpc>
            </a:pPr>
            <a:r>
              <a:rPr lang="he-IL" sz="950" dirty="0" smtClean="0">
                <a:solidFill>
                  <a:srgbClr val="5E4D36"/>
                </a:solidFill>
                <a:latin typeface="Levenim MT" pitchFamily="2" charset="-79"/>
                <a:cs typeface="Levenim MT" pitchFamily="2" charset="-79"/>
              </a:rPr>
              <a:t>"</a:t>
            </a:r>
            <a:r>
              <a:rPr lang="he-IL" sz="950" b="1" dirty="0" smtClean="0">
                <a:solidFill>
                  <a:srgbClr val="5E4D36"/>
                </a:solidFill>
                <a:latin typeface="Levenim MT" pitchFamily="2" charset="-79"/>
                <a:cs typeface="Levenim MT" pitchFamily="2" charset="-79"/>
              </a:rPr>
              <a:t>להזכירני</a:t>
            </a:r>
            <a:r>
              <a:rPr lang="he-IL" sz="950" dirty="0" smtClean="0">
                <a:solidFill>
                  <a:srgbClr val="5E4D36"/>
                </a:solidFill>
                <a:latin typeface="Levenim MT" pitchFamily="2" charset="-79"/>
                <a:cs typeface="Levenim MT" pitchFamily="2" charset="-79"/>
              </a:rPr>
              <a:t>" אמר הרבי </a:t>
            </a:r>
          </a:p>
          <a:p>
            <a:pPr algn="just">
              <a:lnSpc>
                <a:spcPct val="150000"/>
              </a:lnSpc>
            </a:pPr>
            <a:endParaRPr lang="he-IL" sz="950" dirty="0" smtClean="0">
              <a:solidFill>
                <a:srgbClr val="5E4D36"/>
              </a:solidFill>
              <a:latin typeface="Levenim MT" pitchFamily="2" charset="-79"/>
              <a:cs typeface="Levenim MT" pitchFamily="2" charset="-79"/>
            </a:endParaRPr>
          </a:p>
          <a:p>
            <a:pPr algn="just">
              <a:lnSpc>
                <a:spcPct val="150000"/>
              </a:lnSpc>
            </a:pPr>
            <a:r>
              <a:rPr lang="he-IL" sz="800" dirty="0" smtClean="0">
                <a:solidFill>
                  <a:srgbClr val="5E4D36"/>
                </a:solidFill>
                <a:latin typeface="Levenim MT" pitchFamily="2" charset="-79"/>
                <a:cs typeface="Levenim MT" pitchFamily="2" charset="-79"/>
              </a:rPr>
              <a:t>אור הגנוז, בובר</a:t>
            </a:r>
            <a:endParaRPr lang="he-IL" sz="800" dirty="0">
              <a:solidFill>
                <a:srgbClr val="5E4D36"/>
              </a:solidFill>
              <a:latin typeface="Levenim MT" pitchFamily="2" charset="-79"/>
              <a:cs typeface="Levenim MT" pitchFamily="2" charset="-79"/>
            </a:endParaRPr>
          </a:p>
        </p:txBody>
      </p:sp>
      <p:pic>
        <p:nvPicPr>
          <p:cNvPr id="15"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188688" y="6052021"/>
            <a:ext cx="708960" cy="70896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2" name="Picture 2" descr="https://scontent.fsdv1-1.fna.fbcdn.net/v/t1.0-9/12994323_1005133316189622_75620624808636414_n.jpg?oh=9e18dcc440ce81e0b67fd82aaf582c53&amp;oe=57D1A7C4"/>
          <p:cNvPicPr>
            <a:picLocks noChangeAspect="1" noChangeArrowheads="1"/>
          </p:cNvPicPr>
          <p:nvPr/>
        </p:nvPicPr>
        <p:blipFill>
          <a:blip r:embed="rId3" cstate="print"/>
          <a:srcRect/>
          <a:stretch>
            <a:fillRect/>
          </a:stretch>
        </p:blipFill>
        <p:spPr bwMode="auto">
          <a:xfrm>
            <a:off x="2541182" y="4774019"/>
            <a:ext cx="1850715" cy="1231883"/>
          </a:xfrm>
          <a:prstGeom prst="rect">
            <a:avLst/>
          </a:prstGeom>
          <a:noFill/>
        </p:spPr>
      </p:pic>
    </p:spTree>
    <p:extLst>
      <p:ext uri="{BB962C8B-B14F-4D97-AF65-F5344CB8AC3E}">
        <p14:creationId xmlns:p14="http://schemas.microsoft.com/office/powerpoint/2010/main" xmlns="" val="1019746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כותרת 7"/>
          <p:cNvSpPr>
            <a:spLocks noGrp="1"/>
          </p:cNvSpPr>
          <p:nvPr>
            <p:ph type="title"/>
          </p:nvPr>
        </p:nvSpPr>
        <p:spPr>
          <a:xfrm>
            <a:off x="2038350" y="605097"/>
            <a:ext cx="7506660" cy="256407"/>
          </a:xfrm>
        </p:spPr>
        <p:txBody>
          <a:bodyPr/>
          <a:lstStyle/>
          <a:p>
            <a:r>
              <a:rPr lang="he-IL" dirty="0" smtClean="0"/>
              <a:t>השומר – לא רק שמירה</a:t>
            </a:r>
            <a:endParaRPr lang="he-IL" dirty="0"/>
          </a:p>
        </p:txBody>
      </p:sp>
      <p:sp>
        <p:nvSpPr>
          <p:cNvPr id="12" name="מלבן 11"/>
          <p:cNvSpPr/>
          <p:nvPr/>
        </p:nvSpPr>
        <p:spPr>
          <a:xfrm>
            <a:off x="6682740" y="876299"/>
            <a:ext cx="2796540" cy="1990725"/>
          </a:xfrm>
          <a:prstGeom prst="rect">
            <a:avLst/>
          </a:prstGeom>
          <a:solidFill>
            <a:srgbClr val="5E4D36"/>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91440" rIns="91440" bIns="91440" rtlCol="1" anchor="t"/>
          <a:lstStyle/>
          <a:p>
            <a:pPr>
              <a:spcAft>
                <a:spcPts val="600"/>
              </a:spcAft>
            </a:pPr>
            <a:r>
              <a:rPr lang="he-IL" sz="950" b="1" dirty="0" smtClean="0">
                <a:solidFill>
                  <a:schemeClr val="bg1"/>
                </a:solidFill>
                <a:latin typeface="Levenim MT" pitchFamily="2" charset="-79"/>
                <a:cs typeface="Levenim MT" pitchFamily="2" charset="-79"/>
              </a:rPr>
              <a:t>רקע:</a:t>
            </a:r>
          </a:p>
          <a:p>
            <a:pPr>
              <a:spcAft>
                <a:spcPts val="600"/>
              </a:spcAft>
            </a:pPr>
            <a:r>
              <a:rPr lang="he-IL" sz="1050" dirty="0" smtClean="0">
                <a:solidFill>
                  <a:schemeClr val="bg1"/>
                </a:solidFill>
                <a:latin typeface="Levenim MT" pitchFamily="2" charset="-79"/>
                <a:cs typeface="Levenim MT" pitchFamily="2" charset="-79"/>
              </a:rPr>
              <a:t>לאחר שהגדרנו את המשמעויות השונות של השורש ש.מ.ר, כעת הזמן לדון בתפקידים השונים שהשומר ההיסטורי לקחו על עצמם ולהשוות לתפקידים שהשומר החדש לוקח על עצמו. כרמז להבדל...השומר החדש מבין שללא קשר אל המקורות, ללא זיכרון עמוק לעבר, ללא למידה משמעותית של </a:t>
            </a:r>
            <a:r>
              <a:rPr lang="he-IL" sz="1050" dirty="0" err="1" smtClean="0">
                <a:solidFill>
                  <a:schemeClr val="bg1"/>
                </a:solidFill>
                <a:latin typeface="Levenim MT" pitchFamily="2" charset="-79"/>
                <a:cs typeface="Levenim MT" pitchFamily="2" charset="-79"/>
              </a:rPr>
              <a:t>זהותינו</a:t>
            </a:r>
            <a:r>
              <a:rPr lang="he-IL" sz="1050" dirty="0" smtClean="0">
                <a:solidFill>
                  <a:schemeClr val="bg1"/>
                </a:solidFill>
                <a:latin typeface="Levenim MT" pitchFamily="2" charset="-79"/>
                <a:cs typeface="Levenim MT" pitchFamily="2" charset="-79"/>
              </a:rPr>
              <a:t>, גם המעשה של השמירה והעבודה לא יצליח להחזיק מול מאורעות הזמן. </a:t>
            </a:r>
          </a:p>
          <a:p>
            <a:pPr>
              <a:spcAft>
                <a:spcPts val="600"/>
              </a:spcAft>
            </a:pPr>
            <a:endParaRPr lang="he-IL" sz="700" b="1" dirty="0" smtClean="0">
              <a:solidFill>
                <a:schemeClr val="bg1"/>
              </a:solidFill>
              <a:latin typeface="Levenim MT" pitchFamily="2" charset="-79"/>
              <a:cs typeface="Levenim MT" pitchFamily="2" charset="-79"/>
            </a:endParaRPr>
          </a:p>
          <a:p>
            <a:pPr>
              <a:spcAft>
                <a:spcPts val="600"/>
              </a:spcAft>
            </a:pPr>
            <a:endParaRPr lang="he-IL" sz="700" b="1" dirty="0" smtClean="0">
              <a:solidFill>
                <a:schemeClr val="bg1"/>
              </a:solidFill>
              <a:latin typeface="Levenim MT" pitchFamily="2" charset="-79"/>
              <a:cs typeface="Levenim MT" pitchFamily="2" charset="-79"/>
            </a:endParaRPr>
          </a:p>
        </p:txBody>
      </p:sp>
      <p:sp>
        <p:nvSpPr>
          <p:cNvPr id="13" name="מלבן 12"/>
          <p:cNvSpPr/>
          <p:nvPr/>
        </p:nvSpPr>
        <p:spPr>
          <a:xfrm>
            <a:off x="6663690" y="2914650"/>
            <a:ext cx="2796540" cy="3086100"/>
          </a:xfrm>
          <a:prstGeom prst="rect">
            <a:avLst/>
          </a:prstGeom>
          <a:solidFill>
            <a:srgbClr val="C9C0B6"/>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 tIns="91440" rIns="91440" bIns="91440" rtlCol="1" anchor="t"/>
          <a:lstStyle/>
          <a:p>
            <a:pPr>
              <a:spcAft>
                <a:spcPts val="600"/>
              </a:spcAft>
            </a:pPr>
            <a:r>
              <a:rPr lang="he-IL" sz="800" b="1" dirty="0">
                <a:solidFill>
                  <a:srgbClr val="5E4D36"/>
                </a:solidFill>
                <a:latin typeface="Levenim MT" pitchFamily="2" charset="-79"/>
                <a:cs typeface="Levenim MT" pitchFamily="2" charset="-79"/>
              </a:rPr>
              <a:t>שאלות לעיון והעמקה</a:t>
            </a:r>
            <a:r>
              <a:rPr lang="he-IL" sz="800" b="1" dirty="0" smtClean="0">
                <a:solidFill>
                  <a:srgbClr val="5E4D36"/>
                </a:solidFill>
                <a:latin typeface="Levenim MT" pitchFamily="2" charset="-79"/>
                <a:cs typeface="Levenim MT" pitchFamily="2" charset="-79"/>
              </a:rPr>
              <a:t>:</a:t>
            </a:r>
          </a:p>
          <a:p>
            <a:pPr algn="just">
              <a:lnSpc>
                <a:spcPct val="150000"/>
              </a:lnSpc>
            </a:pPr>
            <a:r>
              <a:rPr lang="he-IL" sz="600" b="1" dirty="0" smtClean="0">
                <a:solidFill>
                  <a:srgbClr val="5E4D36"/>
                </a:solidFill>
                <a:latin typeface="Levenim MT" pitchFamily="2" charset="-79"/>
                <a:cs typeface="Levenim MT" pitchFamily="2" charset="-79"/>
              </a:rPr>
              <a:t>א. ישראל שוחט כותב: השומר לא הסתפק בתפקיד השמירה. הוא ראה עצמו כנושא שליחות לאומית גדולה ורחבה יותר.</a:t>
            </a:r>
          </a:p>
          <a:p>
            <a:pPr marL="171450" indent="-171450" algn="just">
              <a:lnSpc>
                <a:spcPct val="150000"/>
              </a:lnSpc>
              <a:buFont typeface="Arial" panose="020B0604020202020204" pitchFamily="34" charset="0"/>
              <a:buChar char="•"/>
            </a:pPr>
            <a:r>
              <a:rPr lang="he-IL" sz="600" dirty="0" smtClean="0">
                <a:solidFill>
                  <a:srgbClr val="5E4D36"/>
                </a:solidFill>
                <a:latin typeface="Levenim MT" pitchFamily="2" charset="-79"/>
                <a:cs typeface="Levenim MT" pitchFamily="2" charset="-79"/>
              </a:rPr>
              <a:t>מהם התפקידים הנוספים ששוחט מזכיר בדבריו, מעבר לשמירה וההגנה?</a:t>
            </a:r>
            <a:endParaRPr lang="en-US" sz="600" dirty="0" smtClean="0">
              <a:solidFill>
                <a:srgbClr val="5E4D36"/>
              </a:solidFill>
              <a:latin typeface="Levenim MT" pitchFamily="2" charset="-79"/>
              <a:cs typeface="Levenim MT" pitchFamily="2" charset="-79"/>
            </a:endParaRPr>
          </a:p>
          <a:p>
            <a:pPr marL="171450" indent="-171450" algn="just">
              <a:lnSpc>
                <a:spcPct val="150000"/>
              </a:lnSpc>
              <a:buFont typeface="Arial" panose="020B0604020202020204" pitchFamily="34" charset="0"/>
              <a:buChar char="•"/>
            </a:pPr>
            <a:r>
              <a:rPr lang="he-IL" sz="600" dirty="0" smtClean="0">
                <a:solidFill>
                  <a:srgbClr val="5E4D36"/>
                </a:solidFill>
                <a:latin typeface="Levenim MT" pitchFamily="2" charset="-79"/>
                <a:cs typeface="Levenim MT" pitchFamily="2" charset="-79"/>
              </a:rPr>
              <a:t>איזה תפקיד/מעשה של השומר ההיסטורי לדעתכם הכי "רחוק" משמירה בהתבוננות ראשונית חיצונית? מה יש לומר על תפקיד זה בהתבוננות עומק?</a:t>
            </a:r>
          </a:p>
          <a:p>
            <a:pPr algn="just">
              <a:lnSpc>
                <a:spcPct val="150000"/>
              </a:lnSpc>
            </a:pPr>
            <a:r>
              <a:rPr lang="he-IL" sz="600" b="1" dirty="0" smtClean="0">
                <a:solidFill>
                  <a:srgbClr val="5E4D36"/>
                </a:solidFill>
                <a:latin typeface="Levenim MT" pitchFamily="2" charset="-79"/>
                <a:cs typeface="Levenim MT" pitchFamily="2" charset="-79"/>
              </a:rPr>
              <a:t>ב. חזון השומר החדש: להוות תנועה ציונית המחברת בין עם ישראל, מורשתו ואדמתו - לחיזוק הערבות ההדדית, האומץ האזרחי ואהבת הארץ.</a:t>
            </a:r>
          </a:p>
          <a:p>
            <a:pPr marL="171450" indent="-171450" algn="just">
              <a:lnSpc>
                <a:spcPct val="150000"/>
              </a:lnSpc>
              <a:buFont typeface="Arial" panose="020B0604020202020204" pitchFamily="34" charset="0"/>
              <a:buChar char="•"/>
            </a:pPr>
            <a:r>
              <a:rPr lang="he-IL" sz="600" dirty="0" smtClean="0">
                <a:solidFill>
                  <a:srgbClr val="5E4D36"/>
                </a:solidFill>
                <a:latin typeface="Levenim MT" pitchFamily="2" charset="-79"/>
                <a:cs typeface="Levenim MT" pitchFamily="2" charset="-79"/>
              </a:rPr>
              <a:t> נסו למנות את התפקידים ואת המשימות שבהם השומר החדש עוסק, אם ע"פ ההכרות שלכם בשטח, ואם ע"פ החזון [המשולש אדמה סיוע ומורשת] והיעוד [במעשה ובלימוד] שציטטנו בדף הקודם. </a:t>
            </a:r>
          </a:p>
          <a:p>
            <a:pPr algn="just">
              <a:lnSpc>
                <a:spcPct val="150000"/>
              </a:lnSpc>
            </a:pPr>
            <a:r>
              <a:rPr lang="he-IL" sz="600" b="1" dirty="0" smtClean="0">
                <a:solidFill>
                  <a:srgbClr val="5E4D36"/>
                </a:solidFill>
                <a:latin typeface="Levenim MT" pitchFamily="2" charset="-79"/>
                <a:cs typeface="Levenim MT" pitchFamily="2" charset="-79"/>
              </a:rPr>
              <a:t>ג. הגבולות אצלנו הם עניין מרכזי – הצורך בהגדרה עצמית...בניית זהות מובחנת של היחיד והחברה.</a:t>
            </a:r>
          </a:p>
          <a:p>
            <a:pPr marL="171450" indent="-171450" algn="just">
              <a:lnSpc>
                <a:spcPct val="150000"/>
              </a:lnSpc>
              <a:buFont typeface="Arial" panose="020B0604020202020204" pitchFamily="34" charset="0"/>
              <a:buChar char="•"/>
            </a:pPr>
            <a:r>
              <a:rPr lang="he-IL" sz="600" dirty="0" smtClean="0">
                <a:solidFill>
                  <a:srgbClr val="5E4D36"/>
                </a:solidFill>
                <a:latin typeface="Levenim MT" pitchFamily="2" charset="-79"/>
                <a:cs typeface="Levenim MT" pitchFamily="2" charset="-79"/>
              </a:rPr>
              <a:t>מהם לדעתכם הגדרה עצמית ובניית זהות? כיצד עושים זאת [בונים זהות ומגדירים את עצמינו]?</a:t>
            </a:r>
          </a:p>
          <a:p>
            <a:pPr marL="171450" indent="-171450" algn="just">
              <a:lnSpc>
                <a:spcPct val="150000"/>
              </a:lnSpc>
              <a:buFont typeface="Arial" panose="020B0604020202020204" pitchFamily="34" charset="0"/>
              <a:buChar char="•"/>
            </a:pPr>
            <a:r>
              <a:rPr lang="he-IL" sz="600" dirty="0" smtClean="0">
                <a:solidFill>
                  <a:srgbClr val="5E4D36"/>
                </a:solidFill>
                <a:latin typeface="Levenim MT" pitchFamily="2" charset="-79"/>
                <a:cs typeface="Levenim MT" pitchFamily="2" charset="-79"/>
              </a:rPr>
              <a:t>האם אנו חיים בתקופה של זהות (פרטית וכללית) חזקה או חלשה? כיצד זה מתבטא מול הצורך בהגדרה ובזהות?</a:t>
            </a:r>
          </a:p>
          <a:p>
            <a:pPr algn="just">
              <a:lnSpc>
                <a:spcPct val="150000"/>
              </a:lnSpc>
            </a:pPr>
            <a:r>
              <a:rPr lang="he-IL" sz="600" b="1" dirty="0" smtClean="0">
                <a:solidFill>
                  <a:srgbClr val="5E4D36"/>
                </a:solidFill>
                <a:latin typeface="Levenim MT" pitchFamily="2" charset="-79"/>
                <a:cs typeface="Levenim MT" pitchFamily="2" charset="-79"/>
              </a:rPr>
              <a:t>ד . ייעוד השומר במעשה...ולימוד</a:t>
            </a:r>
          </a:p>
          <a:p>
            <a:pPr marL="171450" indent="-171450" algn="just">
              <a:lnSpc>
                <a:spcPct val="150000"/>
              </a:lnSpc>
              <a:buFont typeface="Arial" panose="020B0604020202020204" pitchFamily="34" charset="0"/>
              <a:buChar char="•"/>
            </a:pPr>
            <a:r>
              <a:rPr lang="he-IL" sz="600" dirty="0" smtClean="0">
                <a:solidFill>
                  <a:srgbClr val="5E4D36"/>
                </a:solidFill>
                <a:latin typeface="Levenim MT" pitchFamily="2" charset="-79"/>
                <a:cs typeface="Levenim MT" pitchFamily="2" charset="-79"/>
              </a:rPr>
              <a:t>מה לדעתכם השתנה בין השומר החדש לשומר ההיסטורי שגרם לכך שניקח על עצמינו את הלימוד כיישום מקביל למעשה?</a:t>
            </a:r>
          </a:p>
          <a:p>
            <a:pPr marL="171450" indent="-171450" algn="just">
              <a:lnSpc>
                <a:spcPct val="150000"/>
              </a:lnSpc>
              <a:buFont typeface="Arial" panose="020B0604020202020204" pitchFamily="34" charset="0"/>
              <a:buChar char="•"/>
            </a:pPr>
            <a:r>
              <a:rPr lang="he-IL" sz="600" dirty="0" smtClean="0">
                <a:solidFill>
                  <a:srgbClr val="5E4D36"/>
                </a:solidFill>
                <a:latin typeface="Levenim MT" pitchFamily="2" charset="-79"/>
                <a:cs typeface="Levenim MT" pitchFamily="2" charset="-79"/>
              </a:rPr>
              <a:t>כיצד הלימוד קשור לגבולות ולזהות שאנחנו מבקשים?</a:t>
            </a:r>
            <a:r>
              <a:rPr lang="he-IL" sz="600" b="1" dirty="0" smtClean="0">
                <a:solidFill>
                  <a:srgbClr val="5E4D36"/>
                </a:solidFill>
                <a:latin typeface="Levenim MT" pitchFamily="2" charset="-79"/>
                <a:cs typeface="Levenim MT" pitchFamily="2" charset="-79"/>
              </a:rPr>
              <a:t> </a:t>
            </a:r>
          </a:p>
        </p:txBody>
      </p:sp>
      <p:sp>
        <p:nvSpPr>
          <p:cNvPr id="14" name="מלבן 13"/>
          <p:cNvSpPr/>
          <p:nvPr/>
        </p:nvSpPr>
        <p:spPr>
          <a:xfrm>
            <a:off x="4513385" y="990600"/>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lgn="just">
              <a:lnSpc>
                <a:spcPts val="1000"/>
              </a:lnSpc>
            </a:pPr>
            <a:endParaRPr lang="he-IL" sz="700" dirty="0">
              <a:solidFill>
                <a:srgbClr val="5E4D36"/>
              </a:solidFill>
              <a:latin typeface="Levenim MT" panose="02010502060101010101" pitchFamily="2" charset="-79"/>
              <a:cs typeface="Levenim MT" panose="02010502060101010101" pitchFamily="2" charset="-79"/>
            </a:endParaRPr>
          </a:p>
          <a:p>
            <a:pPr>
              <a:lnSpc>
                <a:spcPts val="1000"/>
              </a:lnSpc>
            </a:pPr>
            <a:endParaRPr lang="he-IL" sz="700" dirty="0">
              <a:solidFill>
                <a:srgbClr val="5E4D36"/>
              </a:solidFill>
              <a:latin typeface="Levenim MT" panose="02010502060101010101" pitchFamily="2" charset="-79"/>
              <a:cs typeface="Levenim MT" panose="02010502060101010101" pitchFamily="2" charset="-79"/>
            </a:endParaRPr>
          </a:p>
        </p:txBody>
      </p:sp>
      <p:sp>
        <p:nvSpPr>
          <p:cNvPr id="16" name="מלבן 15"/>
          <p:cNvSpPr/>
          <p:nvPr/>
        </p:nvSpPr>
        <p:spPr>
          <a:xfrm>
            <a:off x="422031" y="990600"/>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spcAft>
                <a:spcPts val="600"/>
              </a:spcAft>
            </a:pPr>
            <a:endParaRPr lang="he-IL" sz="850" b="1" dirty="0" smtClean="0">
              <a:solidFill>
                <a:srgbClr val="5E4D36"/>
              </a:solidFill>
              <a:latin typeface="Levenim MT" panose="02010502060101010101" pitchFamily="2" charset="-79"/>
              <a:cs typeface="Levenim MT" panose="02010502060101010101" pitchFamily="2" charset="-79"/>
            </a:endParaRPr>
          </a:p>
        </p:txBody>
      </p:sp>
      <p:sp>
        <p:nvSpPr>
          <p:cNvPr id="18" name="מלבן 17"/>
          <p:cNvSpPr/>
          <p:nvPr/>
        </p:nvSpPr>
        <p:spPr>
          <a:xfrm>
            <a:off x="2467708" y="990600"/>
            <a:ext cx="2026324" cy="57267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45720" tIns="0" rIns="45720" bIns="0" rtlCol="1" anchor="t"/>
          <a:lstStyle/>
          <a:p>
            <a:pPr algn="l">
              <a:lnSpc>
                <a:spcPts val="1000"/>
              </a:lnSpc>
            </a:pPr>
            <a:endParaRPr lang="he-IL" sz="600" dirty="0">
              <a:solidFill>
                <a:srgbClr val="5E4D36"/>
              </a:solidFill>
              <a:latin typeface="Levenim MT" panose="02010502060101010101" pitchFamily="2" charset="-79"/>
              <a:cs typeface="Levenim MT" panose="02010502060101010101" pitchFamily="2" charset="-79"/>
            </a:endParaRPr>
          </a:p>
          <a:p>
            <a:pPr>
              <a:lnSpc>
                <a:spcPts val="1000"/>
              </a:lnSpc>
            </a:pPr>
            <a:endParaRPr lang="he-IL" sz="700" dirty="0">
              <a:solidFill>
                <a:srgbClr val="5E4D36"/>
              </a:solidFill>
              <a:latin typeface="Levenim MT" panose="02010502060101010101" pitchFamily="2" charset="-79"/>
              <a:cs typeface="Levenim MT" panose="02010502060101010101" pitchFamily="2" charset="-79"/>
            </a:endParaRPr>
          </a:p>
        </p:txBody>
      </p:sp>
      <p:sp>
        <p:nvSpPr>
          <p:cNvPr id="9" name="מלבן 8"/>
          <p:cNvSpPr/>
          <p:nvPr/>
        </p:nvSpPr>
        <p:spPr>
          <a:xfrm>
            <a:off x="4572000" y="885824"/>
            <a:ext cx="1904999" cy="5309146"/>
          </a:xfrm>
          <a:prstGeom prst="rect">
            <a:avLst/>
          </a:prstGeom>
        </p:spPr>
        <p:txBody>
          <a:bodyPr wrap="square">
            <a:spAutoFit/>
          </a:bodyPr>
          <a:lstStyle/>
          <a:p>
            <a:pPr algn="just">
              <a:lnSpc>
                <a:spcPct val="150000"/>
              </a:lnSpc>
            </a:pPr>
            <a:r>
              <a:rPr lang="he-IL" sz="1000" b="1" dirty="0" smtClean="0">
                <a:solidFill>
                  <a:srgbClr val="5E4D36"/>
                </a:solidFill>
                <a:latin typeface="Levenim MT" pitchFamily="2" charset="-79"/>
                <a:cs typeface="Levenim MT" pitchFamily="2" charset="-79"/>
              </a:rPr>
              <a:t>א. השומר – שליחות לאומית רחבה</a:t>
            </a:r>
          </a:p>
          <a:p>
            <a:pPr algn="just">
              <a:lnSpc>
                <a:spcPct val="150000"/>
              </a:lnSpc>
            </a:pPr>
            <a:r>
              <a:rPr lang="he-IL" sz="800" dirty="0" smtClean="0">
                <a:solidFill>
                  <a:srgbClr val="5E4D36"/>
                </a:solidFill>
                <a:latin typeface="Levenim MT" pitchFamily="2" charset="-79"/>
                <a:cs typeface="Levenim MT" pitchFamily="2" charset="-79"/>
              </a:rPr>
              <a:t>הייתה יד מכוונת ומדריכה את פעולותיו של 'השומר' ושלוחותיו. </a:t>
            </a:r>
          </a:p>
          <a:p>
            <a:pPr algn="just">
              <a:lnSpc>
                <a:spcPct val="150000"/>
              </a:lnSpc>
            </a:pPr>
            <a:r>
              <a:rPr lang="he-IL" sz="800" dirty="0" smtClean="0">
                <a:solidFill>
                  <a:srgbClr val="5E4D36"/>
                </a:solidFill>
                <a:latin typeface="Levenim MT" pitchFamily="2" charset="-79"/>
                <a:cs typeface="Levenim MT" pitchFamily="2" charset="-79"/>
              </a:rPr>
              <a:t>'השומר' הטיל עליו משימה...לגאול קרקע [שנקנתה כחוק, נעזבה ונתפסה ע"י הערבים] הן במו"מ והן אם נדרש בכוח הזרוע. </a:t>
            </a:r>
          </a:p>
          <a:p>
            <a:pPr algn="just">
              <a:lnSpc>
                <a:spcPct val="150000"/>
              </a:lnSpc>
            </a:pPr>
            <a:r>
              <a:rPr lang="he-IL" sz="800" b="1" dirty="0" smtClean="0">
                <a:solidFill>
                  <a:srgbClr val="5E4D36"/>
                </a:solidFill>
                <a:latin typeface="Levenim MT" pitchFamily="2" charset="-79"/>
                <a:cs typeface="Levenim MT" pitchFamily="2" charset="-79"/>
              </a:rPr>
              <a:t>'השומר' לא הסתפק בתפקיד השמירה.</a:t>
            </a:r>
            <a:r>
              <a:rPr lang="he-IL" sz="800" dirty="0" smtClean="0">
                <a:solidFill>
                  <a:srgbClr val="5E4D36"/>
                </a:solidFill>
                <a:latin typeface="Levenim MT" pitchFamily="2" charset="-79"/>
                <a:cs typeface="Levenim MT" pitchFamily="2" charset="-79"/>
              </a:rPr>
              <a:t> הוא ראה את עצמו </a:t>
            </a:r>
            <a:r>
              <a:rPr lang="he-IL" sz="800" b="1" dirty="0" smtClean="0">
                <a:solidFill>
                  <a:srgbClr val="5E4D36"/>
                </a:solidFill>
                <a:latin typeface="Levenim MT" pitchFamily="2" charset="-79"/>
                <a:cs typeface="Levenim MT" pitchFamily="2" charset="-79"/>
              </a:rPr>
              <a:t>כנושא שליחות לאומית גדולה ורחבה יותר </a:t>
            </a:r>
            <a:r>
              <a:rPr lang="he-IL" sz="800" dirty="0" smtClean="0">
                <a:solidFill>
                  <a:srgbClr val="5E4D36"/>
                </a:solidFill>
                <a:latin typeface="Levenim MT" pitchFamily="2" charset="-79"/>
                <a:cs typeface="Levenim MT" pitchFamily="2" charset="-79"/>
              </a:rPr>
              <a:t>- ..החייאת הנגב </a:t>
            </a:r>
            <a:r>
              <a:rPr lang="he-IL" sz="800" dirty="0" err="1" smtClean="0">
                <a:solidFill>
                  <a:srgbClr val="5E4D36"/>
                </a:solidFill>
                <a:latin typeface="Levenim MT" pitchFamily="2" charset="-79"/>
                <a:cs typeface="Levenim MT" pitchFamily="2" charset="-79"/>
              </a:rPr>
              <a:t>והחורן</a:t>
            </a:r>
            <a:r>
              <a:rPr lang="he-IL" sz="800" dirty="0" smtClean="0">
                <a:solidFill>
                  <a:srgbClr val="5E4D36"/>
                </a:solidFill>
                <a:latin typeface="Levenim MT" pitchFamily="2" charset="-79"/>
                <a:cs typeface="Levenim MT" pitchFamily="2" charset="-79"/>
              </a:rPr>
              <a:t>, הכשרת קרקע במקומות של מחלות וסכנה...- לפיכך הוקמה...שלוחה נוספת </a:t>
            </a:r>
            <a:r>
              <a:rPr lang="he-IL" sz="800" dirty="0" err="1" smtClean="0">
                <a:solidFill>
                  <a:srgbClr val="5E4D36"/>
                </a:solidFill>
                <a:latin typeface="Levenim MT" pitchFamily="2" charset="-79"/>
                <a:cs typeface="Levenim MT" pitchFamily="2" charset="-79"/>
              </a:rPr>
              <a:t>ל'השומר</a:t>
            </a:r>
            <a:r>
              <a:rPr lang="he-IL" sz="800" dirty="0" smtClean="0">
                <a:solidFill>
                  <a:srgbClr val="5E4D36"/>
                </a:solidFill>
                <a:latin typeface="Levenim MT" pitchFamily="2" charset="-79"/>
                <a:cs typeface="Levenim MT" pitchFamily="2" charset="-79"/>
              </a:rPr>
              <a:t>' 'לגיון העבודה'...</a:t>
            </a:r>
          </a:p>
          <a:p>
            <a:pPr algn="just">
              <a:lnSpc>
                <a:spcPct val="150000"/>
              </a:lnSpc>
            </a:pPr>
            <a:r>
              <a:rPr lang="he-IL" sz="800" dirty="0" smtClean="0">
                <a:solidFill>
                  <a:srgbClr val="5E4D36"/>
                </a:solidFill>
                <a:latin typeface="Levenim MT" pitchFamily="2" charset="-79"/>
                <a:cs typeface="Levenim MT" pitchFamily="2" charset="-79"/>
              </a:rPr>
              <a:t>תשומת לב מיוחדת ייחס 'השומר' ליחסי שלום עם הסביבה הערבית...'השומר' ניסה לשוות אופי חדש לקשרים עם הסביבה הערבית... חברי 'השומר' למדו את השפה הערבית...להיפגש עם הפלח הערבי... 'השומר' הקים 'מדפיה' חדר הכנסת אורחים וכל ערבי...נתקבל שם בסבר פנים יפות...</a:t>
            </a:r>
          </a:p>
          <a:p>
            <a:pPr algn="just">
              <a:lnSpc>
                <a:spcPct val="150000"/>
              </a:lnSpc>
            </a:pPr>
            <a:r>
              <a:rPr lang="he-IL" sz="800" dirty="0" smtClean="0">
                <a:solidFill>
                  <a:srgbClr val="5E4D36"/>
                </a:solidFill>
                <a:latin typeface="Levenim MT" pitchFamily="2" charset="-79"/>
                <a:cs typeface="Levenim MT" pitchFamily="2" charset="-79"/>
              </a:rPr>
              <a:t>פעל אגודת 'השומר' ...על ארבע עיקרים...א. שמירה והגנה ב. התיישבות חדשה ג. גבורה קולקטיבית ד. יישובי ספר להתיישבות ולהגנה. </a:t>
            </a:r>
          </a:p>
          <a:p>
            <a:pPr algn="l">
              <a:lnSpc>
                <a:spcPct val="150000"/>
              </a:lnSpc>
            </a:pPr>
            <a:r>
              <a:rPr lang="he-IL" sz="700" dirty="0" smtClean="0">
                <a:solidFill>
                  <a:srgbClr val="5E4D36"/>
                </a:solidFill>
                <a:latin typeface="Levenim MT" pitchFamily="2" charset="-79"/>
                <a:cs typeface="Levenim MT" pitchFamily="2" charset="-79"/>
              </a:rPr>
              <a:t>ישראל שוחט, ספר השומר דברי חברים. </a:t>
            </a:r>
            <a:endParaRPr lang="he-IL" sz="700" dirty="0">
              <a:solidFill>
                <a:srgbClr val="5E4D36"/>
              </a:solidFill>
              <a:latin typeface="Levenim MT" pitchFamily="2" charset="-79"/>
              <a:cs typeface="Levenim MT" pitchFamily="2" charset="-79"/>
            </a:endParaRPr>
          </a:p>
        </p:txBody>
      </p:sp>
      <p:sp>
        <p:nvSpPr>
          <p:cNvPr id="10" name="מלבן 9"/>
          <p:cNvSpPr/>
          <p:nvPr/>
        </p:nvSpPr>
        <p:spPr>
          <a:xfrm>
            <a:off x="2552700" y="904874"/>
            <a:ext cx="1904999" cy="4224233"/>
          </a:xfrm>
          <a:prstGeom prst="rect">
            <a:avLst/>
          </a:prstGeom>
        </p:spPr>
        <p:txBody>
          <a:bodyPr wrap="square">
            <a:spAutoFit/>
          </a:bodyPr>
          <a:lstStyle/>
          <a:p>
            <a:pPr algn="just">
              <a:lnSpc>
                <a:spcPct val="150000"/>
              </a:lnSpc>
            </a:pPr>
            <a:r>
              <a:rPr lang="he-IL" sz="1000" b="1" dirty="0" smtClean="0">
                <a:solidFill>
                  <a:srgbClr val="5E4D36"/>
                </a:solidFill>
                <a:latin typeface="Levenim MT" pitchFamily="2" charset="-79"/>
                <a:cs typeface="Levenim MT" pitchFamily="2" charset="-79"/>
              </a:rPr>
              <a:t>ב. גבולות, זהות ואינטימיות</a:t>
            </a:r>
          </a:p>
          <a:p>
            <a:pPr algn="just">
              <a:lnSpc>
                <a:spcPct val="150000"/>
              </a:lnSpc>
            </a:pPr>
            <a:r>
              <a:rPr lang="he-IL" sz="800" dirty="0" smtClean="0">
                <a:solidFill>
                  <a:srgbClr val="5E4D36"/>
                </a:solidFill>
                <a:latin typeface="Levenim MT" pitchFamily="2" charset="-79"/>
                <a:cs typeface="Levenim MT" pitchFamily="2" charset="-79"/>
              </a:rPr>
              <a:t>אנחנו בשומר החדש עסוקים מאוד בגבולות. אנחנו לקחתנו על עצמינו את העזרה לחקלאים לשמור על גבולות נחלתם. לקחנו על עצמינו לדאוג לשמירה על אדמות המדינה, תוך שמירה על גבולות השטחים הללו. </a:t>
            </a:r>
          </a:p>
          <a:p>
            <a:pPr algn="just">
              <a:lnSpc>
                <a:spcPct val="150000"/>
              </a:lnSpc>
            </a:pPr>
            <a:r>
              <a:rPr lang="he-IL" sz="800" b="1" dirty="0" smtClean="0">
                <a:solidFill>
                  <a:srgbClr val="5E4D36"/>
                </a:solidFill>
                <a:latin typeface="Levenim MT" pitchFamily="2" charset="-79"/>
                <a:cs typeface="Levenim MT" pitchFamily="2" charset="-79"/>
              </a:rPr>
              <a:t>הגבולות אצלנו הם עניין מרכזי</a:t>
            </a:r>
            <a:r>
              <a:rPr lang="he-IL" sz="800" dirty="0" smtClean="0">
                <a:solidFill>
                  <a:srgbClr val="5E4D36"/>
                </a:solidFill>
                <a:latin typeface="Levenim MT" pitchFamily="2" charset="-79"/>
                <a:cs typeface="Levenim MT" pitchFamily="2" charset="-79"/>
              </a:rPr>
              <a:t>. אך אנו רואים אותם לא רק בממד הפשוט של שמירה ועזרה מפלישות וגנבות. </a:t>
            </a:r>
          </a:p>
          <a:p>
            <a:pPr algn="just">
              <a:lnSpc>
                <a:spcPct val="150000"/>
              </a:lnSpc>
            </a:pPr>
            <a:endParaRPr lang="he-IL" sz="800" dirty="0" smtClean="0">
              <a:solidFill>
                <a:srgbClr val="5E4D36"/>
              </a:solidFill>
              <a:latin typeface="Levenim MT" pitchFamily="2" charset="-79"/>
              <a:cs typeface="Levenim MT" pitchFamily="2" charset="-79"/>
            </a:endParaRPr>
          </a:p>
          <a:p>
            <a:pPr algn="just">
              <a:lnSpc>
                <a:spcPct val="150000"/>
              </a:lnSpc>
            </a:pPr>
            <a:r>
              <a:rPr lang="he-IL" sz="800" dirty="0" smtClean="0">
                <a:solidFill>
                  <a:srgbClr val="5E4D36"/>
                </a:solidFill>
                <a:latin typeface="Levenim MT" pitchFamily="2" charset="-79"/>
                <a:cs typeface="Levenim MT" pitchFamily="2" charset="-79"/>
              </a:rPr>
              <a:t>אנו מאמינים בכך ששמירה על גבולות הם מסר לחברה על גבולות בכלל. מסר לחברה על </a:t>
            </a:r>
            <a:r>
              <a:rPr lang="he-IL" sz="800" b="1" dirty="0" smtClean="0">
                <a:solidFill>
                  <a:srgbClr val="5E4D36"/>
                </a:solidFill>
                <a:latin typeface="Levenim MT" pitchFamily="2" charset="-79"/>
                <a:cs typeface="Levenim MT" pitchFamily="2" charset="-79"/>
              </a:rPr>
              <a:t>הצורך בהגדרה עצמית</a:t>
            </a:r>
            <a:r>
              <a:rPr lang="he-IL" sz="800" dirty="0" smtClean="0">
                <a:solidFill>
                  <a:srgbClr val="5E4D36"/>
                </a:solidFill>
                <a:latin typeface="Levenim MT" pitchFamily="2" charset="-79"/>
                <a:cs typeface="Levenim MT" pitchFamily="2" charset="-79"/>
              </a:rPr>
              <a:t>. מסר לחברה על </a:t>
            </a:r>
            <a:r>
              <a:rPr lang="he-IL" sz="800" b="1" dirty="0" smtClean="0">
                <a:solidFill>
                  <a:srgbClr val="5E4D36"/>
                </a:solidFill>
                <a:latin typeface="Levenim MT" pitchFamily="2" charset="-79"/>
                <a:cs typeface="Levenim MT" pitchFamily="2" charset="-79"/>
              </a:rPr>
              <a:t>חשיבות בניית זהות מובחנת של היחיד והחברה</a:t>
            </a:r>
            <a:r>
              <a:rPr lang="he-IL" sz="800" dirty="0" smtClean="0">
                <a:solidFill>
                  <a:srgbClr val="5E4D36"/>
                </a:solidFill>
                <a:latin typeface="Levenim MT" pitchFamily="2" charset="-79"/>
                <a:cs typeface="Levenim MT" pitchFamily="2" charset="-79"/>
              </a:rPr>
              <a:t>. מסר לחברה על הצורך בפרטיות, באינטימיות, כמו גם בשיתוף. אנחנו מנסים לומר </a:t>
            </a:r>
            <a:r>
              <a:rPr lang="he-IL" sz="800" b="1" dirty="0" smtClean="0">
                <a:solidFill>
                  <a:srgbClr val="5E4D36"/>
                </a:solidFill>
                <a:latin typeface="Levenim MT" pitchFamily="2" charset="-79"/>
                <a:cs typeface="Levenim MT" pitchFamily="2" charset="-79"/>
              </a:rPr>
              <a:t>לא – לטשטוש</a:t>
            </a:r>
            <a:r>
              <a:rPr lang="he-IL" sz="800" dirty="0" smtClean="0">
                <a:solidFill>
                  <a:srgbClr val="5E4D36"/>
                </a:solidFill>
                <a:latin typeface="Levenim MT" pitchFamily="2" charset="-79"/>
                <a:cs typeface="Levenim MT" pitchFamily="2" charset="-79"/>
              </a:rPr>
              <a:t>, מנסים לומר </a:t>
            </a:r>
            <a:r>
              <a:rPr lang="he-IL" sz="800" b="1" dirty="0" smtClean="0">
                <a:solidFill>
                  <a:srgbClr val="5E4D36"/>
                </a:solidFill>
                <a:latin typeface="Levenim MT" pitchFamily="2" charset="-79"/>
                <a:cs typeface="Levenim MT" pitchFamily="2" charset="-79"/>
              </a:rPr>
              <a:t>לא - לזילות ולחוסר המשמעות.</a:t>
            </a:r>
          </a:p>
          <a:p>
            <a:pPr algn="just">
              <a:lnSpc>
                <a:spcPct val="150000"/>
              </a:lnSpc>
            </a:pPr>
            <a:endParaRPr lang="he-IL" sz="800" b="1" dirty="0" smtClean="0">
              <a:solidFill>
                <a:srgbClr val="5E4D36"/>
              </a:solidFill>
              <a:latin typeface="Levenim MT" pitchFamily="2" charset="-79"/>
              <a:cs typeface="Levenim MT" pitchFamily="2" charset="-79"/>
            </a:endParaRPr>
          </a:p>
          <a:p>
            <a:pPr algn="just">
              <a:lnSpc>
                <a:spcPct val="150000"/>
              </a:lnSpc>
            </a:pPr>
            <a:r>
              <a:rPr lang="he-IL" sz="800" b="1" dirty="0" smtClean="0">
                <a:solidFill>
                  <a:srgbClr val="5E4D36"/>
                </a:solidFill>
                <a:latin typeface="Levenim MT" pitchFamily="2" charset="-79"/>
                <a:cs typeface="Levenim MT" pitchFamily="2" charset="-79"/>
              </a:rPr>
              <a:t>   </a:t>
            </a:r>
            <a:r>
              <a:rPr lang="he-IL" sz="700" dirty="0" smtClean="0">
                <a:solidFill>
                  <a:srgbClr val="5E4D36"/>
                </a:solidFill>
                <a:latin typeface="Levenim MT" pitchFamily="2" charset="-79"/>
                <a:cs typeface="Levenim MT" pitchFamily="2" charset="-79"/>
              </a:rPr>
              <a:t>מתוך חוברת למדריך -  השומר החדש</a:t>
            </a:r>
            <a:r>
              <a:rPr lang="he-IL" sz="900" dirty="0" smtClean="0">
                <a:solidFill>
                  <a:srgbClr val="5E4D36"/>
                </a:solidFill>
                <a:latin typeface="Levenim MT" pitchFamily="2" charset="-79"/>
                <a:cs typeface="Levenim MT" pitchFamily="2" charset="-79"/>
              </a:rPr>
              <a:t> </a:t>
            </a:r>
            <a:endParaRPr lang="he-IL" sz="1000" dirty="0">
              <a:solidFill>
                <a:srgbClr val="5E4D36"/>
              </a:solidFill>
              <a:latin typeface="Levenim MT" pitchFamily="2" charset="-79"/>
              <a:cs typeface="Levenim MT" pitchFamily="2" charset="-79"/>
            </a:endParaRPr>
          </a:p>
        </p:txBody>
      </p:sp>
      <p:sp>
        <p:nvSpPr>
          <p:cNvPr id="11" name="מלבן 10"/>
          <p:cNvSpPr/>
          <p:nvPr/>
        </p:nvSpPr>
        <p:spPr>
          <a:xfrm>
            <a:off x="323850" y="942974"/>
            <a:ext cx="1904999" cy="4785926"/>
          </a:xfrm>
          <a:prstGeom prst="rect">
            <a:avLst/>
          </a:prstGeom>
        </p:spPr>
        <p:txBody>
          <a:bodyPr wrap="square">
            <a:spAutoFit/>
          </a:bodyPr>
          <a:lstStyle/>
          <a:p>
            <a:r>
              <a:rPr lang="he-IL" sz="1000" b="1" dirty="0" smtClean="0">
                <a:solidFill>
                  <a:srgbClr val="5E4D36"/>
                </a:solidFill>
                <a:latin typeface="Levenim MT" pitchFamily="2" charset="-79"/>
                <a:cs typeface="Levenim MT" pitchFamily="2" charset="-79"/>
              </a:rPr>
              <a:t>ג. </a:t>
            </a:r>
          </a:p>
          <a:p>
            <a:r>
              <a:rPr lang="he-IL" sz="1000" dirty="0" smtClean="0">
                <a:solidFill>
                  <a:srgbClr val="5E4D36"/>
                </a:solidFill>
                <a:latin typeface="Levenim MT" pitchFamily="2" charset="-79"/>
                <a:cs typeface="Levenim MT" pitchFamily="2" charset="-79"/>
              </a:rPr>
              <a:t>חזון השומר החדש</a:t>
            </a:r>
          </a:p>
          <a:p>
            <a:pPr algn="just"/>
            <a:r>
              <a:rPr lang="he-IL" sz="1000" dirty="0" smtClean="0">
                <a:solidFill>
                  <a:srgbClr val="5E4D36"/>
                </a:solidFill>
                <a:latin typeface="Levenim MT" pitchFamily="2" charset="-79"/>
                <a:cs typeface="Levenim MT" pitchFamily="2" charset="-79"/>
              </a:rPr>
              <a:t>להוות תנועה ציונית המחברת בין עם ישראל, מורשתו ואדמתו לחיזוק הערבות ההדדית, האומץ האזרחי ואהבת הארץ.</a:t>
            </a:r>
          </a:p>
          <a:p>
            <a:pPr algn="just"/>
            <a:endParaRPr lang="he-IL" sz="1000" dirty="0" smtClean="0">
              <a:solidFill>
                <a:srgbClr val="5E4D36"/>
              </a:solidFill>
              <a:latin typeface="Levenim MT" pitchFamily="2" charset="-79"/>
              <a:cs typeface="Levenim MT" pitchFamily="2" charset="-79"/>
            </a:endParaRPr>
          </a:p>
          <a:p>
            <a:pPr lvl="0" algn="just">
              <a:lnSpc>
                <a:spcPct val="150000"/>
              </a:lnSpc>
            </a:pPr>
            <a:endParaRPr lang="he-IL" sz="1000" dirty="0" smtClean="0">
              <a:solidFill>
                <a:srgbClr val="5E4D36"/>
              </a:solidFill>
              <a:latin typeface="Levenim MT" pitchFamily="2" charset="-79"/>
              <a:cs typeface="Levenim MT" pitchFamily="2" charset="-79"/>
            </a:endParaRPr>
          </a:p>
          <a:p>
            <a:pPr lvl="0" algn="just">
              <a:lnSpc>
                <a:spcPct val="150000"/>
              </a:lnSpc>
            </a:pPr>
            <a:r>
              <a:rPr lang="he-IL" sz="1000" dirty="0" smtClean="0">
                <a:solidFill>
                  <a:srgbClr val="5E4D36"/>
                </a:solidFill>
                <a:latin typeface="Levenim MT" pitchFamily="2" charset="-79"/>
                <a:cs typeface="Levenim MT" pitchFamily="2" charset="-79"/>
              </a:rPr>
              <a:t>מתוך יעוד השומר החדש: </a:t>
            </a:r>
            <a:r>
              <a:rPr lang="he-IL" sz="1000" b="1" dirty="0" smtClean="0">
                <a:solidFill>
                  <a:srgbClr val="5E4D36"/>
                </a:solidFill>
                <a:latin typeface="Levenim MT" pitchFamily="2" charset="-79"/>
                <a:cs typeface="Levenim MT" pitchFamily="2" charset="-79"/>
              </a:rPr>
              <a:t>שמירה</a:t>
            </a:r>
            <a:r>
              <a:rPr lang="he-IL" sz="1000" dirty="0" smtClean="0">
                <a:solidFill>
                  <a:srgbClr val="5E4D36"/>
                </a:solidFill>
                <a:latin typeface="Levenim MT" pitchFamily="2" charset="-79"/>
                <a:cs typeface="Levenim MT" pitchFamily="2" charset="-79"/>
              </a:rPr>
              <a:t> על אדמות המדינה </a:t>
            </a:r>
            <a:r>
              <a:rPr lang="he-IL" sz="1000" b="1" dirty="0" smtClean="0">
                <a:solidFill>
                  <a:srgbClr val="5E4D36"/>
                </a:solidFill>
                <a:latin typeface="Levenim MT" pitchFamily="2" charset="-79"/>
                <a:cs typeface="Levenim MT" pitchFamily="2" charset="-79"/>
              </a:rPr>
              <a:t>במעשה ובלימוד</a:t>
            </a:r>
          </a:p>
          <a:p>
            <a:pPr lvl="0" algn="just">
              <a:lnSpc>
                <a:spcPct val="150000"/>
              </a:lnSpc>
            </a:pPr>
            <a:r>
              <a:rPr lang="he-IL" sz="1000" u="sng" dirty="0" smtClean="0">
                <a:solidFill>
                  <a:srgbClr val="5E4D36"/>
                </a:solidFill>
                <a:latin typeface="Levenim MT" pitchFamily="2" charset="-79"/>
                <a:cs typeface="Levenim MT" pitchFamily="2" charset="-79"/>
              </a:rPr>
              <a:t>מעשה:</a:t>
            </a:r>
            <a:r>
              <a:rPr lang="he-IL" sz="1000" dirty="0" smtClean="0">
                <a:solidFill>
                  <a:srgbClr val="5E4D36"/>
                </a:solidFill>
                <a:latin typeface="Levenim MT" pitchFamily="2" charset="-79"/>
                <a:cs typeface="Levenim MT" pitchFamily="2" charset="-79"/>
              </a:rPr>
              <a:t> ...</a:t>
            </a:r>
          </a:p>
          <a:p>
            <a:pPr lvl="0" algn="just">
              <a:lnSpc>
                <a:spcPct val="150000"/>
              </a:lnSpc>
            </a:pPr>
            <a:r>
              <a:rPr lang="he-IL" sz="1000" u="sng" dirty="0" smtClean="0">
                <a:solidFill>
                  <a:srgbClr val="5E4D36"/>
                </a:solidFill>
                <a:latin typeface="Levenim MT" pitchFamily="2" charset="-79"/>
                <a:cs typeface="Levenim MT" pitchFamily="2" charset="-79"/>
              </a:rPr>
              <a:t>לימוד: </a:t>
            </a:r>
            <a:r>
              <a:rPr lang="he-IL" sz="1000" dirty="0" smtClean="0">
                <a:solidFill>
                  <a:srgbClr val="5E4D36"/>
                </a:solidFill>
                <a:latin typeface="Levenim MT" pitchFamily="2" charset="-79"/>
                <a:cs typeface="Levenim MT" pitchFamily="2" charset="-79"/>
              </a:rPr>
              <a:t>בכל תכנית בארגון משולב לימוד. </a:t>
            </a:r>
          </a:p>
          <a:p>
            <a:pPr lvl="0" algn="just">
              <a:lnSpc>
                <a:spcPct val="150000"/>
              </a:lnSpc>
            </a:pPr>
            <a:r>
              <a:rPr lang="he-IL" sz="1000" dirty="0" smtClean="0">
                <a:solidFill>
                  <a:srgbClr val="5E4D36"/>
                </a:solidFill>
                <a:latin typeface="Levenim MT" pitchFamily="2" charset="-79"/>
                <a:cs typeface="Levenim MT" pitchFamily="2" charset="-79"/>
              </a:rPr>
              <a:t>"מי שיש לו למה, יוכל לשאת כל איך" לחזק את האמונה בצדקת דרכנו, את הערכים שמחברים אותנו לאדמה ולעם. </a:t>
            </a:r>
          </a:p>
          <a:p>
            <a:pPr lvl="0" algn="just">
              <a:lnSpc>
                <a:spcPct val="150000"/>
              </a:lnSpc>
            </a:pPr>
            <a:r>
              <a:rPr lang="he-IL" sz="1000" dirty="0" smtClean="0">
                <a:solidFill>
                  <a:srgbClr val="5E4D36"/>
                </a:solidFill>
                <a:latin typeface="Levenim MT" pitchFamily="2" charset="-79"/>
                <a:cs typeface="Levenim MT" pitchFamily="2" charset="-79"/>
              </a:rPr>
              <a:t>הלימוד מושרש על ידי עבודה מעשית ובכך גדל דור מחובר ושורשי שהערכים מונחלים בעצמותיו.</a:t>
            </a:r>
          </a:p>
          <a:p>
            <a:pPr algn="just"/>
            <a:endParaRPr lang="he-IL" sz="1000" dirty="0">
              <a:solidFill>
                <a:srgbClr val="5E4D36"/>
              </a:solidFill>
              <a:latin typeface="Levenim MT" pitchFamily="2" charset="-79"/>
              <a:cs typeface="Levenim MT" pitchFamily="2" charset="-79"/>
            </a:endParaRPr>
          </a:p>
        </p:txBody>
      </p:sp>
      <p:pic>
        <p:nvPicPr>
          <p:cNvPr id="2050" name="Picture 2" descr="קובץ:ישראל שוחט.jpg – ויקיפדיה"/>
          <p:cNvPicPr>
            <a:picLocks noChangeAspect="1" noChangeArrowheads="1"/>
          </p:cNvPicPr>
          <p:nvPr/>
        </p:nvPicPr>
        <p:blipFill>
          <a:blip r:embed="rId2" cstate="print"/>
          <a:srcRect/>
          <a:stretch>
            <a:fillRect/>
          </a:stretch>
        </p:blipFill>
        <p:spPr bwMode="auto">
          <a:xfrm>
            <a:off x="2922158" y="5201392"/>
            <a:ext cx="1056075" cy="1419101"/>
          </a:xfrm>
          <a:prstGeom prst="rect">
            <a:avLst/>
          </a:prstGeom>
          <a:noFill/>
        </p:spPr>
      </p:pic>
    </p:spTree>
    <p:extLst>
      <p:ext uri="{BB962C8B-B14F-4D97-AF65-F5344CB8AC3E}">
        <p14:creationId xmlns:p14="http://schemas.microsoft.com/office/powerpoint/2010/main" xmlns="" val="302592038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ערכת נושא Office">
  <a:themeElements>
    <a:clrScheme name="ערכת נושא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ערכת נושא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ערכת נושא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2933</TotalTime>
  <Words>1349</Words>
  <Application>Microsoft Office PowerPoint</Application>
  <PresentationFormat>A4 Paper (210x297 mm)‎</PresentationFormat>
  <Paragraphs>80</Paragraphs>
  <Slides>2</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2</vt:i4>
      </vt:variant>
    </vt:vector>
  </HeadingPairs>
  <TitlesOfParts>
    <vt:vector size="3" baseType="lpstr">
      <vt:lpstr>1_ערכת נושא Office</vt:lpstr>
      <vt:lpstr>שורש ש.מ.ר. – אשכול ערכים ציוניים 25</vt:lpstr>
      <vt:lpstr>השומר – לא רק שמירה</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eladbrk</dc:creator>
  <cp:lastModifiedBy>home</cp:lastModifiedBy>
  <cp:revision>65</cp:revision>
  <cp:lastPrinted>2016-01-02T09:56:53Z</cp:lastPrinted>
  <dcterms:created xsi:type="dcterms:W3CDTF">2016-01-01T12:13:36Z</dcterms:created>
  <dcterms:modified xsi:type="dcterms:W3CDTF">2018-07-23T14:10:11Z</dcterms:modified>
</cp:coreProperties>
</file>