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5" r:id="rId4"/>
    <p:sldMasterId id="2147483716" r:id="rId5"/>
    <p:sldMasterId id="2147483717" r:id="rId6"/>
    <p:sldMasterId id="2147483718" r:id="rId7"/>
    <p:sldMasterId id="2147483719" r:id="rId8"/>
    <p:sldMasterId id="2147483720" r:id="rId9"/>
    <p:sldMasterId id="2147483721" r:id="rId10"/>
    <p:sldMasterId id="214748372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Lst>
  <p:sldSz cy="6858000" cx="12192000"/>
  <p:notesSz cx="6858000" cy="9144000"/>
  <p:embeddedFontLst>
    <p:embeddedFont>
      <p:font typeface="Quattrocento Sans"/>
      <p:regular r:id="rId55"/>
      <p:bold r:id="rId56"/>
      <p:italic r:id="rId57"/>
      <p:boldItalic r:id="rId58"/>
    </p:embeddedFont>
    <p:embeddedFont>
      <p:font typeface="Baumans"/>
      <p:regular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8.xml"/><Relationship Id="rId55" Type="http://schemas.openxmlformats.org/officeDocument/2006/relationships/font" Target="fonts/QuattrocentoSans-regular.fntdata"/><Relationship Id="rId10" Type="http://schemas.openxmlformats.org/officeDocument/2006/relationships/slideMaster" Target="slideMasters/slideMaster7.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font" Target="fonts/QuattrocentoSans-italic.fntdata"/><Relationship Id="rId12" Type="http://schemas.openxmlformats.org/officeDocument/2006/relationships/notesMaster" Target="notesMasters/notesMaster1.xml"/><Relationship Id="rId56" Type="http://schemas.openxmlformats.org/officeDocument/2006/relationships/font" Target="fonts/QuattrocentoSans-bold.fntdata"/><Relationship Id="rId15" Type="http://schemas.openxmlformats.org/officeDocument/2006/relationships/slide" Target="slides/slide3.xml"/><Relationship Id="rId59" Type="http://schemas.openxmlformats.org/officeDocument/2006/relationships/font" Target="fonts/Baumans-regular.fntdata"/><Relationship Id="rId14" Type="http://schemas.openxmlformats.org/officeDocument/2006/relationships/slide" Target="slides/slide2.xml"/><Relationship Id="rId58" Type="http://schemas.openxmlformats.org/officeDocument/2006/relationships/font" Target="fonts/QuattrocentoSans-boldItalic.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886200" y="0"/>
            <a:ext cx="2971800" cy="4572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1587" y="0"/>
            <a:ext cx="2971800" cy="457200"/>
          </a:xfrm>
          <a:prstGeom prst="rect">
            <a:avLst/>
          </a:prstGeom>
          <a:noFill/>
          <a:ln>
            <a:noFill/>
          </a:ln>
        </p:spPr>
        <p:txBody>
          <a:bodyPr anchorCtr="0" anchor="t" bIns="45700" lIns="91425" spcFirstLastPara="1" rIns="91425" wrap="square" tIns="45700"/>
          <a:lstStyle>
            <a:lvl1pPr lvl="0" marR="0" rtl="1" algn="l">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3886200" y="8685212"/>
            <a:ext cx="2971800" cy="457200"/>
          </a:xfrm>
          <a:prstGeom prst="rect">
            <a:avLst/>
          </a:prstGeom>
          <a:noFill/>
          <a:ln>
            <a:noFill/>
          </a:ln>
        </p:spPr>
        <p:txBody>
          <a:bodyPr anchorCtr="0" anchor="b" bIns="45700" lIns="91425" spcFirstLastPara="1" rIns="91425" wrap="square" tIns="45700"/>
          <a:lstStyle>
            <a:lvl1pPr lvl="0" marR="0" rtl="1"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1587" y="8685212"/>
            <a:ext cx="2971800" cy="457200"/>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Calibri"/>
              <a:buNone/>
            </a:pPr>
            <a:fld id="{00000000-1234-1234-1234-123412341234}" type="slidenum">
              <a:rPr b="0" i="0" lang="iw-IL"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460" name="Google Shape;46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2" name="Shape 732"/>
        <p:cNvGrpSpPr/>
        <p:nvPr/>
      </p:nvGrpSpPr>
      <p:grpSpPr>
        <a:xfrm>
          <a:off x="0" y="0"/>
          <a:ext cx="0" cy="0"/>
          <a:chOff x="0" y="0"/>
          <a:chExt cx="0" cy="0"/>
        </a:xfrm>
      </p:grpSpPr>
      <p:sp>
        <p:nvSpPr>
          <p:cNvPr id="733" name="Google Shape;733;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734" name="Google Shape;73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752" name="Google Shape;75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775" name="Google Shape;77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794" name="Google Shape;79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815" name="Google Shape;81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900" name="Google Shape;90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2" name="Shape 932"/>
        <p:cNvGrpSpPr/>
        <p:nvPr/>
      </p:nvGrpSpPr>
      <p:grpSpPr>
        <a:xfrm>
          <a:off x="0" y="0"/>
          <a:ext cx="0" cy="0"/>
          <a:chOff x="0" y="0"/>
          <a:chExt cx="0" cy="0"/>
        </a:xfrm>
      </p:grpSpPr>
      <p:sp>
        <p:nvSpPr>
          <p:cNvPr id="933" name="Google Shape;933;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934" name="Google Shape;93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3" name="Shape 953"/>
        <p:cNvGrpSpPr/>
        <p:nvPr/>
      </p:nvGrpSpPr>
      <p:grpSpPr>
        <a:xfrm>
          <a:off x="0" y="0"/>
          <a:ext cx="0" cy="0"/>
          <a:chOff x="0" y="0"/>
          <a:chExt cx="0" cy="0"/>
        </a:xfrm>
      </p:grpSpPr>
      <p:sp>
        <p:nvSpPr>
          <p:cNvPr id="954" name="Google Shape;954;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955" name="Google Shape;95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6" name="Shape 976"/>
        <p:cNvGrpSpPr/>
        <p:nvPr/>
      </p:nvGrpSpPr>
      <p:grpSpPr>
        <a:xfrm>
          <a:off x="0" y="0"/>
          <a:ext cx="0" cy="0"/>
          <a:chOff x="0" y="0"/>
          <a:chExt cx="0" cy="0"/>
        </a:xfrm>
      </p:grpSpPr>
      <p:sp>
        <p:nvSpPr>
          <p:cNvPr id="977" name="Google Shape;977;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978" name="Google Shape;97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06" name="Google Shape;100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472" name="Google Shape;47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4" name="Shape 1024"/>
        <p:cNvGrpSpPr/>
        <p:nvPr/>
      </p:nvGrpSpPr>
      <p:grpSpPr>
        <a:xfrm>
          <a:off x="0" y="0"/>
          <a:ext cx="0" cy="0"/>
          <a:chOff x="0" y="0"/>
          <a:chExt cx="0" cy="0"/>
        </a:xfrm>
      </p:grpSpPr>
      <p:sp>
        <p:nvSpPr>
          <p:cNvPr id="1025" name="Google Shape;1025;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26" name="Google Shape;102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4" name="Shape 1044"/>
        <p:cNvGrpSpPr/>
        <p:nvPr/>
      </p:nvGrpSpPr>
      <p:grpSpPr>
        <a:xfrm>
          <a:off x="0" y="0"/>
          <a:ext cx="0" cy="0"/>
          <a:chOff x="0" y="0"/>
          <a:chExt cx="0" cy="0"/>
        </a:xfrm>
      </p:grpSpPr>
      <p:sp>
        <p:nvSpPr>
          <p:cNvPr id="1045" name="Google Shape;1045;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46" name="Google Shape;104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73" name="Google Shape;107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2" name="Shape 1092"/>
        <p:cNvGrpSpPr/>
        <p:nvPr/>
      </p:nvGrpSpPr>
      <p:grpSpPr>
        <a:xfrm>
          <a:off x="0" y="0"/>
          <a:ext cx="0" cy="0"/>
          <a:chOff x="0" y="0"/>
          <a:chExt cx="0" cy="0"/>
        </a:xfrm>
      </p:grpSpPr>
      <p:sp>
        <p:nvSpPr>
          <p:cNvPr id="1093" name="Google Shape;109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094" name="Google Shape;109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1" name="Shape 1161"/>
        <p:cNvGrpSpPr/>
        <p:nvPr/>
      </p:nvGrpSpPr>
      <p:grpSpPr>
        <a:xfrm>
          <a:off x="0" y="0"/>
          <a:ext cx="0" cy="0"/>
          <a:chOff x="0" y="0"/>
          <a:chExt cx="0" cy="0"/>
        </a:xfrm>
      </p:grpSpPr>
      <p:sp>
        <p:nvSpPr>
          <p:cNvPr id="1162" name="Google Shape;1162;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163" name="Google Shape;116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1" name="Shape 1181"/>
        <p:cNvGrpSpPr/>
        <p:nvPr/>
      </p:nvGrpSpPr>
      <p:grpSpPr>
        <a:xfrm>
          <a:off x="0" y="0"/>
          <a:ext cx="0" cy="0"/>
          <a:chOff x="0" y="0"/>
          <a:chExt cx="0" cy="0"/>
        </a:xfrm>
      </p:grpSpPr>
      <p:sp>
        <p:nvSpPr>
          <p:cNvPr id="1182" name="Google Shape;1182;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183" name="Google Shape;118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2" name="Shape 1202"/>
        <p:cNvGrpSpPr/>
        <p:nvPr/>
      </p:nvGrpSpPr>
      <p:grpSpPr>
        <a:xfrm>
          <a:off x="0" y="0"/>
          <a:ext cx="0" cy="0"/>
          <a:chOff x="0" y="0"/>
          <a:chExt cx="0" cy="0"/>
        </a:xfrm>
      </p:grpSpPr>
      <p:sp>
        <p:nvSpPr>
          <p:cNvPr id="1203" name="Google Shape;1203;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04" name="Google Shape;120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2" name="Shape 1222"/>
        <p:cNvGrpSpPr/>
        <p:nvPr/>
      </p:nvGrpSpPr>
      <p:grpSpPr>
        <a:xfrm>
          <a:off x="0" y="0"/>
          <a:ext cx="0" cy="0"/>
          <a:chOff x="0" y="0"/>
          <a:chExt cx="0" cy="0"/>
        </a:xfrm>
      </p:grpSpPr>
      <p:sp>
        <p:nvSpPr>
          <p:cNvPr id="1223" name="Google Shape;1223;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24" name="Google Shape;122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4" name="Shape 1244"/>
        <p:cNvGrpSpPr/>
        <p:nvPr/>
      </p:nvGrpSpPr>
      <p:grpSpPr>
        <a:xfrm>
          <a:off x="0" y="0"/>
          <a:ext cx="0" cy="0"/>
          <a:chOff x="0" y="0"/>
          <a:chExt cx="0" cy="0"/>
        </a:xfrm>
      </p:grpSpPr>
      <p:sp>
        <p:nvSpPr>
          <p:cNvPr id="1245" name="Google Shape;1245;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46" name="Google Shape;124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9" name="Shape 1269"/>
        <p:cNvGrpSpPr/>
        <p:nvPr/>
      </p:nvGrpSpPr>
      <p:grpSpPr>
        <a:xfrm>
          <a:off x="0" y="0"/>
          <a:ext cx="0" cy="0"/>
          <a:chOff x="0" y="0"/>
          <a:chExt cx="0" cy="0"/>
        </a:xfrm>
      </p:grpSpPr>
      <p:sp>
        <p:nvSpPr>
          <p:cNvPr id="1270" name="Google Shape;1270;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71" name="Google Shape;127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492" name="Google Shape;49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9" name="Shape 1289"/>
        <p:cNvGrpSpPr/>
        <p:nvPr/>
      </p:nvGrpSpPr>
      <p:grpSpPr>
        <a:xfrm>
          <a:off x="0" y="0"/>
          <a:ext cx="0" cy="0"/>
          <a:chOff x="0" y="0"/>
          <a:chExt cx="0" cy="0"/>
        </a:xfrm>
      </p:grpSpPr>
      <p:sp>
        <p:nvSpPr>
          <p:cNvPr id="1290" name="Google Shape;1290;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291" name="Google Shape;129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0" name="Shape 1310"/>
        <p:cNvGrpSpPr/>
        <p:nvPr/>
      </p:nvGrpSpPr>
      <p:grpSpPr>
        <a:xfrm>
          <a:off x="0" y="0"/>
          <a:ext cx="0" cy="0"/>
          <a:chOff x="0" y="0"/>
          <a:chExt cx="0" cy="0"/>
        </a:xfrm>
      </p:grpSpPr>
      <p:sp>
        <p:nvSpPr>
          <p:cNvPr id="1311" name="Google Shape;131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312" name="Google Shape;131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1" name="Shape 1331"/>
        <p:cNvGrpSpPr/>
        <p:nvPr/>
      </p:nvGrpSpPr>
      <p:grpSpPr>
        <a:xfrm>
          <a:off x="0" y="0"/>
          <a:ext cx="0" cy="0"/>
          <a:chOff x="0" y="0"/>
          <a:chExt cx="0" cy="0"/>
        </a:xfrm>
      </p:grpSpPr>
      <p:sp>
        <p:nvSpPr>
          <p:cNvPr id="1332" name="Google Shape;1332;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333" name="Google Shape;133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2" name="Shape 1352"/>
        <p:cNvGrpSpPr/>
        <p:nvPr/>
      </p:nvGrpSpPr>
      <p:grpSpPr>
        <a:xfrm>
          <a:off x="0" y="0"/>
          <a:ext cx="0" cy="0"/>
          <a:chOff x="0" y="0"/>
          <a:chExt cx="0" cy="0"/>
        </a:xfrm>
      </p:grpSpPr>
      <p:sp>
        <p:nvSpPr>
          <p:cNvPr id="1353" name="Google Shape;1353;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354" name="Google Shape;135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3" name="Shape 1373"/>
        <p:cNvGrpSpPr/>
        <p:nvPr/>
      </p:nvGrpSpPr>
      <p:grpSpPr>
        <a:xfrm>
          <a:off x="0" y="0"/>
          <a:ext cx="0" cy="0"/>
          <a:chOff x="0" y="0"/>
          <a:chExt cx="0" cy="0"/>
        </a:xfrm>
      </p:grpSpPr>
      <p:sp>
        <p:nvSpPr>
          <p:cNvPr id="1374" name="Google Shape;1374;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375" name="Google Shape;137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5" name="Shape 1395"/>
        <p:cNvGrpSpPr/>
        <p:nvPr/>
      </p:nvGrpSpPr>
      <p:grpSpPr>
        <a:xfrm>
          <a:off x="0" y="0"/>
          <a:ext cx="0" cy="0"/>
          <a:chOff x="0" y="0"/>
          <a:chExt cx="0" cy="0"/>
        </a:xfrm>
      </p:grpSpPr>
      <p:sp>
        <p:nvSpPr>
          <p:cNvPr id="1396" name="Google Shape;1396;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397" name="Google Shape;139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6" name="Shape 1416"/>
        <p:cNvGrpSpPr/>
        <p:nvPr/>
      </p:nvGrpSpPr>
      <p:grpSpPr>
        <a:xfrm>
          <a:off x="0" y="0"/>
          <a:ext cx="0" cy="0"/>
          <a:chOff x="0" y="0"/>
          <a:chExt cx="0" cy="0"/>
        </a:xfrm>
      </p:grpSpPr>
      <p:sp>
        <p:nvSpPr>
          <p:cNvPr id="1417" name="Google Shape;1417;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418" name="Google Shape;1418;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0" name="Shape 1440"/>
        <p:cNvGrpSpPr/>
        <p:nvPr/>
      </p:nvGrpSpPr>
      <p:grpSpPr>
        <a:xfrm>
          <a:off x="0" y="0"/>
          <a:ext cx="0" cy="0"/>
          <a:chOff x="0" y="0"/>
          <a:chExt cx="0" cy="0"/>
        </a:xfrm>
      </p:grpSpPr>
      <p:sp>
        <p:nvSpPr>
          <p:cNvPr id="1441" name="Google Shape;1441;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442" name="Google Shape;144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2" name="Shape 1462"/>
        <p:cNvGrpSpPr/>
        <p:nvPr/>
      </p:nvGrpSpPr>
      <p:grpSpPr>
        <a:xfrm>
          <a:off x="0" y="0"/>
          <a:ext cx="0" cy="0"/>
          <a:chOff x="0" y="0"/>
          <a:chExt cx="0" cy="0"/>
        </a:xfrm>
      </p:grpSpPr>
      <p:sp>
        <p:nvSpPr>
          <p:cNvPr id="1463" name="Google Shape;1463;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464" name="Google Shape;146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5" name="Shape 1485"/>
        <p:cNvGrpSpPr/>
        <p:nvPr/>
      </p:nvGrpSpPr>
      <p:grpSpPr>
        <a:xfrm>
          <a:off x="0" y="0"/>
          <a:ext cx="0" cy="0"/>
          <a:chOff x="0" y="0"/>
          <a:chExt cx="0" cy="0"/>
        </a:xfrm>
      </p:grpSpPr>
      <p:sp>
        <p:nvSpPr>
          <p:cNvPr id="1486" name="Google Shape;1486;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487" name="Google Shape;148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531" name="Google Shape;53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5" name="Shape 1505"/>
        <p:cNvGrpSpPr/>
        <p:nvPr/>
      </p:nvGrpSpPr>
      <p:grpSpPr>
        <a:xfrm>
          <a:off x="0" y="0"/>
          <a:ext cx="0" cy="0"/>
          <a:chOff x="0" y="0"/>
          <a:chExt cx="0" cy="0"/>
        </a:xfrm>
      </p:grpSpPr>
      <p:sp>
        <p:nvSpPr>
          <p:cNvPr id="1506" name="Google Shape;1506;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507" name="Google Shape;1507;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7" name="Shape 1527"/>
        <p:cNvGrpSpPr/>
        <p:nvPr/>
      </p:nvGrpSpPr>
      <p:grpSpPr>
        <a:xfrm>
          <a:off x="0" y="0"/>
          <a:ext cx="0" cy="0"/>
          <a:chOff x="0" y="0"/>
          <a:chExt cx="0" cy="0"/>
        </a:xfrm>
      </p:grpSpPr>
      <p:sp>
        <p:nvSpPr>
          <p:cNvPr id="1528" name="Google Shape;1528;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529" name="Google Shape;152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5" name="Shape 1535"/>
        <p:cNvGrpSpPr/>
        <p:nvPr/>
      </p:nvGrpSpPr>
      <p:grpSpPr>
        <a:xfrm>
          <a:off x="0" y="0"/>
          <a:ext cx="0" cy="0"/>
          <a:chOff x="0" y="0"/>
          <a:chExt cx="0" cy="0"/>
        </a:xfrm>
      </p:grpSpPr>
      <p:sp>
        <p:nvSpPr>
          <p:cNvPr id="1536" name="Google Shape;1536;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1537" name="Google Shape;153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551" name="Google Shape;55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623" name="Google Shape;62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665" name="Google Shape;66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689" name="Google Shape;68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a:spcBef>
                <a:spcPts val="0"/>
              </a:spcBef>
              <a:spcAft>
                <a:spcPts val="0"/>
              </a:spcAft>
              <a:buNone/>
            </a:pPr>
            <a:r>
              <a:t/>
            </a:r>
            <a:endParaRPr/>
          </a:p>
        </p:txBody>
      </p:sp>
      <p:sp>
        <p:nvSpPr>
          <p:cNvPr id="708" name="Google Shape;70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תוכן"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7" name="Google Shape;17;p2"/>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 name="Google Shape;18;p2"/>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 name="Google Shape;20;p2"/>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השוואה" type="twoTxTwoObj">
  <p:cSld name="TWO_OBJECTS_WITH_TEXT">
    <p:spTree>
      <p:nvGrpSpPr>
        <p:cNvPr id="67" name="Shape 67"/>
        <p:cNvGrpSpPr/>
        <p:nvPr/>
      </p:nvGrpSpPr>
      <p:grpSpPr>
        <a:xfrm>
          <a:off x="0" y="0"/>
          <a:ext cx="0" cy="0"/>
          <a:chOff x="0" y="0"/>
          <a:chExt cx="0" cy="0"/>
        </a:xfrm>
      </p:grpSpPr>
      <p:sp>
        <p:nvSpPr>
          <p:cNvPr id="68" name="Google Shape;68;p1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9" name="Google Shape;69;p11"/>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0" name="Google Shape;70;p11"/>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1" name="Google Shape;71;p11"/>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2" name="Google Shape;72;p11"/>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3" name="Google Shape;73;p11"/>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4" name="Google Shape;74;p1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p11"/>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ני תכנים" type="twoObj">
  <p:cSld name="TWO_OBJECTS">
    <p:spTree>
      <p:nvGrpSpPr>
        <p:cNvPr id="76" name="Shape 76"/>
        <p:cNvGrpSpPr/>
        <p:nvPr/>
      </p:nvGrpSpPr>
      <p:grpSpPr>
        <a:xfrm>
          <a:off x="0" y="0"/>
          <a:ext cx="0" cy="0"/>
          <a:chOff x="0" y="0"/>
          <a:chExt cx="0" cy="0"/>
        </a:xfrm>
      </p:grpSpPr>
      <p:sp>
        <p:nvSpPr>
          <p:cNvPr id="77" name="Google Shape;77;p1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8" name="Google Shape;78;p1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12"/>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 name="Google Shape;81;p1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2" name="Google Shape;82;p12"/>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מקטע עליונה" type="secHead">
  <p:cSld name="SECTION_HEADER">
    <p:spTree>
      <p:nvGrpSpPr>
        <p:cNvPr id="83" name="Shape 83"/>
        <p:cNvGrpSpPr/>
        <p:nvPr/>
      </p:nvGrpSpPr>
      <p:grpSpPr>
        <a:xfrm>
          <a:off x="0" y="0"/>
          <a:ext cx="0" cy="0"/>
          <a:chOff x="0" y="0"/>
          <a:chExt cx="0" cy="0"/>
        </a:xfrm>
      </p:grpSpPr>
      <p:sp>
        <p:nvSpPr>
          <p:cNvPr id="84" name="Google Shape;84;p13"/>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lstStyle>
            <a:lvl1pPr lvl="0" marR="0" rtl="1" algn="r">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5" name="Google Shape;85;p1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lstStyle>
            <a:lvl1pPr indent="-228600" lvl="0" marL="457200" marR="0" rtl="1" algn="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1" algn="r">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1" algn="r">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86" name="Google Shape;86;p13"/>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7" name="Google Shape;87;p1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13"/>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קופית כותרת" type="title">
  <p:cSld name="TITLE">
    <p:spTree>
      <p:nvGrpSpPr>
        <p:cNvPr id="89" name="Shape 89"/>
        <p:cNvGrpSpPr/>
        <p:nvPr/>
      </p:nvGrpSpPr>
      <p:grpSpPr>
        <a:xfrm>
          <a:off x="0" y="0"/>
          <a:ext cx="0" cy="0"/>
          <a:chOff x="0" y="0"/>
          <a:chExt cx="0" cy="0"/>
        </a:xfrm>
      </p:grpSpPr>
      <p:sp>
        <p:nvSpPr>
          <p:cNvPr id="90" name="Google Shape;90;p14"/>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1" name="Google Shape;91;p1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lstStyle>
            <a:lvl1pPr lvl="0" marR="0" rtl="1"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1"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1"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92" name="Google Shape;92;p14"/>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3" name="Google Shape;93;p1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4" name="Google Shape;94;p14"/>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ריק">
  <p:cSld name="ריק">
    <p:spTree>
      <p:nvGrpSpPr>
        <p:cNvPr id="101" name="Shape 101"/>
        <p:cNvGrpSpPr/>
        <p:nvPr/>
      </p:nvGrpSpPr>
      <p:grpSpPr>
        <a:xfrm>
          <a:off x="0" y="0"/>
          <a:ext cx="0" cy="0"/>
          <a:chOff x="0" y="0"/>
          <a:chExt cx="0" cy="0"/>
        </a:xfrm>
      </p:grpSpPr>
      <p:sp>
        <p:nvSpPr>
          <p:cNvPr id="102" name="Google Shape;102;p16"/>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16"/>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4" name="Google Shape;104;p1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 name="Google Shape;105;p16"/>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תוכן" type="obj">
  <p:cSld name="OBJECT">
    <p:spTree>
      <p:nvGrpSpPr>
        <p:cNvPr id="106" name="Shape 106"/>
        <p:cNvGrpSpPr/>
        <p:nvPr/>
      </p:nvGrpSpPr>
      <p:grpSpPr>
        <a:xfrm>
          <a:off x="0" y="0"/>
          <a:ext cx="0" cy="0"/>
          <a:chOff x="0" y="0"/>
          <a:chExt cx="0" cy="0"/>
        </a:xfrm>
      </p:grpSpPr>
      <p:sp>
        <p:nvSpPr>
          <p:cNvPr id="107" name="Google Shape;107;p1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8" name="Google Shape;108;p17"/>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9" name="Google Shape;109;p17"/>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 name="Google Shape;110;p1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1" name="Google Shape;111;p17"/>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בלבד" type="titleOnly">
  <p:cSld name="TITLE_ONLY">
    <p:spTree>
      <p:nvGrpSpPr>
        <p:cNvPr id="112" name="Shape 112"/>
        <p:cNvGrpSpPr/>
        <p:nvPr/>
      </p:nvGrpSpPr>
      <p:grpSpPr>
        <a:xfrm>
          <a:off x="0" y="0"/>
          <a:ext cx="0" cy="0"/>
          <a:chOff x="0" y="0"/>
          <a:chExt cx="0" cy="0"/>
        </a:xfrm>
      </p:grpSpPr>
      <p:sp>
        <p:nvSpPr>
          <p:cNvPr id="113" name="Google Shape;113;p1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4" name="Google Shape;114;p18"/>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5" name="Google Shape;115;p1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p18"/>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ני תכנים" type="twoObj">
  <p:cSld name="TWO_OBJECTS">
    <p:spTree>
      <p:nvGrpSpPr>
        <p:cNvPr id="117" name="Shape 117"/>
        <p:cNvGrpSpPr/>
        <p:nvPr/>
      </p:nvGrpSpPr>
      <p:grpSpPr>
        <a:xfrm>
          <a:off x="0" y="0"/>
          <a:ext cx="0" cy="0"/>
          <a:chOff x="0" y="0"/>
          <a:chExt cx="0" cy="0"/>
        </a:xfrm>
      </p:grpSpPr>
      <p:sp>
        <p:nvSpPr>
          <p:cNvPr id="118" name="Google Shape;118;p19"/>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9" name="Google Shape;119;p1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1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19"/>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 name="Google Shape;122;p1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 name="Google Shape;123;p19"/>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ריק">
  <p:cSld name="2_ריק">
    <p:spTree>
      <p:nvGrpSpPr>
        <p:cNvPr id="124" name="Shape 124"/>
        <p:cNvGrpSpPr/>
        <p:nvPr/>
      </p:nvGrpSpPr>
      <p:grpSpPr>
        <a:xfrm>
          <a:off x="0" y="0"/>
          <a:ext cx="0" cy="0"/>
          <a:chOff x="0" y="0"/>
          <a:chExt cx="0" cy="0"/>
        </a:xfrm>
      </p:grpSpPr>
      <p:sp>
        <p:nvSpPr>
          <p:cNvPr id="125" name="Google Shape;125;p20"/>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6" name="Google Shape;126;p20"/>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7" name="Google Shape;127;p2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p20"/>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קופית כותרת" type="title">
  <p:cSld name="TITLE">
    <p:spTree>
      <p:nvGrpSpPr>
        <p:cNvPr id="129" name="Shape 129"/>
        <p:cNvGrpSpPr/>
        <p:nvPr/>
      </p:nvGrpSpPr>
      <p:grpSpPr>
        <a:xfrm>
          <a:off x="0" y="0"/>
          <a:ext cx="0" cy="0"/>
          <a:chOff x="0" y="0"/>
          <a:chExt cx="0" cy="0"/>
        </a:xfrm>
      </p:grpSpPr>
      <p:sp>
        <p:nvSpPr>
          <p:cNvPr id="130" name="Google Shape;130;p21"/>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31" name="Google Shape;131;p2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lstStyle>
            <a:lvl1pPr lvl="0" marR="0" rtl="1"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1"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1"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32" name="Google Shape;132;p21"/>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3" name="Google Shape;133;p2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p21"/>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ריק">
  <p:cSld name="3_ריק">
    <p:spTree>
      <p:nvGrpSpPr>
        <p:cNvPr id="21" name="Shape 21"/>
        <p:cNvGrpSpPr/>
        <p:nvPr/>
      </p:nvGrpSpPr>
      <p:grpSpPr>
        <a:xfrm>
          <a:off x="0" y="0"/>
          <a:ext cx="0" cy="0"/>
          <a:chOff x="0" y="0"/>
          <a:chExt cx="0" cy="0"/>
        </a:xfrm>
      </p:grpSpPr>
      <p:sp>
        <p:nvSpPr>
          <p:cNvPr id="22" name="Google Shape;22;p3"/>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 name="Google Shape;23;p3"/>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p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3"/>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אנכית וטקסט" type="vertTitleAndTx">
  <p:cSld name="VERTICAL_TITLE_AND_VERTICAL_TEXT">
    <p:spTree>
      <p:nvGrpSpPr>
        <p:cNvPr id="135" name="Shape 135"/>
        <p:cNvGrpSpPr/>
        <p:nvPr/>
      </p:nvGrpSpPr>
      <p:grpSpPr>
        <a:xfrm>
          <a:off x="0" y="0"/>
          <a:ext cx="0" cy="0"/>
          <a:chOff x="0" y="0"/>
          <a:chExt cx="0" cy="0"/>
        </a:xfrm>
      </p:grpSpPr>
      <p:sp>
        <p:nvSpPr>
          <p:cNvPr id="136" name="Google Shape;136;p22"/>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37" name="Google Shape;137;p22"/>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8" name="Google Shape;138;p22"/>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9" name="Google Shape;139;p2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0" name="Google Shape;140;p22"/>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טקסט אנכי" type="vertTx">
  <p:cSld name="VERTICAL_TEXT">
    <p:spTree>
      <p:nvGrpSpPr>
        <p:cNvPr id="141" name="Shape 141"/>
        <p:cNvGrpSpPr/>
        <p:nvPr/>
      </p:nvGrpSpPr>
      <p:grpSpPr>
        <a:xfrm>
          <a:off x="0" y="0"/>
          <a:ext cx="0" cy="0"/>
          <a:chOff x="0" y="0"/>
          <a:chExt cx="0" cy="0"/>
        </a:xfrm>
      </p:grpSpPr>
      <p:sp>
        <p:nvSpPr>
          <p:cNvPr id="142" name="Google Shape;142;p23"/>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43" name="Google Shape;143;p23"/>
          <p:cNvSpPr txBox="1"/>
          <p:nvPr>
            <p:ph idx="1" type="body"/>
          </p:nvPr>
        </p:nvSpPr>
        <p:spPr>
          <a:xfrm rot="5400000">
            <a:off x="3833019" y="-1623219"/>
            <a:ext cx="4525962" cy="109728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4" name="Google Shape;144;p23"/>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5" name="Google Shape;145;p2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6" name="Google Shape;146;p23"/>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מונה עם כיתוב" type="picTx">
  <p:cSld name="PICTURE_WITH_CAPTION_TEXT">
    <p:spTree>
      <p:nvGrpSpPr>
        <p:cNvPr id="147" name="Shape 147"/>
        <p:cNvGrpSpPr/>
        <p:nvPr/>
      </p:nvGrpSpPr>
      <p:grpSpPr>
        <a:xfrm>
          <a:off x="0" y="0"/>
          <a:ext cx="0" cy="0"/>
          <a:chOff x="0" y="0"/>
          <a:chExt cx="0" cy="0"/>
        </a:xfrm>
      </p:grpSpPr>
      <p:sp>
        <p:nvSpPr>
          <p:cNvPr id="148" name="Google Shape;148;p2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49" name="Google Shape;149;p24"/>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lstStyle>
            <a:lvl1pPr lvl="0" marR="0" rtl="1" algn="r">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1" algn="r">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1" algn="r">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0" name="Google Shape;150;p2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51" name="Google Shape;151;p24"/>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2" name="Google Shape;152;p2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3" name="Google Shape;153;p24"/>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וכן עם כיתוב" type="objTx">
  <p:cSld name="OBJECT_WITH_CAPTION_TEXT">
    <p:spTree>
      <p:nvGrpSpPr>
        <p:cNvPr id="154" name="Shape 154"/>
        <p:cNvGrpSpPr/>
        <p:nvPr/>
      </p:nvGrpSpPr>
      <p:grpSpPr>
        <a:xfrm>
          <a:off x="0" y="0"/>
          <a:ext cx="0" cy="0"/>
          <a:chOff x="0" y="0"/>
          <a:chExt cx="0" cy="0"/>
        </a:xfrm>
      </p:grpSpPr>
      <p:sp>
        <p:nvSpPr>
          <p:cNvPr id="155" name="Google Shape;155;p25"/>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56" name="Google Shape;156;p25"/>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7" name="Google Shape;157;p25"/>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58" name="Google Shape;158;p25"/>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9" name="Google Shape;159;p2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0" name="Google Shape;160;p25"/>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השוואה" type="twoTxTwoObj">
  <p:cSld name="TWO_OBJECTS_WITH_TEXT">
    <p:spTree>
      <p:nvGrpSpPr>
        <p:cNvPr id="161" name="Shape 161"/>
        <p:cNvGrpSpPr/>
        <p:nvPr/>
      </p:nvGrpSpPr>
      <p:grpSpPr>
        <a:xfrm>
          <a:off x="0" y="0"/>
          <a:ext cx="0" cy="0"/>
          <a:chOff x="0" y="0"/>
          <a:chExt cx="0" cy="0"/>
        </a:xfrm>
      </p:grpSpPr>
      <p:sp>
        <p:nvSpPr>
          <p:cNvPr id="162" name="Google Shape;162;p26"/>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3" name="Google Shape;163;p2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64" name="Google Shape;164;p2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65" name="Google Shape;165;p26"/>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66" name="Google Shape;166;p26"/>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67" name="Google Shape;167;p26"/>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8" name="Google Shape;168;p2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9" name="Google Shape;169;p26"/>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מקטע עליונה" type="secHead">
  <p:cSld name="SECTION_HEADER">
    <p:spTree>
      <p:nvGrpSpPr>
        <p:cNvPr id="170" name="Shape 170"/>
        <p:cNvGrpSpPr/>
        <p:nvPr/>
      </p:nvGrpSpPr>
      <p:grpSpPr>
        <a:xfrm>
          <a:off x="0" y="0"/>
          <a:ext cx="0" cy="0"/>
          <a:chOff x="0" y="0"/>
          <a:chExt cx="0" cy="0"/>
        </a:xfrm>
      </p:grpSpPr>
      <p:sp>
        <p:nvSpPr>
          <p:cNvPr id="171" name="Google Shape;171;p27"/>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lstStyle>
            <a:lvl1pPr lvl="0" marR="0" rtl="1" algn="r">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72" name="Google Shape;172;p27"/>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lstStyle>
            <a:lvl1pPr indent="-228600" lvl="0" marL="457200" marR="0" rtl="1" algn="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1" algn="r">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1" algn="r">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73" name="Google Shape;173;p27"/>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4" name="Google Shape;174;p2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5" name="Google Shape;175;p27"/>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ריק">
  <p:cSld name="ריק">
    <p:spTree>
      <p:nvGrpSpPr>
        <p:cNvPr id="182" name="Shape 182"/>
        <p:cNvGrpSpPr/>
        <p:nvPr/>
      </p:nvGrpSpPr>
      <p:grpSpPr>
        <a:xfrm>
          <a:off x="0" y="0"/>
          <a:ext cx="0" cy="0"/>
          <a:chOff x="0" y="0"/>
          <a:chExt cx="0" cy="0"/>
        </a:xfrm>
      </p:grpSpPr>
      <p:sp>
        <p:nvSpPr>
          <p:cNvPr id="183" name="Google Shape;183;p29"/>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4" name="Google Shape;184;p29"/>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5" name="Google Shape;185;p2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6" name="Google Shape;186;p29"/>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ריק">
  <p:cSld name="3_ריק">
    <p:spTree>
      <p:nvGrpSpPr>
        <p:cNvPr id="187" name="Shape 187"/>
        <p:cNvGrpSpPr/>
        <p:nvPr/>
      </p:nvGrpSpPr>
      <p:grpSpPr>
        <a:xfrm>
          <a:off x="0" y="0"/>
          <a:ext cx="0" cy="0"/>
          <a:chOff x="0" y="0"/>
          <a:chExt cx="0" cy="0"/>
        </a:xfrm>
      </p:grpSpPr>
      <p:sp>
        <p:nvSpPr>
          <p:cNvPr id="188" name="Google Shape;188;p30"/>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9" name="Google Shape;189;p30"/>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0" name="Google Shape;190;p3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1" name="Google Shape;191;p30"/>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ריק">
  <p:cSld name="2_ריק">
    <p:spTree>
      <p:nvGrpSpPr>
        <p:cNvPr id="192" name="Shape 192"/>
        <p:cNvGrpSpPr/>
        <p:nvPr/>
      </p:nvGrpSpPr>
      <p:grpSpPr>
        <a:xfrm>
          <a:off x="0" y="0"/>
          <a:ext cx="0" cy="0"/>
          <a:chOff x="0" y="0"/>
          <a:chExt cx="0" cy="0"/>
        </a:xfrm>
      </p:grpSpPr>
      <p:sp>
        <p:nvSpPr>
          <p:cNvPr id="193" name="Google Shape;193;p31"/>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4" name="Google Shape;194;p31"/>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5" name="Google Shape;195;p3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6" name="Google Shape;196;p31"/>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אנכית וטקסט" type="vertTitleAndTx">
  <p:cSld name="VERTICAL_TITLE_AND_VERTICAL_TEXT">
    <p:spTree>
      <p:nvGrpSpPr>
        <p:cNvPr id="197" name="Shape 197"/>
        <p:cNvGrpSpPr/>
        <p:nvPr/>
      </p:nvGrpSpPr>
      <p:grpSpPr>
        <a:xfrm>
          <a:off x="0" y="0"/>
          <a:ext cx="0" cy="0"/>
          <a:chOff x="0" y="0"/>
          <a:chExt cx="0" cy="0"/>
        </a:xfrm>
      </p:grpSpPr>
      <p:sp>
        <p:nvSpPr>
          <p:cNvPr id="198" name="Google Shape;198;p32"/>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99" name="Google Shape;199;p32"/>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0" name="Google Shape;200;p32"/>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1" name="Google Shape;201;p3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2" name="Google Shape;202;p32"/>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ריק">
  <p:cSld name="2_ריק">
    <p:spTree>
      <p:nvGrpSpPr>
        <p:cNvPr id="26" name="Shape 26"/>
        <p:cNvGrpSpPr/>
        <p:nvPr/>
      </p:nvGrpSpPr>
      <p:grpSpPr>
        <a:xfrm>
          <a:off x="0" y="0"/>
          <a:ext cx="0" cy="0"/>
          <a:chOff x="0" y="0"/>
          <a:chExt cx="0" cy="0"/>
        </a:xfrm>
      </p:grpSpPr>
      <p:sp>
        <p:nvSpPr>
          <p:cNvPr id="27" name="Google Shape;27;p4"/>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Google Shape;28;p4"/>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 name="Google Shape;29;p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 name="Google Shape;30;p4"/>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טקסט אנכי" type="vertTx">
  <p:cSld name="VERTICAL_TEXT">
    <p:spTree>
      <p:nvGrpSpPr>
        <p:cNvPr id="203" name="Shape 203"/>
        <p:cNvGrpSpPr/>
        <p:nvPr/>
      </p:nvGrpSpPr>
      <p:grpSpPr>
        <a:xfrm>
          <a:off x="0" y="0"/>
          <a:ext cx="0" cy="0"/>
          <a:chOff x="0" y="0"/>
          <a:chExt cx="0" cy="0"/>
        </a:xfrm>
      </p:grpSpPr>
      <p:sp>
        <p:nvSpPr>
          <p:cNvPr id="204" name="Google Shape;204;p33"/>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05" name="Google Shape;205;p33"/>
          <p:cNvSpPr txBox="1"/>
          <p:nvPr>
            <p:ph idx="1" type="body"/>
          </p:nvPr>
        </p:nvSpPr>
        <p:spPr>
          <a:xfrm rot="5400000">
            <a:off x="3833019" y="-1623219"/>
            <a:ext cx="4525962" cy="109728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6" name="Google Shape;206;p33"/>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7" name="Google Shape;207;p3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8" name="Google Shape;208;p33"/>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מונה עם כיתוב" type="picTx">
  <p:cSld name="PICTURE_WITH_CAPTION_TEXT">
    <p:spTree>
      <p:nvGrpSpPr>
        <p:cNvPr id="209" name="Shape 209"/>
        <p:cNvGrpSpPr/>
        <p:nvPr/>
      </p:nvGrpSpPr>
      <p:grpSpPr>
        <a:xfrm>
          <a:off x="0" y="0"/>
          <a:ext cx="0" cy="0"/>
          <a:chOff x="0" y="0"/>
          <a:chExt cx="0" cy="0"/>
        </a:xfrm>
      </p:grpSpPr>
      <p:sp>
        <p:nvSpPr>
          <p:cNvPr id="210" name="Google Shape;210;p3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11" name="Google Shape;211;p34"/>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lstStyle>
            <a:lvl1pPr lvl="0" marR="0" rtl="1" algn="r">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1" algn="r">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1" algn="r">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12" name="Google Shape;212;p3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13" name="Google Shape;213;p34"/>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4" name="Google Shape;214;p3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5" name="Google Shape;215;p34"/>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וכן עם כיתוב" type="objTx">
  <p:cSld name="OBJECT_WITH_CAPTION_TEXT">
    <p:spTree>
      <p:nvGrpSpPr>
        <p:cNvPr id="216" name="Shape 216"/>
        <p:cNvGrpSpPr/>
        <p:nvPr/>
      </p:nvGrpSpPr>
      <p:grpSpPr>
        <a:xfrm>
          <a:off x="0" y="0"/>
          <a:ext cx="0" cy="0"/>
          <a:chOff x="0" y="0"/>
          <a:chExt cx="0" cy="0"/>
        </a:xfrm>
      </p:grpSpPr>
      <p:sp>
        <p:nvSpPr>
          <p:cNvPr id="217" name="Google Shape;217;p35"/>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18" name="Google Shape;218;p35"/>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9" name="Google Shape;219;p35"/>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20" name="Google Shape;220;p35"/>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1" name="Google Shape;221;p3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2" name="Google Shape;222;p35"/>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בלבד" type="titleOnly">
  <p:cSld name="TITLE_ONLY">
    <p:spTree>
      <p:nvGrpSpPr>
        <p:cNvPr id="223" name="Shape 223"/>
        <p:cNvGrpSpPr/>
        <p:nvPr/>
      </p:nvGrpSpPr>
      <p:grpSpPr>
        <a:xfrm>
          <a:off x="0" y="0"/>
          <a:ext cx="0" cy="0"/>
          <a:chOff x="0" y="0"/>
          <a:chExt cx="0" cy="0"/>
        </a:xfrm>
      </p:grpSpPr>
      <p:sp>
        <p:nvSpPr>
          <p:cNvPr id="224" name="Google Shape;224;p36"/>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25" name="Google Shape;225;p36"/>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6" name="Google Shape;226;p3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7" name="Google Shape;227;p36"/>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השוואה" type="twoTxTwoObj">
  <p:cSld name="TWO_OBJECTS_WITH_TEXT">
    <p:spTree>
      <p:nvGrpSpPr>
        <p:cNvPr id="228" name="Shape 228"/>
        <p:cNvGrpSpPr/>
        <p:nvPr/>
      </p:nvGrpSpPr>
      <p:grpSpPr>
        <a:xfrm>
          <a:off x="0" y="0"/>
          <a:ext cx="0" cy="0"/>
          <a:chOff x="0" y="0"/>
          <a:chExt cx="0" cy="0"/>
        </a:xfrm>
      </p:grpSpPr>
      <p:sp>
        <p:nvSpPr>
          <p:cNvPr id="229" name="Google Shape;229;p3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30" name="Google Shape;230;p3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31" name="Google Shape;231;p3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32" name="Google Shape;232;p3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33" name="Google Shape;233;p3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34" name="Google Shape;234;p37"/>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5" name="Google Shape;235;p3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6" name="Google Shape;236;p37"/>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ני תכנים" type="twoObj">
  <p:cSld name="TWO_OBJECTS">
    <p:spTree>
      <p:nvGrpSpPr>
        <p:cNvPr id="237" name="Shape 237"/>
        <p:cNvGrpSpPr/>
        <p:nvPr/>
      </p:nvGrpSpPr>
      <p:grpSpPr>
        <a:xfrm>
          <a:off x="0" y="0"/>
          <a:ext cx="0" cy="0"/>
          <a:chOff x="0" y="0"/>
          <a:chExt cx="0" cy="0"/>
        </a:xfrm>
      </p:grpSpPr>
      <p:sp>
        <p:nvSpPr>
          <p:cNvPr id="238" name="Google Shape;238;p3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39" name="Google Shape;239;p38"/>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38"/>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1" name="Google Shape;241;p38"/>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2" name="Google Shape;242;p3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3" name="Google Shape;243;p38"/>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מקטע עליונה" type="secHead">
  <p:cSld name="SECTION_HEADER">
    <p:spTree>
      <p:nvGrpSpPr>
        <p:cNvPr id="244" name="Shape 244"/>
        <p:cNvGrpSpPr/>
        <p:nvPr/>
      </p:nvGrpSpPr>
      <p:grpSpPr>
        <a:xfrm>
          <a:off x="0" y="0"/>
          <a:ext cx="0" cy="0"/>
          <a:chOff x="0" y="0"/>
          <a:chExt cx="0" cy="0"/>
        </a:xfrm>
      </p:grpSpPr>
      <p:sp>
        <p:nvSpPr>
          <p:cNvPr id="245" name="Google Shape;245;p3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lstStyle>
            <a:lvl1pPr lvl="0" marR="0" rtl="1" algn="r">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46" name="Google Shape;246;p3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lstStyle>
            <a:lvl1pPr indent="-228600" lvl="0" marL="457200" marR="0" rtl="1" algn="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1" algn="r">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1" algn="r">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47" name="Google Shape;247;p39"/>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8" name="Google Shape;248;p3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9" name="Google Shape;249;p39"/>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תוכן" type="obj">
  <p:cSld name="OBJECT">
    <p:spTree>
      <p:nvGrpSpPr>
        <p:cNvPr id="250" name="Shape 250"/>
        <p:cNvGrpSpPr/>
        <p:nvPr/>
      </p:nvGrpSpPr>
      <p:grpSpPr>
        <a:xfrm>
          <a:off x="0" y="0"/>
          <a:ext cx="0" cy="0"/>
          <a:chOff x="0" y="0"/>
          <a:chExt cx="0" cy="0"/>
        </a:xfrm>
      </p:grpSpPr>
      <p:sp>
        <p:nvSpPr>
          <p:cNvPr id="251" name="Google Shape;251;p40"/>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52" name="Google Shape;252;p40"/>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p40"/>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4" name="Google Shape;254;p4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5" name="Google Shape;255;p40"/>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קופית כותרת" type="title">
  <p:cSld name="TITLE">
    <p:spTree>
      <p:nvGrpSpPr>
        <p:cNvPr id="256" name="Shape 256"/>
        <p:cNvGrpSpPr/>
        <p:nvPr/>
      </p:nvGrpSpPr>
      <p:grpSpPr>
        <a:xfrm>
          <a:off x="0" y="0"/>
          <a:ext cx="0" cy="0"/>
          <a:chOff x="0" y="0"/>
          <a:chExt cx="0" cy="0"/>
        </a:xfrm>
      </p:grpSpPr>
      <p:sp>
        <p:nvSpPr>
          <p:cNvPr id="257" name="Google Shape;257;p41"/>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58" name="Google Shape;258;p4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lstStyle>
            <a:lvl1pPr lvl="0" marR="0" rtl="1"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1"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1"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59" name="Google Shape;259;p41"/>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0" name="Google Shape;260;p4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1" name="Google Shape;261;p41"/>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תוכן" type="obj">
  <p:cSld name="OBJECT">
    <p:spTree>
      <p:nvGrpSpPr>
        <p:cNvPr id="268" name="Shape 268"/>
        <p:cNvGrpSpPr/>
        <p:nvPr/>
      </p:nvGrpSpPr>
      <p:grpSpPr>
        <a:xfrm>
          <a:off x="0" y="0"/>
          <a:ext cx="0" cy="0"/>
          <a:chOff x="0" y="0"/>
          <a:chExt cx="0" cy="0"/>
        </a:xfrm>
      </p:grpSpPr>
      <p:sp>
        <p:nvSpPr>
          <p:cNvPr id="269" name="Google Shape;269;p43"/>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70" name="Google Shape;270;p43"/>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1" name="Google Shape;271;p43"/>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2" name="Google Shape;272;p4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3" name="Google Shape;273;p43"/>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אנכית וטקסט" type="vertTitleAndTx">
  <p:cSld name="VERTICAL_TITLE_AND_VERTICAL_TEXT">
    <p:spTree>
      <p:nvGrpSpPr>
        <p:cNvPr id="31" name="Shape 31"/>
        <p:cNvGrpSpPr/>
        <p:nvPr/>
      </p:nvGrpSpPr>
      <p:grpSpPr>
        <a:xfrm>
          <a:off x="0" y="0"/>
          <a:ext cx="0" cy="0"/>
          <a:chOff x="0" y="0"/>
          <a:chExt cx="0" cy="0"/>
        </a:xfrm>
      </p:grpSpPr>
      <p:sp>
        <p:nvSpPr>
          <p:cNvPr id="32" name="Google Shape;32;p5"/>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3" name="Google Shape;33;p5"/>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 name="Google Shape;34;p5"/>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 name="Google Shape;35;p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 name="Google Shape;36;p5"/>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ריק">
  <p:cSld name="3_ריק">
    <p:spTree>
      <p:nvGrpSpPr>
        <p:cNvPr id="274" name="Shape 274"/>
        <p:cNvGrpSpPr/>
        <p:nvPr/>
      </p:nvGrpSpPr>
      <p:grpSpPr>
        <a:xfrm>
          <a:off x="0" y="0"/>
          <a:ext cx="0" cy="0"/>
          <a:chOff x="0" y="0"/>
          <a:chExt cx="0" cy="0"/>
        </a:xfrm>
      </p:grpSpPr>
      <p:sp>
        <p:nvSpPr>
          <p:cNvPr id="275" name="Google Shape;275;p44"/>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6" name="Google Shape;276;p44"/>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7" name="Google Shape;277;p4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8" name="Google Shape;278;p44"/>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ריק">
  <p:cSld name="2_ריק">
    <p:spTree>
      <p:nvGrpSpPr>
        <p:cNvPr id="279" name="Shape 279"/>
        <p:cNvGrpSpPr/>
        <p:nvPr/>
      </p:nvGrpSpPr>
      <p:grpSpPr>
        <a:xfrm>
          <a:off x="0" y="0"/>
          <a:ext cx="0" cy="0"/>
          <a:chOff x="0" y="0"/>
          <a:chExt cx="0" cy="0"/>
        </a:xfrm>
      </p:grpSpPr>
      <p:sp>
        <p:nvSpPr>
          <p:cNvPr id="280" name="Google Shape;280;p45"/>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1" name="Google Shape;281;p45"/>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2" name="Google Shape;282;p4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3" name="Google Shape;283;p45"/>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אנכית וטקסט" type="vertTitleAndTx">
  <p:cSld name="VERTICAL_TITLE_AND_VERTICAL_TEXT">
    <p:spTree>
      <p:nvGrpSpPr>
        <p:cNvPr id="284" name="Shape 284"/>
        <p:cNvGrpSpPr/>
        <p:nvPr/>
      </p:nvGrpSpPr>
      <p:grpSpPr>
        <a:xfrm>
          <a:off x="0" y="0"/>
          <a:ext cx="0" cy="0"/>
          <a:chOff x="0" y="0"/>
          <a:chExt cx="0" cy="0"/>
        </a:xfrm>
      </p:grpSpPr>
      <p:sp>
        <p:nvSpPr>
          <p:cNvPr id="285" name="Google Shape;285;p46"/>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86" name="Google Shape;286;p46"/>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7" name="Google Shape;287;p46"/>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8" name="Google Shape;288;p4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9" name="Google Shape;289;p46"/>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טקסט אנכי" type="vertTx">
  <p:cSld name="VERTICAL_TEXT">
    <p:spTree>
      <p:nvGrpSpPr>
        <p:cNvPr id="290" name="Shape 290"/>
        <p:cNvGrpSpPr/>
        <p:nvPr/>
      </p:nvGrpSpPr>
      <p:grpSpPr>
        <a:xfrm>
          <a:off x="0" y="0"/>
          <a:ext cx="0" cy="0"/>
          <a:chOff x="0" y="0"/>
          <a:chExt cx="0" cy="0"/>
        </a:xfrm>
      </p:grpSpPr>
      <p:sp>
        <p:nvSpPr>
          <p:cNvPr id="291" name="Google Shape;291;p4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92" name="Google Shape;292;p47"/>
          <p:cNvSpPr txBox="1"/>
          <p:nvPr>
            <p:ph idx="1" type="body"/>
          </p:nvPr>
        </p:nvSpPr>
        <p:spPr>
          <a:xfrm rot="5400000">
            <a:off x="3833019" y="-1623219"/>
            <a:ext cx="4525962" cy="109728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3" name="Google Shape;293;p47"/>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4" name="Google Shape;294;p4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5" name="Google Shape;295;p47"/>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מונה עם כיתוב" type="picTx">
  <p:cSld name="PICTURE_WITH_CAPTION_TEXT">
    <p:spTree>
      <p:nvGrpSpPr>
        <p:cNvPr id="296" name="Shape 296"/>
        <p:cNvGrpSpPr/>
        <p:nvPr/>
      </p:nvGrpSpPr>
      <p:grpSpPr>
        <a:xfrm>
          <a:off x="0" y="0"/>
          <a:ext cx="0" cy="0"/>
          <a:chOff x="0" y="0"/>
          <a:chExt cx="0" cy="0"/>
        </a:xfrm>
      </p:grpSpPr>
      <p:sp>
        <p:nvSpPr>
          <p:cNvPr id="297" name="Google Shape;297;p4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98" name="Google Shape;298;p48"/>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lstStyle>
            <a:lvl1pPr lvl="0" marR="0" rtl="1" algn="r">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1" algn="r">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1" algn="r">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9" name="Google Shape;299;p4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00" name="Google Shape;300;p48"/>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1" name="Google Shape;301;p4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2" name="Google Shape;302;p48"/>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וכן עם כיתוב" type="objTx">
  <p:cSld name="OBJECT_WITH_CAPTION_TEXT">
    <p:spTree>
      <p:nvGrpSpPr>
        <p:cNvPr id="303" name="Shape 303"/>
        <p:cNvGrpSpPr/>
        <p:nvPr/>
      </p:nvGrpSpPr>
      <p:grpSpPr>
        <a:xfrm>
          <a:off x="0" y="0"/>
          <a:ext cx="0" cy="0"/>
          <a:chOff x="0" y="0"/>
          <a:chExt cx="0" cy="0"/>
        </a:xfrm>
      </p:grpSpPr>
      <p:sp>
        <p:nvSpPr>
          <p:cNvPr id="304" name="Google Shape;304;p49"/>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05" name="Google Shape;305;p49"/>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6" name="Google Shape;306;p49"/>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07" name="Google Shape;307;p49"/>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8" name="Google Shape;308;p4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9" name="Google Shape;309;p49"/>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ריק">
  <p:cSld name="ריק">
    <p:spTree>
      <p:nvGrpSpPr>
        <p:cNvPr id="310" name="Shape 310"/>
        <p:cNvGrpSpPr/>
        <p:nvPr/>
      </p:nvGrpSpPr>
      <p:grpSpPr>
        <a:xfrm>
          <a:off x="0" y="0"/>
          <a:ext cx="0" cy="0"/>
          <a:chOff x="0" y="0"/>
          <a:chExt cx="0" cy="0"/>
        </a:xfrm>
      </p:grpSpPr>
      <p:sp>
        <p:nvSpPr>
          <p:cNvPr id="311" name="Google Shape;311;p50"/>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2" name="Google Shape;312;p50"/>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3" name="Google Shape;313;p5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4" name="Google Shape;314;p50"/>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בלבד" type="titleOnly">
  <p:cSld name="TITLE_ONLY">
    <p:spTree>
      <p:nvGrpSpPr>
        <p:cNvPr id="315" name="Shape 315"/>
        <p:cNvGrpSpPr/>
        <p:nvPr/>
      </p:nvGrpSpPr>
      <p:grpSpPr>
        <a:xfrm>
          <a:off x="0" y="0"/>
          <a:ext cx="0" cy="0"/>
          <a:chOff x="0" y="0"/>
          <a:chExt cx="0" cy="0"/>
        </a:xfrm>
      </p:grpSpPr>
      <p:sp>
        <p:nvSpPr>
          <p:cNvPr id="316" name="Google Shape;316;p5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17" name="Google Shape;317;p51"/>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8" name="Google Shape;318;p5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9" name="Google Shape;319;p51"/>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השוואה" type="twoTxTwoObj">
  <p:cSld name="TWO_OBJECTS_WITH_TEXT">
    <p:spTree>
      <p:nvGrpSpPr>
        <p:cNvPr id="320" name="Shape 320"/>
        <p:cNvGrpSpPr/>
        <p:nvPr/>
      </p:nvGrpSpPr>
      <p:grpSpPr>
        <a:xfrm>
          <a:off x="0" y="0"/>
          <a:ext cx="0" cy="0"/>
          <a:chOff x="0" y="0"/>
          <a:chExt cx="0" cy="0"/>
        </a:xfrm>
      </p:grpSpPr>
      <p:sp>
        <p:nvSpPr>
          <p:cNvPr id="321" name="Google Shape;321;p5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22" name="Google Shape;322;p52"/>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23" name="Google Shape;323;p52"/>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24" name="Google Shape;324;p52"/>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25" name="Google Shape;325;p52"/>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26" name="Google Shape;326;p52"/>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7" name="Google Shape;327;p5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8" name="Google Shape;328;p52"/>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ני תכנים" type="twoObj">
  <p:cSld name="TWO_OBJECTS">
    <p:spTree>
      <p:nvGrpSpPr>
        <p:cNvPr id="329" name="Shape 329"/>
        <p:cNvGrpSpPr/>
        <p:nvPr/>
      </p:nvGrpSpPr>
      <p:grpSpPr>
        <a:xfrm>
          <a:off x="0" y="0"/>
          <a:ext cx="0" cy="0"/>
          <a:chOff x="0" y="0"/>
          <a:chExt cx="0" cy="0"/>
        </a:xfrm>
      </p:grpSpPr>
      <p:sp>
        <p:nvSpPr>
          <p:cNvPr id="330" name="Google Shape;330;p53"/>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31" name="Google Shape;331;p53"/>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2" name="Google Shape;332;p53"/>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3" name="Google Shape;333;p53"/>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4" name="Google Shape;334;p5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5" name="Google Shape;335;p53"/>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טקסט אנכי" type="vertTx">
  <p:cSld name="VERTICAL_TEXT">
    <p:spTree>
      <p:nvGrpSpPr>
        <p:cNvPr id="37" name="Shape 37"/>
        <p:cNvGrpSpPr/>
        <p:nvPr/>
      </p:nvGrpSpPr>
      <p:grpSpPr>
        <a:xfrm>
          <a:off x="0" y="0"/>
          <a:ext cx="0" cy="0"/>
          <a:chOff x="0" y="0"/>
          <a:chExt cx="0" cy="0"/>
        </a:xfrm>
      </p:grpSpPr>
      <p:sp>
        <p:nvSpPr>
          <p:cNvPr id="38" name="Google Shape;38;p6"/>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9" name="Google Shape;39;p6"/>
          <p:cNvSpPr txBox="1"/>
          <p:nvPr>
            <p:ph idx="1" type="body"/>
          </p:nvPr>
        </p:nvSpPr>
        <p:spPr>
          <a:xfrm rot="5400000">
            <a:off x="3833019" y="-1623219"/>
            <a:ext cx="4525962" cy="109728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 name="Google Shape;40;p6"/>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1" name="Google Shape;41;p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 name="Google Shape;42;p6"/>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מקטע עליונה" type="secHead">
  <p:cSld name="SECTION_HEADER">
    <p:spTree>
      <p:nvGrpSpPr>
        <p:cNvPr id="336" name="Shape 336"/>
        <p:cNvGrpSpPr/>
        <p:nvPr/>
      </p:nvGrpSpPr>
      <p:grpSpPr>
        <a:xfrm>
          <a:off x="0" y="0"/>
          <a:ext cx="0" cy="0"/>
          <a:chOff x="0" y="0"/>
          <a:chExt cx="0" cy="0"/>
        </a:xfrm>
      </p:grpSpPr>
      <p:sp>
        <p:nvSpPr>
          <p:cNvPr id="337" name="Google Shape;337;p54"/>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lstStyle>
            <a:lvl1pPr lvl="0" marR="0" rtl="1" algn="r">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38" name="Google Shape;338;p54"/>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lstStyle>
            <a:lvl1pPr indent="-228600" lvl="0" marL="457200" marR="0" rtl="1" algn="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1" algn="r">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1" algn="r">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39" name="Google Shape;339;p54"/>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0" name="Google Shape;340;p5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1" name="Google Shape;341;p54"/>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קופית כותרת" type="title">
  <p:cSld name="TITLE">
    <p:spTree>
      <p:nvGrpSpPr>
        <p:cNvPr id="342" name="Shape 342"/>
        <p:cNvGrpSpPr/>
        <p:nvPr/>
      </p:nvGrpSpPr>
      <p:grpSpPr>
        <a:xfrm>
          <a:off x="0" y="0"/>
          <a:ext cx="0" cy="0"/>
          <a:chOff x="0" y="0"/>
          <a:chExt cx="0" cy="0"/>
        </a:xfrm>
      </p:grpSpPr>
      <p:sp>
        <p:nvSpPr>
          <p:cNvPr id="343" name="Google Shape;343;p55"/>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44" name="Google Shape;344;p5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lstStyle>
            <a:lvl1pPr lvl="0" marR="0" rtl="1"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1"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1"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45" name="Google Shape;345;p55"/>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6" name="Google Shape;346;p5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7" name="Google Shape;347;p55"/>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ריק" type="blank">
  <p:cSld name="BLANK">
    <p:spTree>
      <p:nvGrpSpPr>
        <p:cNvPr id="354" name="Shape 354"/>
        <p:cNvGrpSpPr/>
        <p:nvPr/>
      </p:nvGrpSpPr>
      <p:grpSpPr>
        <a:xfrm>
          <a:off x="0" y="0"/>
          <a:ext cx="0" cy="0"/>
          <a:chOff x="0" y="0"/>
          <a:chExt cx="0" cy="0"/>
        </a:xfrm>
      </p:grpSpPr>
      <p:sp>
        <p:nvSpPr>
          <p:cNvPr id="355" name="Google Shape;355;p57"/>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6" name="Google Shape;356;p5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7" name="Google Shape;357;p57"/>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ריק">
  <p:cSld name="ריק">
    <p:spTree>
      <p:nvGrpSpPr>
        <p:cNvPr id="364" name="Shape 364"/>
        <p:cNvGrpSpPr/>
        <p:nvPr/>
      </p:nvGrpSpPr>
      <p:grpSpPr>
        <a:xfrm>
          <a:off x="0" y="0"/>
          <a:ext cx="0" cy="0"/>
          <a:chOff x="0" y="0"/>
          <a:chExt cx="0" cy="0"/>
        </a:xfrm>
      </p:grpSpPr>
      <p:sp>
        <p:nvSpPr>
          <p:cNvPr id="365" name="Google Shape;365;p59"/>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6" name="Google Shape;366;p59"/>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7" name="Google Shape;367;p5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8" name="Google Shape;368;p59"/>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ריק">
  <p:cSld name="3_ריק">
    <p:spTree>
      <p:nvGrpSpPr>
        <p:cNvPr id="369" name="Shape 369"/>
        <p:cNvGrpSpPr/>
        <p:nvPr/>
      </p:nvGrpSpPr>
      <p:grpSpPr>
        <a:xfrm>
          <a:off x="0" y="0"/>
          <a:ext cx="0" cy="0"/>
          <a:chOff x="0" y="0"/>
          <a:chExt cx="0" cy="0"/>
        </a:xfrm>
      </p:grpSpPr>
      <p:sp>
        <p:nvSpPr>
          <p:cNvPr id="370" name="Google Shape;370;p60"/>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1" name="Google Shape;371;p60"/>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2" name="Google Shape;372;p6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3" name="Google Shape;373;p60"/>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ריק">
  <p:cSld name="2_ריק">
    <p:spTree>
      <p:nvGrpSpPr>
        <p:cNvPr id="374" name="Shape 374"/>
        <p:cNvGrpSpPr/>
        <p:nvPr/>
      </p:nvGrpSpPr>
      <p:grpSpPr>
        <a:xfrm>
          <a:off x="0" y="0"/>
          <a:ext cx="0" cy="0"/>
          <a:chOff x="0" y="0"/>
          <a:chExt cx="0" cy="0"/>
        </a:xfrm>
      </p:grpSpPr>
      <p:sp>
        <p:nvSpPr>
          <p:cNvPr id="375" name="Google Shape;375;p61"/>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6" name="Google Shape;376;p61"/>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7" name="Google Shape;377;p6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8" name="Google Shape;378;p61"/>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אנכית וטקסט" type="vertTitleAndTx">
  <p:cSld name="VERTICAL_TITLE_AND_VERTICAL_TEXT">
    <p:spTree>
      <p:nvGrpSpPr>
        <p:cNvPr id="379" name="Shape 379"/>
        <p:cNvGrpSpPr/>
        <p:nvPr/>
      </p:nvGrpSpPr>
      <p:grpSpPr>
        <a:xfrm>
          <a:off x="0" y="0"/>
          <a:ext cx="0" cy="0"/>
          <a:chOff x="0" y="0"/>
          <a:chExt cx="0" cy="0"/>
        </a:xfrm>
      </p:grpSpPr>
      <p:sp>
        <p:nvSpPr>
          <p:cNvPr id="380" name="Google Shape;380;p62"/>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81" name="Google Shape;381;p62"/>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2" name="Google Shape;382;p62"/>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3" name="Google Shape;383;p6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4" name="Google Shape;384;p62"/>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טקסט אנכי" type="vertTx">
  <p:cSld name="VERTICAL_TEXT">
    <p:spTree>
      <p:nvGrpSpPr>
        <p:cNvPr id="385" name="Shape 385"/>
        <p:cNvGrpSpPr/>
        <p:nvPr/>
      </p:nvGrpSpPr>
      <p:grpSpPr>
        <a:xfrm>
          <a:off x="0" y="0"/>
          <a:ext cx="0" cy="0"/>
          <a:chOff x="0" y="0"/>
          <a:chExt cx="0" cy="0"/>
        </a:xfrm>
      </p:grpSpPr>
      <p:sp>
        <p:nvSpPr>
          <p:cNvPr id="386" name="Google Shape;386;p63"/>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87" name="Google Shape;387;p63"/>
          <p:cNvSpPr txBox="1"/>
          <p:nvPr>
            <p:ph idx="1" type="body"/>
          </p:nvPr>
        </p:nvSpPr>
        <p:spPr>
          <a:xfrm rot="5400000">
            <a:off x="3833019" y="-1623219"/>
            <a:ext cx="4525962" cy="1097280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8" name="Google Shape;388;p63"/>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9" name="Google Shape;389;p6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0" name="Google Shape;390;p63"/>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מונה עם כיתוב" type="picTx">
  <p:cSld name="PICTURE_WITH_CAPTION_TEXT">
    <p:spTree>
      <p:nvGrpSpPr>
        <p:cNvPr id="391" name="Shape 391"/>
        <p:cNvGrpSpPr/>
        <p:nvPr/>
      </p:nvGrpSpPr>
      <p:grpSpPr>
        <a:xfrm>
          <a:off x="0" y="0"/>
          <a:ext cx="0" cy="0"/>
          <a:chOff x="0" y="0"/>
          <a:chExt cx="0" cy="0"/>
        </a:xfrm>
      </p:grpSpPr>
      <p:sp>
        <p:nvSpPr>
          <p:cNvPr id="392" name="Google Shape;392;p6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93" name="Google Shape;393;p64"/>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lstStyle>
            <a:lvl1pPr lvl="0" marR="0" rtl="1" algn="r">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1" algn="r">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1" algn="r">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94" name="Google Shape;394;p6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95" name="Google Shape;395;p64"/>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6" name="Google Shape;396;p6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7" name="Google Shape;397;p64"/>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וכן עם כיתוב" type="objTx">
  <p:cSld name="OBJECT_WITH_CAPTION_TEXT">
    <p:spTree>
      <p:nvGrpSpPr>
        <p:cNvPr id="398" name="Shape 398"/>
        <p:cNvGrpSpPr/>
        <p:nvPr/>
      </p:nvGrpSpPr>
      <p:grpSpPr>
        <a:xfrm>
          <a:off x="0" y="0"/>
          <a:ext cx="0" cy="0"/>
          <a:chOff x="0" y="0"/>
          <a:chExt cx="0" cy="0"/>
        </a:xfrm>
      </p:grpSpPr>
      <p:sp>
        <p:nvSpPr>
          <p:cNvPr id="399" name="Google Shape;399;p65"/>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00" name="Google Shape;400;p65"/>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1" name="Google Shape;401;p65"/>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02" name="Google Shape;402;p65"/>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03" name="Google Shape;403;p6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04" name="Google Shape;404;p65"/>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מונה עם כיתוב" type="picTx">
  <p:cSld name="PICTURE_WITH_CAPTION_TEXT">
    <p:spTree>
      <p:nvGrpSpPr>
        <p:cNvPr id="43" name="Shape 43"/>
        <p:cNvGrpSpPr/>
        <p:nvPr/>
      </p:nvGrpSpPr>
      <p:grpSpPr>
        <a:xfrm>
          <a:off x="0" y="0"/>
          <a:ext cx="0" cy="0"/>
          <a:chOff x="0" y="0"/>
          <a:chExt cx="0" cy="0"/>
        </a:xfrm>
      </p:grpSpPr>
      <p:sp>
        <p:nvSpPr>
          <p:cNvPr id="44" name="Google Shape;44;p7"/>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5" name="Google Shape;45;p7"/>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lstStyle>
            <a:lvl1pPr lvl="0" marR="0" rtl="1" algn="r">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1" algn="r">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1" algn="r">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1" algn="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 name="Google Shape;46;p7"/>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7" name="Google Shape;47;p7"/>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 name="Google Shape;48;p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9" name="Google Shape;49;p7"/>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בלבד" type="titleOnly">
  <p:cSld name="TITLE_ONLY">
    <p:spTree>
      <p:nvGrpSpPr>
        <p:cNvPr id="405" name="Shape 405"/>
        <p:cNvGrpSpPr/>
        <p:nvPr/>
      </p:nvGrpSpPr>
      <p:grpSpPr>
        <a:xfrm>
          <a:off x="0" y="0"/>
          <a:ext cx="0" cy="0"/>
          <a:chOff x="0" y="0"/>
          <a:chExt cx="0" cy="0"/>
        </a:xfrm>
      </p:grpSpPr>
      <p:sp>
        <p:nvSpPr>
          <p:cNvPr id="406" name="Google Shape;406;p66"/>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07" name="Google Shape;407;p66"/>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08" name="Google Shape;408;p6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09" name="Google Shape;409;p66"/>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השוואה" type="twoTxTwoObj">
  <p:cSld name="TWO_OBJECTS_WITH_TEXT">
    <p:spTree>
      <p:nvGrpSpPr>
        <p:cNvPr id="410" name="Shape 410"/>
        <p:cNvGrpSpPr/>
        <p:nvPr/>
      </p:nvGrpSpPr>
      <p:grpSpPr>
        <a:xfrm>
          <a:off x="0" y="0"/>
          <a:ext cx="0" cy="0"/>
          <a:chOff x="0" y="0"/>
          <a:chExt cx="0" cy="0"/>
        </a:xfrm>
      </p:grpSpPr>
      <p:sp>
        <p:nvSpPr>
          <p:cNvPr id="411" name="Google Shape;411;p6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12" name="Google Shape;412;p6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3" name="Google Shape;413;p6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14" name="Google Shape;414;p6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lstStyle>
            <a:lvl1pPr indent="-228600" lvl="0" marL="457200" marR="0" rtl="1" algn="r">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1" algn="r">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1" algn="r">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1" algn="r">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5" name="Google Shape;415;p6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lstStyle>
            <a:lvl1pPr indent="-381000" lvl="0" marL="4572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1" algn="r">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16" name="Google Shape;416;p67"/>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17" name="Google Shape;417;p6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18" name="Google Shape;418;p67"/>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ני תכנים" type="twoObj">
  <p:cSld name="TWO_OBJECTS">
    <p:spTree>
      <p:nvGrpSpPr>
        <p:cNvPr id="419" name="Shape 419"/>
        <p:cNvGrpSpPr/>
        <p:nvPr/>
      </p:nvGrpSpPr>
      <p:grpSpPr>
        <a:xfrm>
          <a:off x="0" y="0"/>
          <a:ext cx="0" cy="0"/>
          <a:chOff x="0" y="0"/>
          <a:chExt cx="0" cy="0"/>
        </a:xfrm>
      </p:grpSpPr>
      <p:sp>
        <p:nvSpPr>
          <p:cNvPr id="420" name="Google Shape;420;p6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21" name="Google Shape;421;p68"/>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2" name="Google Shape;422;p68"/>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lstStyle>
            <a:lvl1pPr indent="-406400" lvl="0" marL="4572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3" name="Google Shape;423;p68"/>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4" name="Google Shape;424;p6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5" name="Google Shape;425;p68"/>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מקטע עליונה" type="secHead">
  <p:cSld name="SECTION_HEADER">
    <p:spTree>
      <p:nvGrpSpPr>
        <p:cNvPr id="426" name="Shape 426"/>
        <p:cNvGrpSpPr/>
        <p:nvPr/>
      </p:nvGrpSpPr>
      <p:grpSpPr>
        <a:xfrm>
          <a:off x="0" y="0"/>
          <a:ext cx="0" cy="0"/>
          <a:chOff x="0" y="0"/>
          <a:chExt cx="0" cy="0"/>
        </a:xfrm>
      </p:grpSpPr>
      <p:sp>
        <p:nvSpPr>
          <p:cNvPr id="427" name="Google Shape;427;p6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lstStyle>
            <a:lvl1pPr lvl="0" marR="0" rtl="1" algn="r">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28" name="Google Shape;428;p6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lstStyle>
            <a:lvl1pPr indent="-228600" lvl="0" marL="457200" marR="0" rtl="1" algn="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1" algn="r">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1" algn="r">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1" algn="r">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429" name="Google Shape;429;p69"/>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30" name="Google Shape;430;p6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31" name="Google Shape;431;p69"/>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ותוכן" type="obj">
  <p:cSld name="OBJECT">
    <p:spTree>
      <p:nvGrpSpPr>
        <p:cNvPr id="432" name="Shape 432"/>
        <p:cNvGrpSpPr/>
        <p:nvPr/>
      </p:nvGrpSpPr>
      <p:grpSpPr>
        <a:xfrm>
          <a:off x="0" y="0"/>
          <a:ext cx="0" cy="0"/>
          <a:chOff x="0" y="0"/>
          <a:chExt cx="0" cy="0"/>
        </a:xfrm>
      </p:grpSpPr>
      <p:sp>
        <p:nvSpPr>
          <p:cNvPr id="433" name="Google Shape;433;p70"/>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34" name="Google Shape;434;p70"/>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5" name="Google Shape;435;p70"/>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36" name="Google Shape;436;p7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37" name="Google Shape;437;p70"/>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קופית כותרת" type="title">
  <p:cSld name="TITLE">
    <p:spTree>
      <p:nvGrpSpPr>
        <p:cNvPr id="438" name="Shape 438"/>
        <p:cNvGrpSpPr/>
        <p:nvPr/>
      </p:nvGrpSpPr>
      <p:grpSpPr>
        <a:xfrm>
          <a:off x="0" y="0"/>
          <a:ext cx="0" cy="0"/>
          <a:chOff x="0" y="0"/>
          <a:chExt cx="0" cy="0"/>
        </a:xfrm>
      </p:grpSpPr>
      <p:sp>
        <p:nvSpPr>
          <p:cNvPr id="439" name="Google Shape;439;p71"/>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40" name="Google Shape;440;p7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lstStyle>
            <a:lvl1pPr lvl="0" marR="0" rtl="1"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1"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1"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1"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441" name="Google Shape;441;p71"/>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2" name="Google Shape;442;p7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3" name="Google Shape;443;p71"/>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ריק" type="blank">
  <p:cSld name="BLANK">
    <p:spTree>
      <p:nvGrpSpPr>
        <p:cNvPr id="450" name="Shape 450"/>
        <p:cNvGrpSpPr/>
        <p:nvPr/>
      </p:nvGrpSpPr>
      <p:grpSpPr>
        <a:xfrm>
          <a:off x="0" y="0"/>
          <a:ext cx="0" cy="0"/>
          <a:chOff x="0" y="0"/>
          <a:chExt cx="0" cy="0"/>
        </a:xfrm>
      </p:grpSpPr>
      <p:sp>
        <p:nvSpPr>
          <p:cNvPr id="451" name="Google Shape;451;p73"/>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2" name="Google Shape;452;p7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3" name="Google Shape;453;p73"/>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כותרת ותוכן">
  <p:cSld name="17_כותרת ותוכן">
    <p:spTree>
      <p:nvGrpSpPr>
        <p:cNvPr id="457" name="Shape 45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תוכן עם כיתוב" type="objTx">
  <p:cSld name="OBJECT_WITH_CAPTION_TEXT">
    <p:spTree>
      <p:nvGrpSpPr>
        <p:cNvPr id="50" name="Shape 50"/>
        <p:cNvGrpSpPr/>
        <p:nvPr/>
      </p:nvGrpSpPr>
      <p:grpSpPr>
        <a:xfrm>
          <a:off x="0" y="0"/>
          <a:ext cx="0" cy="0"/>
          <a:chOff x="0" y="0"/>
          <a:chExt cx="0" cy="0"/>
        </a:xfrm>
      </p:grpSpPr>
      <p:sp>
        <p:nvSpPr>
          <p:cNvPr id="51" name="Google Shape;51;p8"/>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2" name="Google Shape;52;p8"/>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8"/>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lstStyle>
            <a:lvl1pPr indent="-228600" lvl="0" marL="457200" marR="0" rtl="1" algn="r">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1" algn="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1" algn="r">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4" name="Google Shape;54;p8"/>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 name="Google Shape;55;p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6" name="Google Shape;56;p8"/>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ריק">
  <p:cSld name="ריק">
    <p:spTree>
      <p:nvGrpSpPr>
        <p:cNvPr id="57" name="Shape 57"/>
        <p:cNvGrpSpPr/>
        <p:nvPr/>
      </p:nvGrpSpPr>
      <p:grpSpPr>
        <a:xfrm>
          <a:off x="0" y="0"/>
          <a:ext cx="0" cy="0"/>
          <a:chOff x="0" y="0"/>
          <a:chExt cx="0" cy="0"/>
        </a:xfrm>
      </p:grpSpPr>
      <p:sp>
        <p:nvSpPr>
          <p:cNvPr id="58" name="Google Shape;58;p9"/>
          <p:cNvSpPr txBox="1"/>
          <p:nvPr>
            <p:ph idx="1" type="body"/>
          </p:nvPr>
        </p:nvSpPr>
        <p:spPr>
          <a:xfrm>
            <a:off x="11144251" y="6429375"/>
            <a:ext cx="762000" cy="285750"/>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9"/>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1" name="Google Shape;61;p9"/>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כותרת בלבד" type="titleOnly">
  <p:cSld name="TITLE_ONLY">
    <p:spTree>
      <p:nvGrpSpPr>
        <p:cNvPr id="62" name="Shape 62"/>
        <p:cNvGrpSpPr/>
        <p:nvPr/>
      </p:nvGrpSpPr>
      <p:grpSpPr>
        <a:xfrm>
          <a:off x="0" y="0"/>
          <a:ext cx="0" cy="0"/>
          <a:chOff x="0" y="0"/>
          <a:chExt cx="0" cy="0"/>
        </a:xfrm>
      </p:grpSpPr>
      <p:sp>
        <p:nvSpPr>
          <p:cNvPr id="63" name="Google Shape;63;p10"/>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4" name="Google Shape;64;p10"/>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1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0"/>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5.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jp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image" Target="../media/image1.jp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5" Type="http://schemas.openxmlformats.org/officeDocument/2006/relationships/theme" Target="../theme/theme9.xml"/><Relationship Id="rId14" Type="http://schemas.openxmlformats.org/officeDocument/2006/relationships/slideLayout" Target="../slideLayouts/slideLayout3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 Type="http://schemas.openxmlformats.org/officeDocument/2006/relationships/image" Target="../media/image1.jpg"/><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theme" Target="../theme/theme1.xml"/><Relationship Id="rId14" Type="http://schemas.openxmlformats.org/officeDocument/2006/relationships/slideLayout" Target="../slideLayouts/slideLayout5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52.xml"/><Relationship Id="rId3" Type="http://schemas.openxmlformats.org/officeDocument/2006/relationships/theme" Target="../theme/theme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image" Target="../media/image1.jpg"/><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5" Type="http://schemas.openxmlformats.org/officeDocument/2006/relationships/theme" Target="../theme/theme7.xml"/><Relationship Id="rId14" Type="http://schemas.openxmlformats.org/officeDocument/2006/relationships/slideLayout" Target="../slideLayouts/slideLayout6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66.xml"/><Relationship Id="rId3" Type="http://schemas.openxmlformats.org/officeDocument/2006/relationships/theme" Target="../theme/theme6.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67.xml"/><Relationship Id="rId3"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5" name="Shape 95"/>
        <p:cNvGrpSpPr/>
        <p:nvPr/>
      </p:nvGrpSpPr>
      <p:grpSpPr>
        <a:xfrm>
          <a:off x="0" y="0"/>
          <a:ext cx="0" cy="0"/>
          <a:chOff x="0" y="0"/>
          <a:chExt cx="0" cy="0"/>
        </a:xfrm>
      </p:grpSpPr>
      <p:sp>
        <p:nvSpPr>
          <p:cNvPr id="96" name="Google Shape;96;p15"/>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7" name="Google Shape;97;p15"/>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15"/>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 name="Google Shape;99;p1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15"/>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176" name="Shape 176"/>
        <p:cNvGrpSpPr/>
        <p:nvPr/>
      </p:nvGrpSpPr>
      <p:grpSpPr>
        <a:xfrm>
          <a:off x="0" y="0"/>
          <a:ext cx="0" cy="0"/>
          <a:chOff x="0" y="0"/>
          <a:chExt cx="0" cy="0"/>
        </a:xfrm>
      </p:grpSpPr>
      <p:sp>
        <p:nvSpPr>
          <p:cNvPr id="177" name="Google Shape;177;p2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78" name="Google Shape;178;p28"/>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9" name="Google Shape;179;p28"/>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0" name="Google Shape;180;p2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1" name="Google Shape;181;p28"/>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62" name="Shape 262"/>
        <p:cNvGrpSpPr/>
        <p:nvPr/>
      </p:nvGrpSpPr>
      <p:grpSpPr>
        <a:xfrm>
          <a:off x="0" y="0"/>
          <a:ext cx="0" cy="0"/>
          <a:chOff x="0" y="0"/>
          <a:chExt cx="0" cy="0"/>
        </a:xfrm>
      </p:grpSpPr>
      <p:sp>
        <p:nvSpPr>
          <p:cNvPr id="263" name="Google Shape;263;p4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64" name="Google Shape;264;p42"/>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5" name="Google Shape;265;p42"/>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6" name="Google Shape;266;p4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7" name="Google Shape;267;p42"/>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348" name="Shape 348"/>
        <p:cNvGrpSpPr/>
        <p:nvPr/>
      </p:nvGrpSpPr>
      <p:grpSpPr>
        <a:xfrm>
          <a:off x="0" y="0"/>
          <a:ext cx="0" cy="0"/>
          <a:chOff x="0" y="0"/>
          <a:chExt cx="0" cy="0"/>
        </a:xfrm>
      </p:grpSpPr>
      <p:sp>
        <p:nvSpPr>
          <p:cNvPr id="349" name="Google Shape;349;p56"/>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50" name="Google Shape;350;p56"/>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1" name="Google Shape;351;p56"/>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2" name="Google Shape;352;p5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3" name="Google Shape;353;p56"/>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358" name="Shape 358"/>
        <p:cNvGrpSpPr/>
        <p:nvPr/>
      </p:nvGrpSpPr>
      <p:grpSpPr>
        <a:xfrm>
          <a:off x="0" y="0"/>
          <a:ext cx="0" cy="0"/>
          <a:chOff x="0" y="0"/>
          <a:chExt cx="0" cy="0"/>
        </a:xfrm>
      </p:grpSpPr>
      <p:sp>
        <p:nvSpPr>
          <p:cNvPr id="359" name="Google Shape;359;p5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60" name="Google Shape;360;p58"/>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1" name="Google Shape;361;p58"/>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2" name="Google Shape;362;p5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1" algn="ct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3" name="Google Shape;363;p58"/>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444" name="Shape 444"/>
        <p:cNvGrpSpPr/>
        <p:nvPr/>
      </p:nvGrpSpPr>
      <p:grpSpPr>
        <a:xfrm>
          <a:off x="0" y="0"/>
          <a:ext cx="0" cy="0"/>
          <a:chOff x="0" y="0"/>
          <a:chExt cx="0" cy="0"/>
        </a:xfrm>
      </p:grpSpPr>
      <p:sp>
        <p:nvSpPr>
          <p:cNvPr id="445" name="Google Shape;445;p7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46" name="Google Shape;446;p72"/>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7" name="Google Shape;447;p72"/>
          <p:cNvSpPr txBox="1"/>
          <p:nvPr>
            <p:ph idx="10" type="dt"/>
          </p:nvPr>
        </p:nvSpPr>
        <p:spPr>
          <a:xfrm>
            <a:off x="8737600" y="6356350"/>
            <a:ext cx="2844800" cy="365125"/>
          </a:xfrm>
          <a:prstGeom prst="rect">
            <a:avLst/>
          </a:prstGeom>
          <a:noFill/>
          <a:ln>
            <a:noFill/>
          </a:ln>
        </p:spPr>
        <p:txBody>
          <a:bodyPr anchorCtr="0" anchor="ctr" bIns="45700" lIns="91425" spcFirstLastPara="1" rIns="91425" wrap="square" tIns="45700"/>
          <a:lstStyle>
            <a:lvl1pPr lvl="0" marR="0" rtl="1" algn="r">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8" name="Google Shape;448;p7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9" name="Google Shape;449;p72"/>
          <p:cNvSpPr txBox="1"/>
          <p:nvPr>
            <p:ph idx="12" type="sldNum"/>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1" algn="l">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iw-IL"/>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3"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454" name="Shape 454"/>
        <p:cNvGrpSpPr/>
        <p:nvPr/>
      </p:nvGrpSpPr>
      <p:grpSpPr>
        <a:xfrm>
          <a:off x="0" y="0"/>
          <a:ext cx="0" cy="0"/>
          <a:chOff x="0" y="0"/>
          <a:chExt cx="0" cy="0"/>
        </a:xfrm>
      </p:grpSpPr>
      <p:sp>
        <p:nvSpPr>
          <p:cNvPr id="455" name="Google Shape;455;p74"/>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lstStyle>
            <a:lvl1pPr lvl="0"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1"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56" name="Google Shape;456;p74"/>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14"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1.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4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14.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41.png"/><Relationship Id="rId13" Type="http://schemas.openxmlformats.org/officeDocument/2006/relationships/image" Target="../media/image39.jpg"/><Relationship Id="rId12" Type="http://schemas.openxmlformats.org/officeDocument/2006/relationships/image" Target="../media/image34.png"/><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40.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60.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48.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18.xml.rels><?xml version="1.0" encoding="UTF-8" standalone="yes"?><Relationships xmlns="http://schemas.openxmlformats.org/package/2006/relationships"><Relationship Id="rId10" Type="http://schemas.openxmlformats.org/officeDocument/2006/relationships/image" Target="../media/image53.png"/><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8.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19.xml.rels><?xml version="1.0" encoding="UTF-8" standalone="yes"?><Relationships xmlns="http://schemas.openxmlformats.org/package/2006/relationships"><Relationship Id="rId10" Type="http://schemas.openxmlformats.org/officeDocument/2006/relationships/image" Target="../media/image49.png"/><Relationship Id="rId1" Type="http://schemas.openxmlformats.org/officeDocument/2006/relationships/slideLayout" Target="../slideLayouts/slideLayout53.xml"/><Relationship Id="rId2" Type="http://schemas.openxmlformats.org/officeDocument/2006/relationships/notesSlide" Target="../notesSlides/notesSlide19.xml"/><Relationship Id="rId3" Type="http://schemas.openxmlformats.org/officeDocument/2006/relationships/image" Target="../media/image46.jp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0" Type="http://schemas.openxmlformats.org/officeDocument/2006/relationships/image" Target="../media/image59.jpg"/><Relationship Id="rId1" Type="http://schemas.openxmlformats.org/officeDocument/2006/relationships/slideLayout" Target="../slideLayouts/slideLayout66.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45.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55.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5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51.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61.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56.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28.xml.rels><?xml version="1.0" encoding="UTF-8" standalone="yes"?><Relationships xmlns="http://schemas.openxmlformats.org/package/2006/relationships"><Relationship Id="rId11" Type="http://schemas.openxmlformats.org/officeDocument/2006/relationships/image" Target="../media/image52.jpg"/><Relationship Id="rId10" Type="http://schemas.openxmlformats.org/officeDocument/2006/relationships/image" Target="../media/image8.png"/><Relationship Id="rId12" Type="http://schemas.openxmlformats.org/officeDocument/2006/relationships/image" Target="../media/image54.png"/><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64.jp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50.jp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30.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4.png"/></Relationships>
</file>

<file path=ppt/slides/_rels/slide31.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73.png"/><Relationship Id="rId4" Type="http://schemas.openxmlformats.org/officeDocument/2006/relationships/image" Target="../media/image76.pn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4.png"/></Relationships>
</file>

<file path=ppt/slides/_rels/slide32.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62.png"/><Relationship Id="rId4" Type="http://schemas.openxmlformats.org/officeDocument/2006/relationships/image" Target="../media/image72.pn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4.png"/></Relationships>
</file>

<file path=ppt/slides/_rels/slide33.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65.jpg"/><Relationship Id="rId4" Type="http://schemas.openxmlformats.org/officeDocument/2006/relationships/image" Target="../media/image71.pn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4.png"/></Relationships>
</file>

<file path=ppt/slides/_rels/slide34.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82.png"/><Relationship Id="rId4" Type="http://schemas.openxmlformats.org/officeDocument/2006/relationships/image" Target="../media/image66.png"/><Relationship Id="rId9" Type="http://schemas.openxmlformats.org/officeDocument/2006/relationships/image" Target="../media/image14.png"/><Relationship Id="rId5" Type="http://schemas.openxmlformats.org/officeDocument/2006/relationships/image" Target="../media/image68.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3.png"/></Relationships>
</file>

<file path=ppt/slides/_rels/slide35.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4.png"/></Relationships>
</file>

<file path=ppt/slides/_rels/slide36.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4.png"/><Relationship Id="rId13" Type="http://schemas.openxmlformats.org/officeDocument/2006/relationships/image" Target="../media/image77.jpg"/><Relationship Id="rId12"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69.jpg"/><Relationship Id="rId4" Type="http://schemas.openxmlformats.org/officeDocument/2006/relationships/image" Target="../media/image67.jpg"/><Relationship Id="rId9" Type="http://schemas.openxmlformats.org/officeDocument/2006/relationships/image" Target="../media/image13.png"/><Relationship Id="rId5" Type="http://schemas.openxmlformats.org/officeDocument/2006/relationships/image" Target="../media/image74.jpg"/><Relationship Id="rId6" Type="http://schemas.openxmlformats.org/officeDocument/2006/relationships/image" Target="../media/image70.png"/><Relationship Id="rId7" Type="http://schemas.openxmlformats.org/officeDocument/2006/relationships/image" Target="../media/image11.png"/><Relationship Id="rId8" Type="http://schemas.openxmlformats.org/officeDocument/2006/relationships/image" Target="../media/image9.png"/></Relationships>
</file>

<file path=ppt/slides/_rels/slide37.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81.png"/><Relationship Id="rId4" Type="http://schemas.openxmlformats.org/officeDocument/2006/relationships/image" Target="../media/image88.png"/><Relationship Id="rId9" Type="http://schemas.openxmlformats.org/officeDocument/2006/relationships/image" Target="../media/image14.png"/><Relationship Id="rId5" Type="http://schemas.openxmlformats.org/officeDocument/2006/relationships/image" Target="../media/image79.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3.png"/></Relationships>
</file>

<file path=ppt/slides/_rels/slide38.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4.png"/><Relationship Id="rId12"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84.png"/><Relationship Id="rId4" Type="http://schemas.openxmlformats.org/officeDocument/2006/relationships/image" Target="../media/image94.png"/><Relationship Id="rId9" Type="http://schemas.openxmlformats.org/officeDocument/2006/relationships/image" Target="../media/image13.png"/><Relationship Id="rId5" Type="http://schemas.openxmlformats.org/officeDocument/2006/relationships/image" Target="../media/image80.png"/><Relationship Id="rId6" Type="http://schemas.openxmlformats.org/officeDocument/2006/relationships/image" Target="../media/image83.png"/><Relationship Id="rId7" Type="http://schemas.openxmlformats.org/officeDocument/2006/relationships/image" Target="../media/image11.png"/><Relationship Id="rId8"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101.pn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40.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85.png"/><Relationship Id="rId4" Type="http://schemas.openxmlformats.org/officeDocument/2006/relationships/image" Target="../media/image97.png"/><Relationship Id="rId9" Type="http://schemas.openxmlformats.org/officeDocument/2006/relationships/image" Target="../media/image14.png"/><Relationship Id="rId5" Type="http://schemas.openxmlformats.org/officeDocument/2006/relationships/image" Target="../media/image93.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86.png"/></Relationships>
</file>

<file path=ppt/slides/_rels/slide42.xml.rels><?xml version="1.0" encoding="UTF-8" standalone="yes"?><Relationships xmlns="http://schemas.openxmlformats.org/package/2006/relationships"><Relationship Id="rId11" Type="http://schemas.openxmlformats.org/officeDocument/2006/relationships/image" Target="../media/image98.png"/><Relationship Id="rId10" Type="http://schemas.openxmlformats.org/officeDocument/2006/relationships/image" Target="../media/image92.png"/><Relationship Id="rId13" Type="http://schemas.openxmlformats.org/officeDocument/2006/relationships/image" Target="../media/image100.png"/><Relationship Id="rId12" Type="http://schemas.openxmlformats.org/officeDocument/2006/relationships/image" Target="../media/image90.png"/><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99.png"/><Relationship Id="rId9" Type="http://schemas.openxmlformats.org/officeDocument/2006/relationships/image" Target="../media/image87.png"/><Relationship Id="rId15" Type="http://schemas.openxmlformats.org/officeDocument/2006/relationships/image" Target="../media/image91.png"/><Relationship Id="rId14" Type="http://schemas.openxmlformats.org/officeDocument/2006/relationships/image" Target="../media/image4.png"/><Relationship Id="rId16"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89.png"/><Relationship Id="rId7" Type="http://schemas.openxmlformats.org/officeDocument/2006/relationships/image" Target="../media/image96.png"/><Relationship Id="rId8" Type="http://schemas.openxmlformats.org/officeDocument/2006/relationships/image" Target="../media/image95.jpg"/></Relationships>
</file>

<file path=ppt/slides/_rels/slide5.xml.rels><?xml version="1.0" encoding="UTF-8" standalone="yes"?><Relationships xmlns="http://schemas.openxmlformats.org/package/2006/relationships"><Relationship Id="rId20" Type="http://schemas.openxmlformats.org/officeDocument/2006/relationships/image" Target="../media/image29.png"/><Relationship Id="rId11" Type="http://schemas.openxmlformats.org/officeDocument/2006/relationships/image" Target="../media/image30.png"/><Relationship Id="rId10" Type="http://schemas.openxmlformats.org/officeDocument/2006/relationships/image" Target="../media/image20.png"/><Relationship Id="rId13" Type="http://schemas.openxmlformats.org/officeDocument/2006/relationships/image" Target="../media/image18.png"/><Relationship Id="rId12" Type="http://schemas.openxmlformats.org/officeDocument/2006/relationships/image" Target="../media/image16.png"/><Relationship Id="rId1" Type="http://schemas.openxmlformats.org/officeDocument/2006/relationships/slideLayout" Target="../slideLayouts/slideLayout39.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28.png"/><Relationship Id="rId15" Type="http://schemas.openxmlformats.org/officeDocument/2006/relationships/image" Target="../media/image23.png"/><Relationship Id="rId14" Type="http://schemas.openxmlformats.org/officeDocument/2006/relationships/image" Target="../media/image21.png"/><Relationship Id="rId17" Type="http://schemas.openxmlformats.org/officeDocument/2006/relationships/image" Target="../media/image35.png"/><Relationship Id="rId16" Type="http://schemas.openxmlformats.org/officeDocument/2006/relationships/image" Target="../media/image19.png"/><Relationship Id="rId5" Type="http://schemas.openxmlformats.org/officeDocument/2006/relationships/image" Target="../media/image13.png"/><Relationship Id="rId19" Type="http://schemas.openxmlformats.org/officeDocument/2006/relationships/image" Target="../media/image24.png"/><Relationship Id="rId6" Type="http://schemas.openxmlformats.org/officeDocument/2006/relationships/image" Target="../media/image14.png"/><Relationship Id="rId18" Type="http://schemas.openxmlformats.org/officeDocument/2006/relationships/image" Target="../media/image26.png"/><Relationship Id="rId7" Type="http://schemas.openxmlformats.org/officeDocument/2006/relationships/image" Target="../media/image10.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0" Type="http://schemas.openxmlformats.org/officeDocument/2006/relationships/image" Target="../media/image27.png"/><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22.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pic>
        <p:nvPicPr>
          <p:cNvPr id="462" name="Google Shape;462;p76"/>
          <p:cNvPicPr preferRelativeResize="0"/>
          <p:nvPr/>
        </p:nvPicPr>
        <p:blipFill rotWithShape="1">
          <a:blip r:embed="rId3">
            <a:alphaModFix/>
          </a:blip>
          <a:srcRect b="0" l="0" r="0" t="0"/>
          <a:stretch/>
        </p:blipFill>
        <p:spPr>
          <a:xfrm>
            <a:off x="0" y="-19050"/>
            <a:ext cx="12265025" cy="6977062"/>
          </a:xfrm>
          <a:prstGeom prst="rect">
            <a:avLst/>
          </a:prstGeom>
          <a:noFill/>
          <a:ln>
            <a:noFill/>
          </a:ln>
        </p:spPr>
      </p:pic>
      <p:pic>
        <p:nvPicPr>
          <p:cNvPr id="463" name="Google Shape;463;p76"/>
          <p:cNvPicPr preferRelativeResize="0"/>
          <p:nvPr/>
        </p:nvPicPr>
        <p:blipFill rotWithShape="1">
          <a:blip r:embed="rId4">
            <a:alphaModFix/>
          </a:blip>
          <a:srcRect b="34242" l="6144" r="37811" t="34895"/>
          <a:stretch/>
        </p:blipFill>
        <p:spPr>
          <a:xfrm>
            <a:off x="2443162" y="4837112"/>
            <a:ext cx="1073150" cy="471487"/>
          </a:xfrm>
          <a:prstGeom prst="rect">
            <a:avLst/>
          </a:prstGeom>
          <a:noFill/>
          <a:ln>
            <a:noFill/>
          </a:ln>
        </p:spPr>
      </p:pic>
      <p:pic>
        <p:nvPicPr>
          <p:cNvPr id="464" name="Google Shape;464;p76"/>
          <p:cNvPicPr preferRelativeResize="0"/>
          <p:nvPr/>
        </p:nvPicPr>
        <p:blipFill rotWithShape="1">
          <a:blip r:embed="rId5">
            <a:alphaModFix/>
          </a:blip>
          <a:srcRect b="34242" l="37811" r="6144" t="34895"/>
          <a:stretch/>
        </p:blipFill>
        <p:spPr>
          <a:xfrm>
            <a:off x="8993187" y="1479550"/>
            <a:ext cx="990600" cy="436562"/>
          </a:xfrm>
          <a:prstGeom prst="rect">
            <a:avLst/>
          </a:prstGeom>
          <a:noFill/>
          <a:ln>
            <a:noFill/>
          </a:ln>
        </p:spPr>
      </p:pic>
      <p:pic>
        <p:nvPicPr>
          <p:cNvPr id="465" name="Google Shape;465;p76"/>
          <p:cNvPicPr preferRelativeResize="0"/>
          <p:nvPr/>
        </p:nvPicPr>
        <p:blipFill rotWithShape="1">
          <a:blip r:embed="rId6">
            <a:alphaModFix/>
          </a:blip>
          <a:srcRect b="41621" l="37812" r="18779" t="34895"/>
          <a:stretch/>
        </p:blipFill>
        <p:spPr>
          <a:xfrm>
            <a:off x="8661400" y="5427662"/>
            <a:ext cx="3603625" cy="1430337"/>
          </a:xfrm>
          <a:prstGeom prst="rect">
            <a:avLst/>
          </a:prstGeom>
          <a:noFill/>
          <a:ln>
            <a:noFill/>
          </a:ln>
        </p:spPr>
      </p:pic>
      <p:pic>
        <p:nvPicPr>
          <p:cNvPr id="466" name="Google Shape;466;p76"/>
          <p:cNvPicPr preferRelativeResize="0"/>
          <p:nvPr/>
        </p:nvPicPr>
        <p:blipFill rotWithShape="1">
          <a:blip r:embed="rId7">
            <a:alphaModFix/>
          </a:blip>
          <a:srcRect b="34242" l="21136" r="37811" t="34895"/>
          <a:stretch/>
        </p:blipFill>
        <p:spPr>
          <a:xfrm>
            <a:off x="-15875" y="188912"/>
            <a:ext cx="2151062" cy="1206500"/>
          </a:xfrm>
          <a:prstGeom prst="rect">
            <a:avLst/>
          </a:prstGeom>
          <a:noFill/>
          <a:ln>
            <a:noFill/>
          </a:ln>
        </p:spPr>
      </p:pic>
      <p:pic>
        <p:nvPicPr>
          <p:cNvPr descr="image001" id="467" name="Google Shape;467;p76"/>
          <p:cNvPicPr preferRelativeResize="0"/>
          <p:nvPr/>
        </p:nvPicPr>
        <p:blipFill rotWithShape="1">
          <a:blip r:embed="rId8">
            <a:alphaModFix/>
          </a:blip>
          <a:srcRect b="0" l="0" r="0" t="0"/>
          <a:stretch/>
        </p:blipFill>
        <p:spPr>
          <a:xfrm>
            <a:off x="1058862" y="5314950"/>
            <a:ext cx="2768600" cy="1212850"/>
          </a:xfrm>
          <a:prstGeom prst="rect">
            <a:avLst/>
          </a:prstGeom>
          <a:noFill/>
          <a:ln>
            <a:noFill/>
          </a:ln>
        </p:spPr>
      </p:pic>
      <p:sp>
        <p:nvSpPr>
          <p:cNvPr id="468" name="Google Shape;468;p76"/>
          <p:cNvSpPr txBox="1"/>
          <p:nvPr/>
        </p:nvSpPr>
        <p:spPr>
          <a:xfrm>
            <a:off x="2835275" y="1682750"/>
            <a:ext cx="6302375" cy="30480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307BBD"/>
              </a:buClr>
              <a:buSzPts val="7200"/>
              <a:buFont typeface="Arial"/>
              <a:buNone/>
            </a:pPr>
            <a:r>
              <a:rPr b="1" i="0" lang="iw-IL" sz="7200" u="none" cap="none" strike="noStrike">
                <a:solidFill>
                  <a:srgbClr val="307BBD"/>
                </a:solidFill>
                <a:latin typeface="Quattrocento Sans"/>
                <a:ea typeface="Quattrocento Sans"/>
                <a:cs typeface="Quattrocento Sans"/>
                <a:sym typeface="Quattrocento Sans"/>
              </a:rPr>
              <a:t>תהליכי המיון והגיוס לצה"ל</a:t>
            </a:r>
            <a:endParaRPr/>
          </a:p>
        </p:txBody>
      </p:sp>
      <p:sp>
        <p:nvSpPr>
          <p:cNvPr id="469" name="Google Shape;469;p76"/>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cap="none" strike="noStrike">
                <a:solidFill>
                  <a:srgbClr val="898989"/>
                </a:solidFill>
                <a:latin typeface="Calibri"/>
                <a:ea typeface="Calibri"/>
                <a:cs typeface="Calibri"/>
                <a:sym typeface="Calibri"/>
              </a:rPr>
              <a:t>- בלתי מסווג -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5" name="Shape 735"/>
        <p:cNvGrpSpPr/>
        <p:nvPr/>
      </p:nvGrpSpPr>
      <p:grpSpPr>
        <a:xfrm>
          <a:off x="0" y="0"/>
          <a:ext cx="0" cy="0"/>
          <a:chOff x="0" y="0"/>
          <a:chExt cx="0" cy="0"/>
        </a:xfrm>
      </p:grpSpPr>
      <p:grpSp>
        <p:nvGrpSpPr>
          <p:cNvPr id="736" name="Google Shape;736;p85"/>
          <p:cNvGrpSpPr/>
          <p:nvPr/>
        </p:nvGrpSpPr>
        <p:grpSpPr>
          <a:xfrm>
            <a:off x="1343025" y="115887"/>
            <a:ext cx="10874375" cy="6608762"/>
            <a:chOff x="0" y="0"/>
            <a:chExt cx="2147483647" cy="2147483647"/>
          </a:xfrm>
        </p:grpSpPr>
        <p:pic>
          <p:nvPicPr>
            <p:cNvPr id="737" name="Google Shape;737;p85"/>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738" name="Google Shape;738;p85"/>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739" name="Google Shape;739;p85"/>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740" name="Google Shape;740;p85"/>
            <p:cNvGrpSpPr/>
            <p:nvPr/>
          </p:nvGrpSpPr>
          <p:grpSpPr>
            <a:xfrm>
              <a:off x="0" y="1959054010"/>
              <a:ext cx="1853881995" cy="95081451"/>
              <a:chOff x="0" y="0"/>
              <a:chExt cx="2147483646" cy="2147483646"/>
            </a:xfrm>
          </p:grpSpPr>
          <p:sp>
            <p:nvSpPr>
              <p:cNvPr id="741" name="Google Shape;741;p85"/>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742" name="Google Shape;742;p85"/>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743" name="Google Shape;743;p85"/>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744" name="Google Shape;744;p85"/>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745" name="Google Shape;745;p85"/>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746" name="Google Shape;746;p85"/>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747" name="Google Shape;747;p85"/>
          <p:cNvSpPr/>
          <p:nvPr/>
        </p:nvSpPr>
        <p:spPr>
          <a:xfrm>
            <a:off x="1943100" y="393700"/>
            <a:ext cx="8264525" cy="452437"/>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לאחר סיום הליכי יום המא"ה ניתן לצפות בציונים באזור האישי באתר ואפליקציית "מתגייסים"</a:t>
            </a:r>
            <a:endParaRPr/>
          </a:p>
        </p:txBody>
      </p:sp>
      <p:pic>
        <p:nvPicPr>
          <p:cNvPr id="748" name="Google Shape;748;p85"/>
          <p:cNvPicPr preferRelativeResize="0"/>
          <p:nvPr/>
        </p:nvPicPr>
        <p:blipFill rotWithShape="1">
          <a:blip r:embed="rId9">
            <a:alphaModFix/>
          </a:blip>
          <a:srcRect b="9448" l="0" r="1705" t="8943"/>
          <a:stretch/>
        </p:blipFill>
        <p:spPr>
          <a:xfrm>
            <a:off x="2117725" y="904875"/>
            <a:ext cx="7915275" cy="5256212"/>
          </a:xfrm>
          <a:prstGeom prst="rect">
            <a:avLst/>
          </a:prstGeom>
          <a:noFill/>
          <a:ln>
            <a:noFill/>
          </a:ln>
        </p:spPr>
      </p:pic>
      <p:sp>
        <p:nvSpPr>
          <p:cNvPr id="749" name="Google Shape;749;p85"/>
          <p:cNvSpPr txBox="1"/>
          <p:nvPr/>
        </p:nvSpPr>
        <p:spPr>
          <a:xfrm>
            <a:off x="5551487" y="6356350"/>
            <a:ext cx="1089025"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 בלתי מסווג -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grpSp>
        <p:nvGrpSpPr>
          <p:cNvPr id="754" name="Google Shape;754;p86"/>
          <p:cNvGrpSpPr/>
          <p:nvPr/>
        </p:nvGrpSpPr>
        <p:grpSpPr>
          <a:xfrm>
            <a:off x="1343025" y="115887"/>
            <a:ext cx="10874375" cy="6608762"/>
            <a:chOff x="0" y="0"/>
            <a:chExt cx="2147483647" cy="2147483647"/>
          </a:xfrm>
        </p:grpSpPr>
        <p:pic>
          <p:nvPicPr>
            <p:cNvPr id="755" name="Google Shape;755;p86"/>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756" name="Google Shape;756;p86"/>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757" name="Google Shape;757;p86"/>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758" name="Google Shape;758;p86"/>
            <p:cNvGrpSpPr/>
            <p:nvPr/>
          </p:nvGrpSpPr>
          <p:grpSpPr>
            <a:xfrm>
              <a:off x="0" y="1959054010"/>
              <a:ext cx="1853881995" cy="95081451"/>
              <a:chOff x="0" y="0"/>
              <a:chExt cx="2147483646" cy="2147483646"/>
            </a:xfrm>
          </p:grpSpPr>
          <p:sp>
            <p:nvSpPr>
              <p:cNvPr id="759" name="Google Shape;759;p86"/>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760" name="Google Shape;760;p86"/>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761" name="Google Shape;761;p86"/>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762" name="Google Shape;762;p86"/>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763" name="Google Shape;763;p86"/>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764" name="Google Shape;764;p86"/>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765" name="Google Shape;765;p86"/>
          <p:cNvSpPr/>
          <p:nvPr/>
        </p:nvSpPr>
        <p:spPr>
          <a:xfrm>
            <a:off x="1524000" y="-122237"/>
            <a:ext cx="9144000" cy="11953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שאלוני העדפות</a:t>
            </a:r>
            <a:endParaRPr/>
          </a:p>
        </p:txBody>
      </p:sp>
      <p:sp>
        <p:nvSpPr>
          <p:cNvPr id="766" name="Google Shape;766;p86"/>
          <p:cNvSpPr txBox="1"/>
          <p:nvPr/>
        </p:nvSpPr>
        <p:spPr>
          <a:xfrm>
            <a:off x="2309812" y="857250"/>
            <a:ext cx="7572375" cy="33813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003300"/>
              </a:buClr>
              <a:buSzPts val="1600"/>
              <a:buFont typeface="Quattrocento Sans"/>
              <a:buNone/>
            </a:pPr>
            <a:r>
              <a:rPr b="1" i="0" lang="iw-IL" sz="1600" u="sng">
                <a:solidFill>
                  <a:srgbClr val="003300"/>
                </a:solidFill>
                <a:latin typeface="Quattrocento Sans"/>
                <a:ea typeface="Quattrocento Sans"/>
                <a:cs typeface="Quattrocento Sans"/>
                <a:sym typeface="Quattrocento Sans"/>
              </a:rPr>
              <a:t>לאחר יום המא"ה </a:t>
            </a:r>
            <a:r>
              <a:rPr b="0" i="0" lang="iw-IL" sz="1600" u="none">
                <a:solidFill>
                  <a:srgbClr val="003300"/>
                </a:solidFill>
                <a:latin typeface="Quattrocento Sans"/>
                <a:ea typeface="Quattrocento Sans"/>
                <a:cs typeface="Quattrocento Sans"/>
                <a:sym typeface="Quattrocento Sans"/>
              </a:rPr>
              <a:t>יופק באינטרנט שאלון העדפות מותאם לנתוני המלש"בית:</a:t>
            </a:r>
            <a:endParaRPr/>
          </a:p>
        </p:txBody>
      </p:sp>
      <p:pic>
        <p:nvPicPr>
          <p:cNvPr id="767" name="Google Shape;767;p86"/>
          <p:cNvPicPr preferRelativeResize="0"/>
          <p:nvPr/>
        </p:nvPicPr>
        <p:blipFill rotWithShape="1">
          <a:blip r:embed="rId9">
            <a:alphaModFix/>
          </a:blip>
          <a:srcRect b="0" l="0" r="0" t="0"/>
          <a:stretch/>
        </p:blipFill>
        <p:spPr>
          <a:xfrm>
            <a:off x="1884362" y="1212850"/>
            <a:ext cx="3327400" cy="2962275"/>
          </a:xfrm>
          <a:prstGeom prst="rect">
            <a:avLst/>
          </a:prstGeom>
          <a:noFill/>
          <a:ln>
            <a:noFill/>
          </a:ln>
        </p:spPr>
      </p:pic>
      <p:sp>
        <p:nvSpPr>
          <p:cNvPr id="768" name="Google Shape;768;p86"/>
          <p:cNvSpPr/>
          <p:nvPr/>
        </p:nvSpPr>
        <p:spPr>
          <a:xfrm>
            <a:off x="6526212" y="1500187"/>
            <a:ext cx="3357562" cy="1071562"/>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accent2"/>
              </a:buClr>
              <a:buSzPts val="1400"/>
              <a:buFont typeface="Quattrocento Sans"/>
              <a:buNone/>
            </a:pPr>
            <a:r>
              <a:rPr b="1" i="0" lang="iw-IL" sz="1400" u="none">
                <a:solidFill>
                  <a:schemeClr val="accent2"/>
                </a:solidFill>
                <a:latin typeface="Quattrocento Sans"/>
                <a:ea typeface="Quattrocento Sans"/>
                <a:cs typeface="Quattrocento Sans"/>
                <a:sym typeface="Quattrocento Sans"/>
              </a:rPr>
              <a:t>אי השבת שאלון תגרום לשיבוץ בקביעה לפי צרכי צבא בלבד!</a:t>
            </a:r>
            <a:endParaRPr/>
          </a:p>
        </p:txBody>
      </p:sp>
      <p:sp>
        <p:nvSpPr>
          <p:cNvPr id="769" name="Google Shape;769;p86"/>
          <p:cNvSpPr/>
          <p:nvPr/>
        </p:nvSpPr>
        <p:spPr>
          <a:xfrm>
            <a:off x="6526212" y="3081337"/>
            <a:ext cx="3357562" cy="1071562"/>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השאלון הינו שאלון אינטראקטיבי וניתן לדרגו רק באתר "מתגייסים"</a:t>
            </a:r>
            <a:endParaRPr/>
          </a:p>
        </p:txBody>
      </p:sp>
      <p:sp>
        <p:nvSpPr>
          <p:cNvPr id="770" name="Google Shape;770;p86"/>
          <p:cNvSpPr/>
          <p:nvPr/>
        </p:nvSpPr>
        <p:spPr>
          <a:xfrm>
            <a:off x="3668712" y="4662487"/>
            <a:ext cx="6215062" cy="1069975"/>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מלש"בים שאינם מיועדים ללחימה (בעלי פרופיל עורפי, בעלי הת"ש ועוד) מקבלים שאלון העדפות לתפקידים עורפיים</a:t>
            </a:r>
            <a:endParaRPr/>
          </a:p>
        </p:txBody>
      </p:sp>
      <p:sp>
        <p:nvSpPr>
          <p:cNvPr id="771" name="Google Shape;771;p86"/>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772" name="Google Shape;772;p86"/>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grpSp>
        <p:nvGrpSpPr>
          <p:cNvPr id="777" name="Google Shape;777;p87"/>
          <p:cNvGrpSpPr/>
          <p:nvPr/>
        </p:nvGrpSpPr>
        <p:grpSpPr>
          <a:xfrm>
            <a:off x="1343025" y="115887"/>
            <a:ext cx="10874375" cy="6608762"/>
            <a:chOff x="0" y="0"/>
            <a:chExt cx="2147483647" cy="2147483647"/>
          </a:xfrm>
        </p:grpSpPr>
        <p:pic>
          <p:nvPicPr>
            <p:cNvPr id="778" name="Google Shape;778;p87"/>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779" name="Google Shape;779;p87"/>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780" name="Google Shape;780;p87"/>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781" name="Google Shape;781;p87"/>
            <p:cNvGrpSpPr/>
            <p:nvPr/>
          </p:nvGrpSpPr>
          <p:grpSpPr>
            <a:xfrm>
              <a:off x="0" y="1959054010"/>
              <a:ext cx="1853881995" cy="95081451"/>
              <a:chOff x="0" y="0"/>
              <a:chExt cx="2147483646" cy="2147483646"/>
            </a:xfrm>
          </p:grpSpPr>
          <p:sp>
            <p:nvSpPr>
              <p:cNvPr id="782" name="Google Shape;782;p87"/>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783" name="Google Shape;783;p87"/>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784" name="Google Shape;784;p87"/>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785" name="Google Shape;785;p87"/>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786" name="Google Shape;786;p87"/>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787" name="Google Shape;787;p87"/>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788" name="Google Shape;788;p87"/>
          <p:cNvSpPr/>
          <p:nvPr/>
        </p:nvSpPr>
        <p:spPr>
          <a:xfrm>
            <a:off x="3192462" y="419100"/>
            <a:ext cx="5807075" cy="358775"/>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דוגמא לשאלון העדפות המופיע באתר ואפליקציית "מתגייסים":</a:t>
            </a:r>
            <a:endParaRPr/>
          </a:p>
        </p:txBody>
      </p:sp>
      <p:sp>
        <p:nvSpPr>
          <p:cNvPr id="789" name="Google Shape;789;p87"/>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790" name="Google Shape;790;p87"/>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pic>
        <p:nvPicPr>
          <p:cNvPr id="791" name="Google Shape;791;p87"/>
          <p:cNvPicPr preferRelativeResize="0"/>
          <p:nvPr/>
        </p:nvPicPr>
        <p:blipFill rotWithShape="1">
          <a:blip r:embed="rId9">
            <a:alphaModFix/>
          </a:blip>
          <a:srcRect b="4966" l="8067" r="6294" t="11610"/>
          <a:stretch/>
        </p:blipFill>
        <p:spPr>
          <a:xfrm>
            <a:off x="2865437" y="871537"/>
            <a:ext cx="6461125" cy="5035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grpSp>
        <p:nvGrpSpPr>
          <p:cNvPr id="796" name="Google Shape;796;p88"/>
          <p:cNvGrpSpPr/>
          <p:nvPr/>
        </p:nvGrpSpPr>
        <p:grpSpPr>
          <a:xfrm>
            <a:off x="1343025" y="115887"/>
            <a:ext cx="10874375" cy="6608762"/>
            <a:chOff x="0" y="0"/>
            <a:chExt cx="2147483647" cy="2147483647"/>
          </a:xfrm>
        </p:grpSpPr>
        <p:pic>
          <p:nvPicPr>
            <p:cNvPr id="797" name="Google Shape;797;p88"/>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798" name="Google Shape;798;p88"/>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799" name="Google Shape;799;p88"/>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800" name="Google Shape;800;p88"/>
            <p:cNvGrpSpPr/>
            <p:nvPr/>
          </p:nvGrpSpPr>
          <p:grpSpPr>
            <a:xfrm>
              <a:off x="0" y="1959054010"/>
              <a:ext cx="1853881995" cy="95081451"/>
              <a:chOff x="0" y="0"/>
              <a:chExt cx="2147483646" cy="2147483646"/>
            </a:xfrm>
          </p:grpSpPr>
          <p:sp>
            <p:nvSpPr>
              <p:cNvPr id="801" name="Google Shape;801;p88"/>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802" name="Google Shape;802;p88"/>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803" name="Google Shape;803;p88"/>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804" name="Google Shape;804;p88"/>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805" name="Google Shape;805;p88"/>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806" name="Google Shape;806;p88"/>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807" name="Google Shape;807;p88"/>
          <p:cNvSpPr/>
          <p:nvPr/>
        </p:nvSpPr>
        <p:spPr>
          <a:xfrm>
            <a:off x="1524000" y="-122237"/>
            <a:ext cx="9144000" cy="11953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יחידות ההתנדבות</a:t>
            </a:r>
            <a:endParaRPr/>
          </a:p>
        </p:txBody>
      </p:sp>
      <p:sp>
        <p:nvSpPr>
          <p:cNvPr id="808" name="Google Shape;808;p88"/>
          <p:cNvSpPr/>
          <p:nvPr/>
        </p:nvSpPr>
        <p:spPr>
          <a:xfrm>
            <a:off x="2166937" y="3786187"/>
            <a:ext cx="7889875" cy="722312"/>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600"/>
              <a:buFont typeface="Quattrocento Sans"/>
              <a:buNone/>
            </a:pPr>
            <a:r>
              <a:rPr b="1" i="0" lang="iw-IL" sz="1600" u="none">
                <a:solidFill>
                  <a:schemeClr val="dk1"/>
                </a:solidFill>
                <a:latin typeface="Quattrocento Sans"/>
                <a:ea typeface="Quattrocento Sans"/>
                <a:cs typeface="Quattrocento Sans"/>
                <a:sym typeface="Quattrocento Sans"/>
              </a:rPr>
              <a:t>השירות ביחידות אלו הינו התנדבותי וניתן לחתום ויתור בכל שלב, למעט טייס שבו הויתור הוא במעמד הגיבוש בלבד.</a:t>
            </a:r>
            <a:endParaRPr/>
          </a:p>
        </p:txBody>
      </p:sp>
      <p:pic>
        <p:nvPicPr>
          <p:cNvPr id="809" name="Google Shape;809;p88"/>
          <p:cNvPicPr preferRelativeResize="0"/>
          <p:nvPr/>
        </p:nvPicPr>
        <p:blipFill rotWithShape="1">
          <a:blip r:embed="rId9">
            <a:alphaModFix/>
          </a:blip>
          <a:srcRect b="0" l="0" r="0" t="0"/>
          <a:stretch/>
        </p:blipFill>
        <p:spPr>
          <a:xfrm>
            <a:off x="1944687" y="895350"/>
            <a:ext cx="8302625" cy="2817812"/>
          </a:xfrm>
          <a:prstGeom prst="rect">
            <a:avLst/>
          </a:prstGeom>
          <a:noFill/>
          <a:ln>
            <a:noFill/>
          </a:ln>
        </p:spPr>
      </p:pic>
      <p:sp>
        <p:nvSpPr>
          <p:cNvPr id="810" name="Google Shape;810;p88"/>
          <p:cNvSpPr/>
          <p:nvPr/>
        </p:nvSpPr>
        <p:spPr>
          <a:xfrm>
            <a:off x="3048000" y="5473700"/>
            <a:ext cx="6096000" cy="358775"/>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מידע נוסף על יחידות אלו ניתן למצוא באתר ואפליקציית "מתגייסים"</a:t>
            </a:r>
            <a:endParaRPr/>
          </a:p>
        </p:txBody>
      </p:sp>
      <p:sp>
        <p:nvSpPr>
          <p:cNvPr id="811" name="Google Shape;811;p88"/>
          <p:cNvSpPr txBox="1"/>
          <p:nvPr/>
        </p:nvSpPr>
        <p:spPr>
          <a:xfrm>
            <a:off x="4648200" y="6524625"/>
            <a:ext cx="28956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812" name="Google Shape;812;p88"/>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cxnSp>
        <p:nvCxnSpPr>
          <p:cNvPr id="817" name="Google Shape;817;p89"/>
          <p:cNvCxnSpPr/>
          <p:nvPr/>
        </p:nvCxnSpPr>
        <p:spPr>
          <a:xfrm>
            <a:off x="5737225" y="1870075"/>
            <a:ext cx="419100" cy="361950"/>
          </a:xfrm>
          <a:prstGeom prst="straightConnector1">
            <a:avLst/>
          </a:prstGeom>
          <a:noFill/>
          <a:ln cap="flat" cmpd="sng" w="19050">
            <a:solidFill>
              <a:srgbClr val="A6A6A6"/>
            </a:solidFill>
            <a:prstDash val="solid"/>
            <a:miter lim="800000"/>
            <a:headEnd len="med" w="med" type="none"/>
            <a:tailEnd len="med" w="med" type="none"/>
          </a:ln>
        </p:spPr>
      </p:cxnSp>
      <p:cxnSp>
        <p:nvCxnSpPr>
          <p:cNvPr id="818" name="Google Shape;818;p89"/>
          <p:cNvCxnSpPr/>
          <p:nvPr/>
        </p:nvCxnSpPr>
        <p:spPr>
          <a:xfrm flipH="1">
            <a:off x="4110037" y="1822450"/>
            <a:ext cx="1822450" cy="420687"/>
          </a:xfrm>
          <a:prstGeom prst="straightConnector1">
            <a:avLst/>
          </a:prstGeom>
          <a:noFill/>
          <a:ln cap="flat" cmpd="sng" w="19050">
            <a:solidFill>
              <a:srgbClr val="A6A6A6"/>
            </a:solidFill>
            <a:prstDash val="solid"/>
            <a:miter lim="800000"/>
            <a:headEnd len="med" w="med" type="none"/>
            <a:tailEnd len="med" w="med" type="none"/>
          </a:ln>
        </p:spPr>
      </p:cxnSp>
      <p:cxnSp>
        <p:nvCxnSpPr>
          <p:cNvPr id="819" name="Google Shape;819;p89"/>
          <p:cNvCxnSpPr/>
          <p:nvPr/>
        </p:nvCxnSpPr>
        <p:spPr>
          <a:xfrm rot="10800000">
            <a:off x="3835400" y="2835275"/>
            <a:ext cx="1360487" cy="857250"/>
          </a:xfrm>
          <a:prstGeom prst="straightConnector1">
            <a:avLst/>
          </a:prstGeom>
          <a:noFill/>
          <a:ln cap="flat" cmpd="sng" w="19050">
            <a:solidFill>
              <a:srgbClr val="A6A6A6"/>
            </a:solidFill>
            <a:prstDash val="solid"/>
            <a:miter lim="800000"/>
            <a:headEnd len="med" w="med" type="none"/>
            <a:tailEnd len="med" w="med" type="none"/>
          </a:ln>
        </p:spPr>
      </p:cxnSp>
      <p:cxnSp>
        <p:nvCxnSpPr>
          <p:cNvPr id="820" name="Google Shape;820;p89"/>
          <p:cNvCxnSpPr/>
          <p:nvPr/>
        </p:nvCxnSpPr>
        <p:spPr>
          <a:xfrm flipH="1">
            <a:off x="2586037" y="1870075"/>
            <a:ext cx="2851150" cy="309562"/>
          </a:xfrm>
          <a:prstGeom prst="straightConnector1">
            <a:avLst/>
          </a:prstGeom>
          <a:noFill/>
          <a:ln cap="flat" cmpd="sng" w="19050">
            <a:solidFill>
              <a:srgbClr val="A6A6A6"/>
            </a:solidFill>
            <a:prstDash val="solid"/>
            <a:miter lim="800000"/>
            <a:headEnd len="med" w="med" type="none"/>
            <a:tailEnd len="med" w="med" type="none"/>
          </a:ln>
        </p:spPr>
      </p:cxnSp>
      <p:cxnSp>
        <p:nvCxnSpPr>
          <p:cNvPr id="821" name="Google Shape;821;p89"/>
          <p:cNvCxnSpPr/>
          <p:nvPr/>
        </p:nvCxnSpPr>
        <p:spPr>
          <a:xfrm flipH="1" rot="10800000">
            <a:off x="3492500" y="2825750"/>
            <a:ext cx="341312" cy="708025"/>
          </a:xfrm>
          <a:prstGeom prst="straightConnector1">
            <a:avLst/>
          </a:prstGeom>
          <a:noFill/>
          <a:ln cap="flat" cmpd="sng" w="19050">
            <a:solidFill>
              <a:srgbClr val="A6A6A6"/>
            </a:solidFill>
            <a:prstDash val="solid"/>
            <a:miter lim="800000"/>
            <a:headEnd len="med" w="med" type="none"/>
            <a:tailEnd len="med" w="med" type="none"/>
          </a:ln>
        </p:spPr>
      </p:cxnSp>
      <p:cxnSp>
        <p:nvCxnSpPr>
          <p:cNvPr id="822" name="Google Shape;822;p89"/>
          <p:cNvCxnSpPr/>
          <p:nvPr/>
        </p:nvCxnSpPr>
        <p:spPr>
          <a:xfrm flipH="1">
            <a:off x="2351087" y="947737"/>
            <a:ext cx="2455862" cy="469900"/>
          </a:xfrm>
          <a:prstGeom prst="straightConnector1">
            <a:avLst/>
          </a:prstGeom>
          <a:noFill/>
          <a:ln cap="flat" cmpd="sng" w="19050">
            <a:solidFill>
              <a:srgbClr val="A6A6A6"/>
            </a:solidFill>
            <a:prstDash val="solid"/>
            <a:miter lim="800000"/>
            <a:headEnd len="med" w="med" type="none"/>
            <a:tailEnd len="med" w="med" type="none"/>
          </a:ln>
        </p:spPr>
      </p:cxnSp>
      <p:cxnSp>
        <p:nvCxnSpPr>
          <p:cNvPr id="823" name="Google Shape;823;p89"/>
          <p:cNvCxnSpPr/>
          <p:nvPr/>
        </p:nvCxnSpPr>
        <p:spPr>
          <a:xfrm flipH="1">
            <a:off x="1673225" y="1793875"/>
            <a:ext cx="12700" cy="3597275"/>
          </a:xfrm>
          <a:prstGeom prst="straightConnector1">
            <a:avLst/>
          </a:prstGeom>
          <a:noFill/>
          <a:ln cap="flat" cmpd="sng" w="19050">
            <a:solidFill>
              <a:srgbClr val="A6A6A6"/>
            </a:solidFill>
            <a:prstDash val="solid"/>
            <a:miter lim="800000"/>
            <a:headEnd len="med" w="med" type="none"/>
            <a:tailEnd len="med" w="med" type="none"/>
          </a:ln>
        </p:spPr>
      </p:cxnSp>
      <p:cxnSp>
        <p:nvCxnSpPr>
          <p:cNvPr id="824" name="Google Shape;824;p89"/>
          <p:cNvCxnSpPr/>
          <p:nvPr/>
        </p:nvCxnSpPr>
        <p:spPr>
          <a:xfrm rot="10800000">
            <a:off x="1677987" y="5356225"/>
            <a:ext cx="3630612" cy="95250"/>
          </a:xfrm>
          <a:prstGeom prst="straightConnector1">
            <a:avLst/>
          </a:prstGeom>
          <a:noFill/>
          <a:ln cap="flat" cmpd="sng" w="19050">
            <a:solidFill>
              <a:srgbClr val="A6A6A6"/>
            </a:solidFill>
            <a:prstDash val="solid"/>
            <a:miter lim="800000"/>
            <a:headEnd len="med" w="med" type="none"/>
            <a:tailEnd len="med" w="med" type="none"/>
          </a:ln>
        </p:spPr>
      </p:cxnSp>
      <p:cxnSp>
        <p:nvCxnSpPr>
          <p:cNvPr id="825" name="Google Shape;825;p89"/>
          <p:cNvCxnSpPr/>
          <p:nvPr/>
        </p:nvCxnSpPr>
        <p:spPr>
          <a:xfrm rot="10800000">
            <a:off x="6365875" y="3046412"/>
            <a:ext cx="1795462" cy="282575"/>
          </a:xfrm>
          <a:prstGeom prst="straightConnector1">
            <a:avLst/>
          </a:prstGeom>
          <a:noFill/>
          <a:ln cap="flat" cmpd="sng" w="19050">
            <a:solidFill>
              <a:srgbClr val="A6A6A6"/>
            </a:solidFill>
            <a:prstDash val="solid"/>
            <a:miter lim="800000"/>
            <a:headEnd len="med" w="med" type="none"/>
            <a:tailEnd len="med" w="med" type="none"/>
          </a:ln>
        </p:spPr>
      </p:cxnSp>
      <p:cxnSp>
        <p:nvCxnSpPr>
          <p:cNvPr id="826" name="Google Shape;826;p89"/>
          <p:cNvCxnSpPr/>
          <p:nvPr/>
        </p:nvCxnSpPr>
        <p:spPr>
          <a:xfrm rot="10800000">
            <a:off x="5838825" y="1865312"/>
            <a:ext cx="3073400" cy="641350"/>
          </a:xfrm>
          <a:prstGeom prst="straightConnector1">
            <a:avLst/>
          </a:prstGeom>
          <a:noFill/>
          <a:ln cap="flat" cmpd="sng" w="19050">
            <a:solidFill>
              <a:srgbClr val="A6A6A6"/>
            </a:solidFill>
            <a:prstDash val="solid"/>
            <a:miter lim="800000"/>
            <a:headEnd len="med" w="med" type="none"/>
            <a:tailEnd len="med" w="med" type="none"/>
          </a:ln>
        </p:spPr>
      </p:cxnSp>
      <p:cxnSp>
        <p:nvCxnSpPr>
          <p:cNvPr id="827" name="Google Shape;827;p89"/>
          <p:cNvCxnSpPr/>
          <p:nvPr/>
        </p:nvCxnSpPr>
        <p:spPr>
          <a:xfrm flipH="1" rot="10800000">
            <a:off x="9067800" y="2762250"/>
            <a:ext cx="352425" cy="103187"/>
          </a:xfrm>
          <a:prstGeom prst="straightConnector1">
            <a:avLst/>
          </a:prstGeom>
          <a:noFill/>
          <a:ln cap="flat" cmpd="sng" w="19050">
            <a:solidFill>
              <a:srgbClr val="A6A6A6"/>
            </a:solidFill>
            <a:prstDash val="solid"/>
            <a:miter lim="800000"/>
            <a:headEnd len="med" w="med" type="none"/>
            <a:tailEnd len="med" w="med" type="none"/>
          </a:ln>
        </p:spPr>
      </p:cxnSp>
      <p:cxnSp>
        <p:nvCxnSpPr>
          <p:cNvPr id="828" name="Google Shape;828;p89"/>
          <p:cNvCxnSpPr/>
          <p:nvPr/>
        </p:nvCxnSpPr>
        <p:spPr>
          <a:xfrm>
            <a:off x="9667875" y="2736850"/>
            <a:ext cx="650875" cy="309562"/>
          </a:xfrm>
          <a:prstGeom prst="straightConnector1">
            <a:avLst/>
          </a:prstGeom>
          <a:noFill/>
          <a:ln cap="flat" cmpd="sng" w="19050">
            <a:solidFill>
              <a:srgbClr val="A6A6A6"/>
            </a:solidFill>
            <a:prstDash val="solid"/>
            <a:miter lim="800000"/>
            <a:headEnd len="med" w="med" type="none"/>
            <a:tailEnd len="med" w="med" type="none"/>
          </a:ln>
        </p:spPr>
      </p:cxnSp>
      <p:cxnSp>
        <p:nvCxnSpPr>
          <p:cNvPr id="829" name="Google Shape;829;p89"/>
          <p:cNvCxnSpPr/>
          <p:nvPr/>
        </p:nvCxnSpPr>
        <p:spPr>
          <a:xfrm flipH="1" rot="10800000">
            <a:off x="9636125" y="1966912"/>
            <a:ext cx="17462" cy="1930400"/>
          </a:xfrm>
          <a:prstGeom prst="straightConnector1">
            <a:avLst/>
          </a:prstGeom>
          <a:noFill/>
          <a:ln cap="flat" cmpd="sng" w="19050">
            <a:solidFill>
              <a:srgbClr val="A6A6A6"/>
            </a:solidFill>
            <a:prstDash val="solid"/>
            <a:miter lim="800000"/>
            <a:headEnd len="med" w="med" type="none"/>
            <a:tailEnd len="med" w="med" type="none"/>
          </a:ln>
        </p:spPr>
      </p:cxnSp>
      <p:cxnSp>
        <p:nvCxnSpPr>
          <p:cNvPr id="830" name="Google Shape;830;p89"/>
          <p:cNvCxnSpPr/>
          <p:nvPr/>
        </p:nvCxnSpPr>
        <p:spPr>
          <a:xfrm flipH="1" rot="10800000">
            <a:off x="3586162" y="4073525"/>
            <a:ext cx="1233487" cy="300037"/>
          </a:xfrm>
          <a:prstGeom prst="straightConnector1">
            <a:avLst/>
          </a:prstGeom>
          <a:noFill/>
          <a:ln cap="flat" cmpd="sng" w="19050">
            <a:solidFill>
              <a:srgbClr val="A6A6A6"/>
            </a:solidFill>
            <a:prstDash val="solid"/>
            <a:miter lim="800000"/>
            <a:headEnd len="med" w="med" type="none"/>
            <a:tailEnd len="med" w="med" type="none"/>
          </a:ln>
        </p:spPr>
      </p:cxnSp>
      <p:cxnSp>
        <p:nvCxnSpPr>
          <p:cNvPr id="831" name="Google Shape;831;p89"/>
          <p:cNvCxnSpPr/>
          <p:nvPr/>
        </p:nvCxnSpPr>
        <p:spPr>
          <a:xfrm>
            <a:off x="4835525" y="4073525"/>
            <a:ext cx="1136650" cy="392112"/>
          </a:xfrm>
          <a:prstGeom prst="straightConnector1">
            <a:avLst/>
          </a:prstGeom>
          <a:noFill/>
          <a:ln cap="flat" cmpd="sng" w="19050">
            <a:solidFill>
              <a:srgbClr val="A6A6A6"/>
            </a:solidFill>
            <a:prstDash val="solid"/>
            <a:miter lim="800000"/>
            <a:headEnd len="med" w="med" type="none"/>
            <a:tailEnd len="med" w="med" type="none"/>
          </a:ln>
        </p:spPr>
      </p:cxnSp>
      <p:cxnSp>
        <p:nvCxnSpPr>
          <p:cNvPr id="832" name="Google Shape;832;p89"/>
          <p:cNvCxnSpPr/>
          <p:nvPr/>
        </p:nvCxnSpPr>
        <p:spPr>
          <a:xfrm>
            <a:off x="5945187" y="4910137"/>
            <a:ext cx="893762" cy="309562"/>
          </a:xfrm>
          <a:prstGeom prst="straightConnector1">
            <a:avLst/>
          </a:prstGeom>
          <a:noFill/>
          <a:ln cap="flat" cmpd="sng" w="19050">
            <a:solidFill>
              <a:srgbClr val="A6A6A6"/>
            </a:solidFill>
            <a:prstDash val="solid"/>
            <a:miter lim="800000"/>
            <a:headEnd len="med" w="med" type="none"/>
            <a:tailEnd len="med" w="med" type="none"/>
          </a:ln>
        </p:spPr>
      </p:cxnSp>
      <p:cxnSp>
        <p:nvCxnSpPr>
          <p:cNvPr id="833" name="Google Shape;833;p89"/>
          <p:cNvCxnSpPr/>
          <p:nvPr/>
        </p:nvCxnSpPr>
        <p:spPr>
          <a:xfrm>
            <a:off x="9713912" y="4311650"/>
            <a:ext cx="650875" cy="309562"/>
          </a:xfrm>
          <a:prstGeom prst="straightConnector1">
            <a:avLst/>
          </a:prstGeom>
          <a:noFill/>
          <a:ln cap="flat" cmpd="sng" w="19050">
            <a:solidFill>
              <a:srgbClr val="A6A6A6"/>
            </a:solidFill>
            <a:prstDash val="solid"/>
            <a:miter lim="800000"/>
            <a:headEnd len="med" w="med" type="none"/>
            <a:tailEnd len="med" w="med" type="none"/>
          </a:ln>
        </p:spPr>
      </p:cxnSp>
      <p:cxnSp>
        <p:nvCxnSpPr>
          <p:cNvPr id="834" name="Google Shape;834;p89"/>
          <p:cNvCxnSpPr/>
          <p:nvPr/>
        </p:nvCxnSpPr>
        <p:spPr>
          <a:xfrm flipH="1">
            <a:off x="9090025" y="4327525"/>
            <a:ext cx="561975" cy="558800"/>
          </a:xfrm>
          <a:prstGeom prst="straightConnector1">
            <a:avLst/>
          </a:prstGeom>
          <a:noFill/>
          <a:ln cap="flat" cmpd="sng" w="19050">
            <a:solidFill>
              <a:srgbClr val="A6A6A6"/>
            </a:solidFill>
            <a:prstDash val="solid"/>
            <a:miter lim="800000"/>
            <a:headEnd len="med" w="med" type="none"/>
            <a:tailEnd len="med" w="med" type="none"/>
          </a:ln>
        </p:spPr>
      </p:cxnSp>
      <p:cxnSp>
        <p:nvCxnSpPr>
          <p:cNvPr id="835" name="Google Shape;835;p89"/>
          <p:cNvCxnSpPr/>
          <p:nvPr/>
        </p:nvCxnSpPr>
        <p:spPr>
          <a:xfrm flipH="1">
            <a:off x="6838950" y="4284662"/>
            <a:ext cx="2655887" cy="935037"/>
          </a:xfrm>
          <a:prstGeom prst="straightConnector1">
            <a:avLst/>
          </a:prstGeom>
          <a:noFill/>
          <a:ln cap="flat" cmpd="sng" w="19050">
            <a:solidFill>
              <a:srgbClr val="A6A6A6"/>
            </a:solidFill>
            <a:prstDash val="solid"/>
            <a:miter lim="800000"/>
            <a:headEnd len="med" w="med" type="none"/>
            <a:tailEnd len="med" w="med" type="none"/>
          </a:ln>
        </p:spPr>
      </p:cxnSp>
      <p:cxnSp>
        <p:nvCxnSpPr>
          <p:cNvPr id="836" name="Google Shape;836;p89"/>
          <p:cNvCxnSpPr/>
          <p:nvPr/>
        </p:nvCxnSpPr>
        <p:spPr>
          <a:xfrm flipH="1" rot="10800000">
            <a:off x="4856162" y="3092450"/>
            <a:ext cx="1300162" cy="277812"/>
          </a:xfrm>
          <a:prstGeom prst="straightConnector1">
            <a:avLst/>
          </a:prstGeom>
          <a:noFill/>
          <a:ln cap="flat" cmpd="sng" w="19050">
            <a:solidFill>
              <a:srgbClr val="A6A6A6"/>
            </a:solidFill>
            <a:prstDash val="solid"/>
            <a:miter lim="800000"/>
            <a:headEnd len="med" w="med" type="none"/>
            <a:tailEnd len="med" w="med" type="none"/>
          </a:ln>
        </p:spPr>
      </p:cxnSp>
      <p:cxnSp>
        <p:nvCxnSpPr>
          <p:cNvPr id="837" name="Google Shape;837;p89"/>
          <p:cNvCxnSpPr/>
          <p:nvPr/>
        </p:nvCxnSpPr>
        <p:spPr>
          <a:xfrm rot="5400000">
            <a:off x="387350" y="3194050"/>
            <a:ext cx="2857500" cy="12700"/>
          </a:xfrm>
          <a:prstGeom prst="straightConnector1">
            <a:avLst/>
          </a:prstGeom>
          <a:noFill/>
          <a:ln cap="flat" cmpd="sng" w="19050">
            <a:solidFill>
              <a:srgbClr val="A6A6A6"/>
            </a:solidFill>
            <a:prstDash val="solid"/>
            <a:miter lim="800000"/>
            <a:headEnd len="med" w="med" type="none"/>
            <a:tailEnd len="med" w="med" type="none"/>
          </a:ln>
        </p:spPr>
      </p:cxnSp>
      <p:cxnSp>
        <p:nvCxnSpPr>
          <p:cNvPr id="838" name="Google Shape;838;p89"/>
          <p:cNvCxnSpPr/>
          <p:nvPr/>
        </p:nvCxnSpPr>
        <p:spPr>
          <a:xfrm rot="10800000">
            <a:off x="1809750" y="4629150"/>
            <a:ext cx="803275" cy="6350"/>
          </a:xfrm>
          <a:prstGeom prst="straightConnector1">
            <a:avLst/>
          </a:prstGeom>
          <a:noFill/>
          <a:ln cap="flat" cmpd="sng" w="19050">
            <a:solidFill>
              <a:srgbClr val="A6A6A6"/>
            </a:solidFill>
            <a:prstDash val="solid"/>
            <a:miter lim="800000"/>
            <a:headEnd len="med" w="med" type="none"/>
            <a:tailEnd len="med" w="med" type="none"/>
          </a:ln>
        </p:spPr>
      </p:cxnSp>
      <p:grpSp>
        <p:nvGrpSpPr>
          <p:cNvPr id="839" name="Google Shape;839;p89"/>
          <p:cNvGrpSpPr/>
          <p:nvPr/>
        </p:nvGrpSpPr>
        <p:grpSpPr>
          <a:xfrm>
            <a:off x="1343025" y="115887"/>
            <a:ext cx="10874375" cy="6608762"/>
            <a:chOff x="0" y="0"/>
            <a:chExt cx="2147483647" cy="2147483647"/>
          </a:xfrm>
        </p:grpSpPr>
        <p:pic>
          <p:nvPicPr>
            <p:cNvPr id="840" name="Google Shape;840;p89"/>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841" name="Google Shape;841;p89"/>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842" name="Google Shape;842;p89"/>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843" name="Google Shape;843;p89"/>
            <p:cNvGrpSpPr/>
            <p:nvPr/>
          </p:nvGrpSpPr>
          <p:grpSpPr>
            <a:xfrm>
              <a:off x="0" y="1959054010"/>
              <a:ext cx="1853881995" cy="95081451"/>
              <a:chOff x="0" y="0"/>
              <a:chExt cx="2147483646" cy="2147483646"/>
            </a:xfrm>
          </p:grpSpPr>
          <p:sp>
            <p:nvSpPr>
              <p:cNvPr id="844" name="Google Shape;844;p89"/>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845" name="Google Shape;845;p89"/>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846" name="Google Shape;846;p89"/>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847" name="Google Shape;847;p89"/>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848" name="Google Shape;848;p89"/>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849" name="Google Shape;849;p89"/>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850" name="Google Shape;850;p89"/>
          <p:cNvSpPr/>
          <p:nvPr/>
        </p:nvSpPr>
        <p:spPr>
          <a:xfrm>
            <a:off x="1243012" y="-165100"/>
            <a:ext cx="9424987" cy="10922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מודל יחידות ההתנדבות ויחידות הממיינות </a:t>
            </a:r>
            <a:endParaRPr/>
          </a:p>
        </p:txBody>
      </p:sp>
      <p:sp>
        <p:nvSpPr>
          <p:cNvPr id="851" name="Google Shape;851;p89"/>
          <p:cNvSpPr/>
          <p:nvPr/>
        </p:nvSpPr>
        <p:spPr>
          <a:xfrm>
            <a:off x="4651375" y="598487"/>
            <a:ext cx="3084512" cy="563562"/>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52" name="Google Shape;852;p89"/>
          <p:cNvSpPr/>
          <p:nvPr/>
        </p:nvSpPr>
        <p:spPr>
          <a:xfrm>
            <a:off x="4110037" y="1298575"/>
            <a:ext cx="3913187" cy="563562"/>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2400"/>
              <a:buFont typeface="Quattrocento Sans"/>
              <a:buNone/>
            </a:pPr>
            <a:r>
              <a:rPr b="1" i="0" lang="iw-IL" sz="2400" u="none">
                <a:solidFill>
                  <a:srgbClr val="FFFFFF"/>
                </a:solidFill>
                <a:latin typeface="Quattrocento Sans"/>
                <a:ea typeface="Quattrocento Sans"/>
                <a:cs typeface="Quattrocento Sans"/>
                <a:sym typeface="Quattrocento Sans"/>
              </a:rPr>
              <a:t>יום שדה</a:t>
            </a:r>
            <a:endParaRPr b="1" i="0" sz="2400" u="none">
              <a:solidFill>
                <a:srgbClr val="FFFFFF"/>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rgbClr val="FFFFFF"/>
              </a:buClr>
              <a:buSzPts val="1500"/>
              <a:buFont typeface="Quattrocento Sans"/>
              <a:buNone/>
            </a:pPr>
            <a:r>
              <a:rPr b="1" i="0" lang="iw-IL" sz="1500" u="none">
                <a:solidFill>
                  <a:srgbClr val="FFFFFF"/>
                </a:solidFill>
                <a:latin typeface="Quattrocento Sans"/>
                <a:ea typeface="Quattrocento Sans"/>
                <a:cs typeface="Quattrocento Sans"/>
                <a:sym typeface="Quattrocento Sans"/>
              </a:rPr>
              <a:t>(ינואר/אוקטובר)</a:t>
            </a:r>
            <a:endParaRPr/>
          </a:p>
        </p:txBody>
      </p:sp>
      <p:sp>
        <p:nvSpPr>
          <p:cNvPr id="853" name="Google Shape;853;p89"/>
          <p:cNvSpPr/>
          <p:nvPr/>
        </p:nvSpPr>
        <p:spPr>
          <a:xfrm>
            <a:off x="5487987" y="2232025"/>
            <a:ext cx="1335087" cy="860425"/>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גיבוש אחוד: מטכ"ל/669/שלדג</a:t>
            </a:r>
            <a:endParaRPr/>
          </a:p>
        </p:txBody>
      </p:sp>
      <p:sp>
        <p:nvSpPr>
          <p:cNvPr id="854" name="Google Shape;854;p89"/>
          <p:cNvSpPr/>
          <p:nvPr/>
        </p:nvSpPr>
        <p:spPr>
          <a:xfrm>
            <a:off x="3273425" y="2254250"/>
            <a:ext cx="1335087" cy="566737"/>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גיבוש שייטת</a:t>
            </a:r>
            <a:endParaRPr/>
          </a:p>
        </p:txBody>
      </p:sp>
      <p:cxnSp>
        <p:nvCxnSpPr>
          <p:cNvPr id="855" name="Google Shape;855;p89"/>
          <p:cNvCxnSpPr/>
          <p:nvPr/>
        </p:nvCxnSpPr>
        <p:spPr>
          <a:xfrm flipH="1" rot="10800000">
            <a:off x="6005512" y="3078162"/>
            <a:ext cx="109537" cy="282575"/>
          </a:xfrm>
          <a:prstGeom prst="straightConnector1">
            <a:avLst/>
          </a:prstGeom>
          <a:noFill/>
          <a:ln cap="flat" cmpd="sng" w="19050">
            <a:solidFill>
              <a:srgbClr val="A6A6A6"/>
            </a:solidFill>
            <a:prstDash val="solid"/>
            <a:miter lim="800000"/>
            <a:headEnd len="med" w="med" type="none"/>
            <a:tailEnd len="med" w="med" type="none"/>
          </a:ln>
        </p:spPr>
      </p:cxnSp>
      <p:cxnSp>
        <p:nvCxnSpPr>
          <p:cNvPr id="856" name="Google Shape;856;p89"/>
          <p:cNvCxnSpPr/>
          <p:nvPr/>
        </p:nvCxnSpPr>
        <p:spPr>
          <a:xfrm flipH="1">
            <a:off x="2451100" y="2389187"/>
            <a:ext cx="3175" cy="488950"/>
          </a:xfrm>
          <a:prstGeom prst="straightConnector1">
            <a:avLst/>
          </a:prstGeom>
          <a:noFill/>
          <a:ln cap="flat" cmpd="sng" w="19050">
            <a:solidFill>
              <a:srgbClr val="A6A6A6"/>
            </a:solidFill>
            <a:prstDash val="solid"/>
            <a:miter lim="800000"/>
            <a:headEnd len="med" w="med" type="none"/>
            <a:tailEnd len="med" w="med" type="none"/>
          </a:ln>
        </p:spPr>
      </p:cxnSp>
      <p:sp>
        <p:nvSpPr>
          <p:cNvPr id="857" name="Google Shape;857;p89"/>
          <p:cNvSpPr/>
          <p:nvPr/>
        </p:nvSpPr>
        <p:spPr>
          <a:xfrm>
            <a:off x="1927225" y="2794000"/>
            <a:ext cx="984250" cy="566737"/>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מיון 504</a:t>
            </a:r>
            <a:endParaRPr/>
          </a:p>
        </p:txBody>
      </p:sp>
      <p:sp>
        <p:nvSpPr>
          <p:cNvPr id="858" name="Google Shape;858;p89"/>
          <p:cNvSpPr/>
          <p:nvPr/>
        </p:nvSpPr>
        <p:spPr>
          <a:xfrm>
            <a:off x="2913062" y="3360737"/>
            <a:ext cx="1128712" cy="735012"/>
          </a:xfrm>
          <a:prstGeom prst="roundRect">
            <a:avLst>
              <a:gd fmla="val 16667" name="adj"/>
            </a:avLst>
          </a:prstGeom>
          <a:solidFill>
            <a:srgbClr val="9BBB59"/>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התקבל שייטת 13</a:t>
            </a:r>
            <a:endParaRPr/>
          </a:p>
        </p:txBody>
      </p:sp>
      <p:sp>
        <p:nvSpPr>
          <p:cNvPr id="859" name="Google Shape;859;p89"/>
          <p:cNvSpPr/>
          <p:nvPr/>
        </p:nvSpPr>
        <p:spPr>
          <a:xfrm>
            <a:off x="5456237" y="3355975"/>
            <a:ext cx="1057275" cy="841375"/>
          </a:xfrm>
          <a:prstGeom prst="roundRect">
            <a:avLst>
              <a:gd fmla="val 16667" name="adj"/>
            </a:avLst>
          </a:prstGeom>
          <a:solidFill>
            <a:srgbClr val="9BBB59"/>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התקבל שלדג</a:t>
            </a:r>
            <a:endParaRPr/>
          </a:p>
        </p:txBody>
      </p:sp>
      <p:sp>
        <p:nvSpPr>
          <p:cNvPr id="860" name="Google Shape;860;p89"/>
          <p:cNvSpPr/>
          <p:nvPr/>
        </p:nvSpPr>
        <p:spPr>
          <a:xfrm>
            <a:off x="6621462" y="3346450"/>
            <a:ext cx="1028700" cy="841375"/>
          </a:xfrm>
          <a:prstGeom prst="roundRect">
            <a:avLst>
              <a:gd fmla="val 16667" name="adj"/>
            </a:avLst>
          </a:prstGeom>
          <a:solidFill>
            <a:srgbClr val="9BBB59"/>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התקבל 669 יחידת חילוץ והצלה </a:t>
            </a:r>
            <a:endParaRPr/>
          </a:p>
        </p:txBody>
      </p:sp>
      <p:sp>
        <p:nvSpPr>
          <p:cNvPr id="861" name="Google Shape;861;p89"/>
          <p:cNvSpPr/>
          <p:nvPr/>
        </p:nvSpPr>
        <p:spPr>
          <a:xfrm>
            <a:off x="9242425" y="1636712"/>
            <a:ext cx="1335087" cy="442912"/>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מאתר צד/ים</a:t>
            </a:r>
            <a:endParaRPr/>
          </a:p>
        </p:txBody>
      </p:sp>
      <p:sp>
        <p:nvSpPr>
          <p:cNvPr id="862" name="Google Shape;862;p89"/>
          <p:cNvSpPr/>
          <p:nvPr/>
        </p:nvSpPr>
        <p:spPr>
          <a:xfrm>
            <a:off x="8623300" y="4886325"/>
            <a:ext cx="933450" cy="504825"/>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לוחם ימי</a:t>
            </a:r>
            <a:endParaRPr/>
          </a:p>
        </p:txBody>
      </p:sp>
      <p:sp>
        <p:nvSpPr>
          <p:cNvPr id="863" name="Google Shape;863;p89"/>
          <p:cNvSpPr/>
          <p:nvPr/>
        </p:nvSpPr>
        <p:spPr>
          <a:xfrm>
            <a:off x="1524000" y="1050925"/>
            <a:ext cx="827087" cy="735012"/>
          </a:xfrm>
          <a:prstGeom prst="roundRect">
            <a:avLst>
              <a:gd fmla="val 16667" name="adj"/>
            </a:avLst>
          </a:prstGeom>
          <a:solidFill>
            <a:srgbClr val="D99694"/>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סיים ולא עבר</a:t>
            </a:r>
            <a:endParaRPr/>
          </a:p>
        </p:txBody>
      </p:sp>
      <p:sp>
        <p:nvSpPr>
          <p:cNvPr id="864" name="Google Shape;864;p89"/>
          <p:cNvSpPr/>
          <p:nvPr/>
        </p:nvSpPr>
        <p:spPr>
          <a:xfrm>
            <a:off x="1927225" y="1916112"/>
            <a:ext cx="995362" cy="733425"/>
          </a:xfrm>
          <a:prstGeom prst="roundRect">
            <a:avLst>
              <a:gd fmla="val 16667" name="adj"/>
            </a:avLst>
          </a:prstGeom>
          <a:solidFill>
            <a:srgbClr val="D99694"/>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סיים ולא עבר</a:t>
            </a:r>
            <a:endParaRPr/>
          </a:p>
        </p:txBody>
      </p:sp>
      <p:cxnSp>
        <p:nvCxnSpPr>
          <p:cNvPr id="865" name="Google Shape;865;p89"/>
          <p:cNvCxnSpPr/>
          <p:nvPr/>
        </p:nvCxnSpPr>
        <p:spPr>
          <a:xfrm rot="10800000">
            <a:off x="6154737" y="3092450"/>
            <a:ext cx="981075" cy="254000"/>
          </a:xfrm>
          <a:prstGeom prst="straightConnector1">
            <a:avLst/>
          </a:prstGeom>
          <a:noFill/>
          <a:ln cap="flat" cmpd="sng" w="19050">
            <a:solidFill>
              <a:srgbClr val="A6A6A6"/>
            </a:solidFill>
            <a:prstDash val="solid"/>
            <a:miter lim="800000"/>
            <a:headEnd len="med" w="med" type="none"/>
            <a:tailEnd len="med" w="med" type="none"/>
          </a:ln>
        </p:spPr>
      </p:cxnSp>
      <p:sp>
        <p:nvSpPr>
          <p:cNvPr id="866" name="Google Shape;866;p89"/>
          <p:cNvSpPr/>
          <p:nvPr/>
        </p:nvSpPr>
        <p:spPr>
          <a:xfrm>
            <a:off x="7772400" y="3328987"/>
            <a:ext cx="777875" cy="841375"/>
          </a:xfrm>
          <a:prstGeom prst="roundRect">
            <a:avLst>
              <a:gd fmla="val 16667" name="adj"/>
            </a:avLst>
          </a:prstGeom>
          <a:solidFill>
            <a:srgbClr val="9BBB59"/>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התקבל מטכ"ל </a:t>
            </a:r>
            <a:endParaRPr/>
          </a:p>
        </p:txBody>
      </p:sp>
      <p:sp>
        <p:nvSpPr>
          <p:cNvPr id="867" name="Google Shape;867;p89"/>
          <p:cNvSpPr/>
          <p:nvPr/>
        </p:nvSpPr>
        <p:spPr>
          <a:xfrm>
            <a:off x="9767887" y="2882900"/>
            <a:ext cx="884237" cy="701675"/>
          </a:xfrm>
          <a:prstGeom prst="roundRect">
            <a:avLst>
              <a:gd fmla="val 16667" name="adj"/>
            </a:avLst>
          </a:prstGeom>
          <a:solidFill>
            <a:srgbClr val="9BBB59"/>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התקבל חובלים</a:t>
            </a:r>
            <a:endParaRPr/>
          </a:p>
        </p:txBody>
      </p:sp>
      <p:sp>
        <p:nvSpPr>
          <p:cNvPr id="868" name="Google Shape;868;p89"/>
          <p:cNvSpPr/>
          <p:nvPr/>
        </p:nvSpPr>
        <p:spPr>
          <a:xfrm>
            <a:off x="8640762" y="2867025"/>
            <a:ext cx="854075" cy="717550"/>
          </a:xfrm>
          <a:prstGeom prst="roundRect">
            <a:avLst>
              <a:gd fmla="val 16667" name="adj"/>
            </a:avLst>
          </a:prstGeom>
          <a:solidFill>
            <a:srgbClr val="9BBB59"/>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התקבל צוללות </a:t>
            </a:r>
            <a:endParaRPr/>
          </a:p>
        </p:txBody>
      </p:sp>
      <p:sp>
        <p:nvSpPr>
          <p:cNvPr id="869" name="Google Shape;869;p89"/>
          <p:cNvSpPr/>
          <p:nvPr/>
        </p:nvSpPr>
        <p:spPr>
          <a:xfrm>
            <a:off x="9253537" y="3684587"/>
            <a:ext cx="801687" cy="615950"/>
          </a:xfrm>
          <a:prstGeom prst="roundRect">
            <a:avLst>
              <a:gd fmla="val 16667" name="adj"/>
            </a:avLst>
          </a:prstGeom>
          <a:solidFill>
            <a:srgbClr val="D99694"/>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סיים ולא עבר </a:t>
            </a:r>
            <a:endParaRPr/>
          </a:p>
        </p:txBody>
      </p:sp>
      <p:sp>
        <p:nvSpPr>
          <p:cNvPr id="870" name="Google Shape;870;p89"/>
          <p:cNvSpPr/>
          <p:nvPr/>
        </p:nvSpPr>
        <p:spPr>
          <a:xfrm>
            <a:off x="4972050" y="4468812"/>
            <a:ext cx="1946275" cy="441325"/>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ראיונות אגוז/מגלן</a:t>
            </a:r>
            <a:endParaRPr/>
          </a:p>
        </p:txBody>
      </p:sp>
      <p:sp>
        <p:nvSpPr>
          <p:cNvPr id="871" name="Google Shape;871;p89"/>
          <p:cNvSpPr/>
          <p:nvPr/>
        </p:nvSpPr>
        <p:spPr>
          <a:xfrm>
            <a:off x="2613025" y="4373562"/>
            <a:ext cx="1946275" cy="523875"/>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גיבושון חובלים/צוללות</a:t>
            </a:r>
            <a:endParaRPr/>
          </a:p>
        </p:txBody>
      </p:sp>
      <p:sp>
        <p:nvSpPr>
          <p:cNvPr id="872" name="Google Shape;872;p89"/>
          <p:cNvSpPr/>
          <p:nvPr/>
        </p:nvSpPr>
        <p:spPr>
          <a:xfrm>
            <a:off x="9667875" y="4430712"/>
            <a:ext cx="957262" cy="506412"/>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קורל</a:t>
            </a:r>
            <a:endParaRPr/>
          </a:p>
        </p:txBody>
      </p:sp>
      <p:sp>
        <p:nvSpPr>
          <p:cNvPr id="873" name="Google Shape;873;p89"/>
          <p:cNvSpPr/>
          <p:nvPr/>
        </p:nvSpPr>
        <p:spPr>
          <a:xfrm>
            <a:off x="5308600" y="5219700"/>
            <a:ext cx="3059112" cy="465137"/>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שבוע ראיונות- עוקץ/יהל"ם/צנחנים/דובדבן</a:t>
            </a:r>
            <a:endParaRPr/>
          </a:p>
        </p:txBody>
      </p:sp>
      <p:sp>
        <p:nvSpPr>
          <p:cNvPr id="874" name="Google Shape;874;p89"/>
          <p:cNvSpPr/>
          <p:nvPr/>
        </p:nvSpPr>
        <p:spPr>
          <a:xfrm>
            <a:off x="5308600" y="2111375"/>
            <a:ext cx="271462" cy="265112"/>
          </a:xfrm>
          <a:prstGeom prst="ellipse">
            <a:avLst/>
          </a:prstGeom>
          <a:solidFill>
            <a:schemeClr val="lt1"/>
          </a:solidFill>
          <a:ln cap="flat" cmpd="sng" w="38100">
            <a:solidFill>
              <a:srgbClr val="C3D6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1800"/>
              <a:buFont typeface="Baumans"/>
              <a:buNone/>
            </a:pPr>
            <a:r>
              <a:rPr b="1" i="0" lang="iw-IL" sz="1800" u="none">
                <a:solidFill>
                  <a:srgbClr val="7F7F7F"/>
                </a:solidFill>
                <a:latin typeface="Baumans"/>
                <a:ea typeface="Baumans"/>
                <a:cs typeface="Baumans"/>
                <a:sym typeface="Baumans"/>
              </a:rPr>
              <a:t>5</a:t>
            </a:r>
            <a:endParaRPr/>
          </a:p>
        </p:txBody>
      </p:sp>
      <p:sp>
        <p:nvSpPr>
          <p:cNvPr id="875" name="Google Shape;875;p89"/>
          <p:cNvSpPr/>
          <p:nvPr/>
        </p:nvSpPr>
        <p:spPr>
          <a:xfrm>
            <a:off x="3203575" y="2128837"/>
            <a:ext cx="271462" cy="265112"/>
          </a:xfrm>
          <a:prstGeom prst="ellipse">
            <a:avLst/>
          </a:prstGeom>
          <a:solidFill>
            <a:schemeClr val="lt1"/>
          </a:solidFill>
          <a:ln cap="flat" cmpd="sng" w="38100">
            <a:solidFill>
              <a:srgbClr val="C3D6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1800"/>
              <a:buFont typeface="Baumans"/>
              <a:buNone/>
            </a:pPr>
            <a:r>
              <a:rPr b="1" i="0" lang="iw-IL" sz="1800" u="none">
                <a:solidFill>
                  <a:srgbClr val="7F7F7F"/>
                </a:solidFill>
                <a:latin typeface="Baumans"/>
                <a:ea typeface="Baumans"/>
                <a:cs typeface="Baumans"/>
                <a:sym typeface="Baumans"/>
              </a:rPr>
              <a:t>5</a:t>
            </a:r>
            <a:endParaRPr/>
          </a:p>
        </p:txBody>
      </p:sp>
      <p:sp>
        <p:nvSpPr>
          <p:cNvPr id="876" name="Google Shape;876;p89"/>
          <p:cNvSpPr/>
          <p:nvPr/>
        </p:nvSpPr>
        <p:spPr>
          <a:xfrm>
            <a:off x="4527550" y="549275"/>
            <a:ext cx="271462" cy="265112"/>
          </a:xfrm>
          <a:prstGeom prst="ellipse">
            <a:avLst/>
          </a:prstGeom>
          <a:solidFill>
            <a:schemeClr val="lt1"/>
          </a:solidFill>
          <a:ln cap="flat" cmpd="sng" w="38100">
            <a:solidFill>
              <a:srgbClr val="C3D6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1800"/>
              <a:buFont typeface="Baumans"/>
              <a:buNone/>
            </a:pPr>
            <a:r>
              <a:rPr b="1" i="0" lang="iw-IL" sz="1800" u="none">
                <a:solidFill>
                  <a:srgbClr val="7F7F7F"/>
                </a:solidFill>
                <a:latin typeface="Baumans"/>
                <a:ea typeface="Baumans"/>
                <a:cs typeface="Baumans"/>
                <a:sym typeface="Baumans"/>
              </a:rPr>
              <a:t>6</a:t>
            </a:r>
            <a:endParaRPr/>
          </a:p>
        </p:txBody>
      </p:sp>
      <p:sp>
        <p:nvSpPr>
          <p:cNvPr id="877" name="Google Shape;877;p89"/>
          <p:cNvSpPr txBox="1"/>
          <p:nvPr/>
        </p:nvSpPr>
        <p:spPr>
          <a:xfrm>
            <a:off x="-269875" y="5510212"/>
            <a:ext cx="1874837" cy="338137"/>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ימי גיבוש= </a:t>
            </a:r>
            <a:endParaRPr/>
          </a:p>
        </p:txBody>
      </p:sp>
      <p:sp>
        <p:nvSpPr>
          <p:cNvPr id="878" name="Google Shape;878;p89"/>
          <p:cNvSpPr txBox="1"/>
          <p:nvPr/>
        </p:nvSpPr>
        <p:spPr>
          <a:xfrm>
            <a:off x="68262" y="5876925"/>
            <a:ext cx="1874837" cy="338137"/>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גיוס חד שנתי=</a:t>
            </a:r>
            <a:endParaRPr/>
          </a:p>
        </p:txBody>
      </p:sp>
      <p:sp>
        <p:nvSpPr>
          <p:cNvPr id="879" name="Google Shape;879;p89"/>
          <p:cNvSpPr/>
          <p:nvPr/>
        </p:nvSpPr>
        <p:spPr>
          <a:xfrm>
            <a:off x="2752725" y="2698750"/>
            <a:ext cx="244475" cy="241300"/>
          </a:xfrm>
          <a:custGeom>
            <a:rect b="b" l="l" r="r" t="t"/>
            <a:pathLst>
              <a:path extrusionOk="0" h="241300" w="244475">
                <a:moveTo>
                  <a:pt x="0" y="92168"/>
                </a:moveTo>
                <a:lnTo>
                  <a:pt x="93382" y="92169"/>
                </a:lnTo>
                <a:lnTo>
                  <a:pt x="122238" y="0"/>
                </a:lnTo>
                <a:lnTo>
                  <a:pt x="151093" y="92169"/>
                </a:lnTo>
                <a:lnTo>
                  <a:pt x="244475" y="92168"/>
                </a:lnTo>
                <a:lnTo>
                  <a:pt x="168927" y="149131"/>
                </a:lnTo>
                <a:lnTo>
                  <a:pt x="197784" y="241299"/>
                </a:lnTo>
                <a:lnTo>
                  <a:pt x="122238" y="184336"/>
                </a:lnTo>
                <a:lnTo>
                  <a:pt x="46691" y="241299"/>
                </a:lnTo>
                <a:lnTo>
                  <a:pt x="75548" y="149131"/>
                </a:lnTo>
                <a:lnTo>
                  <a:pt x="0" y="92168"/>
                </a:lnTo>
                <a:close/>
              </a:path>
            </a:pathLst>
          </a:custGeom>
          <a:solidFill>
            <a:srgbClr val="F79646"/>
          </a:solidFill>
          <a:ln cap="flat" cmpd="sng" w="25400">
            <a:solidFill>
              <a:srgbClr val="F796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80" name="Google Shape;880;p89"/>
          <p:cNvSpPr/>
          <p:nvPr/>
        </p:nvSpPr>
        <p:spPr>
          <a:xfrm>
            <a:off x="6350000" y="3228975"/>
            <a:ext cx="242887" cy="241300"/>
          </a:xfrm>
          <a:custGeom>
            <a:rect b="b" l="l" r="r" t="t"/>
            <a:pathLst>
              <a:path extrusionOk="0" h="241300" w="242888">
                <a:moveTo>
                  <a:pt x="0" y="92168"/>
                </a:moveTo>
                <a:lnTo>
                  <a:pt x="92775" y="92169"/>
                </a:lnTo>
                <a:lnTo>
                  <a:pt x="121444" y="0"/>
                </a:lnTo>
                <a:lnTo>
                  <a:pt x="150113" y="92169"/>
                </a:lnTo>
                <a:lnTo>
                  <a:pt x="242888" y="92168"/>
                </a:lnTo>
                <a:lnTo>
                  <a:pt x="167831" y="149131"/>
                </a:lnTo>
                <a:lnTo>
                  <a:pt x="196500" y="241299"/>
                </a:lnTo>
                <a:lnTo>
                  <a:pt x="121444" y="184336"/>
                </a:lnTo>
                <a:lnTo>
                  <a:pt x="46388" y="241299"/>
                </a:lnTo>
                <a:lnTo>
                  <a:pt x="75057" y="149131"/>
                </a:lnTo>
                <a:lnTo>
                  <a:pt x="0" y="92168"/>
                </a:lnTo>
                <a:close/>
              </a:path>
            </a:pathLst>
          </a:custGeom>
          <a:solidFill>
            <a:srgbClr val="F79646"/>
          </a:solidFill>
          <a:ln cap="flat" cmpd="sng" w="25400">
            <a:solidFill>
              <a:srgbClr val="F796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81" name="Google Shape;881;p89"/>
          <p:cNvSpPr/>
          <p:nvPr/>
        </p:nvSpPr>
        <p:spPr>
          <a:xfrm>
            <a:off x="7515225" y="3216275"/>
            <a:ext cx="242887" cy="241300"/>
          </a:xfrm>
          <a:custGeom>
            <a:rect b="b" l="l" r="r" t="t"/>
            <a:pathLst>
              <a:path extrusionOk="0" h="241300" w="242888">
                <a:moveTo>
                  <a:pt x="0" y="92168"/>
                </a:moveTo>
                <a:lnTo>
                  <a:pt x="92775" y="92169"/>
                </a:lnTo>
                <a:lnTo>
                  <a:pt x="121444" y="0"/>
                </a:lnTo>
                <a:lnTo>
                  <a:pt x="150113" y="92169"/>
                </a:lnTo>
                <a:lnTo>
                  <a:pt x="242888" y="92168"/>
                </a:lnTo>
                <a:lnTo>
                  <a:pt x="167831" y="149131"/>
                </a:lnTo>
                <a:lnTo>
                  <a:pt x="196500" y="241299"/>
                </a:lnTo>
                <a:lnTo>
                  <a:pt x="121444" y="184336"/>
                </a:lnTo>
                <a:lnTo>
                  <a:pt x="46388" y="241299"/>
                </a:lnTo>
                <a:lnTo>
                  <a:pt x="75057" y="149131"/>
                </a:lnTo>
                <a:lnTo>
                  <a:pt x="0" y="92168"/>
                </a:lnTo>
                <a:close/>
              </a:path>
            </a:pathLst>
          </a:custGeom>
          <a:solidFill>
            <a:srgbClr val="F79646"/>
          </a:solidFill>
          <a:ln cap="flat" cmpd="sng" w="25400">
            <a:solidFill>
              <a:srgbClr val="F796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82" name="Google Shape;882;p89"/>
          <p:cNvSpPr/>
          <p:nvPr/>
        </p:nvSpPr>
        <p:spPr>
          <a:xfrm>
            <a:off x="10479087" y="4275137"/>
            <a:ext cx="242887" cy="241300"/>
          </a:xfrm>
          <a:custGeom>
            <a:rect b="b" l="l" r="r" t="t"/>
            <a:pathLst>
              <a:path extrusionOk="0" h="241300" w="242887">
                <a:moveTo>
                  <a:pt x="0" y="92168"/>
                </a:moveTo>
                <a:lnTo>
                  <a:pt x="92775" y="92169"/>
                </a:lnTo>
                <a:lnTo>
                  <a:pt x="121444" y="0"/>
                </a:lnTo>
                <a:lnTo>
                  <a:pt x="150112" y="92169"/>
                </a:lnTo>
                <a:lnTo>
                  <a:pt x="242887" y="92168"/>
                </a:lnTo>
                <a:lnTo>
                  <a:pt x="167830" y="149131"/>
                </a:lnTo>
                <a:lnTo>
                  <a:pt x="196500" y="241299"/>
                </a:lnTo>
                <a:lnTo>
                  <a:pt x="121444" y="184336"/>
                </a:lnTo>
                <a:lnTo>
                  <a:pt x="46387" y="241299"/>
                </a:lnTo>
                <a:lnTo>
                  <a:pt x="75057" y="149131"/>
                </a:lnTo>
                <a:lnTo>
                  <a:pt x="0" y="92168"/>
                </a:lnTo>
                <a:close/>
              </a:path>
            </a:pathLst>
          </a:custGeom>
          <a:solidFill>
            <a:srgbClr val="F79646"/>
          </a:solidFill>
          <a:ln cap="flat" cmpd="sng" w="25400">
            <a:solidFill>
              <a:srgbClr val="F796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83" name="Google Shape;883;p89"/>
          <p:cNvSpPr txBox="1"/>
          <p:nvPr/>
        </p:nvSpPr>
        <p:spPr>
          <a:xfrm>
            <a:off x="2768600" y="4849812"/>
            <a:ext cx="1620837" cy="369887"/>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chemeClr val="dk1"/>
              </a:buClr>
              <a:buSzPts val="1800"/>
              <a:buFont typeface="Quattrocento Sans"/>
              <a:buNone/>
            </a:pPr>
            <a:r>
              <a:rPr b="0" i="0" lang="iw-IL" sz="1800" u="none">
                <a:solidFill>
                  <a:schemeClr val="dk1"/>
                </a:solidFill>
                <a:latin typeface="Quattrocento Sans"/>
                <a:ea typeface="Quattrocento Sans"/>
                <a:cs typeface="Quattrocento Sans"/>
                <a:sym typeface="Quattrocento Sans"/>
              </a:rPr>
              <a:t>(המיון אינו פיזי)</a:t>
            </a:r>
            <a:endParaRPr/>
          </a:p>
        </p:txBody>
      </p:sp>
      <p:pic>
        <p:nvPicPr>
          <p:cNvPr descr="https://upload.wikimedia.org/wikipedia/he/2/24/Sayeret_Matkal.gif" id="884" name="Google Shape;884;p89"/>
          <p:cNvPicPr preferRelativeResize="0"/>
          <p:nvPr/>
        </p:nvPicPr>
        <p:blipFill rotWithShape="1">
          <a:blip r:embed="rId9">
            <a:alphaModFix/>
          </a:blip>
          <a:srcRect b="0" l="0" r="0" t="0"/>
          <a:stretch/>
        </p:blipFill>
        <p:spPr>
          <a:xfrm>
            <a:off x="7840662" y="3122612"/>
            <a:ext cx="641350" cy="427037"/>
          </a:xfrm>
          <a:prstGeom prst="rect">
            <a:avLst/>
          </a:prstGeom>
          <a:noFill/>
          <a:ln>
            <a:noFill/>
          </a:ln>
        </p:spPr>
      </p:pic>
      <p:pic>
        <p:nvPicPr>
          <p:cNvPr descr="https://upload.wikimedia.org/wikipedia/he/e/e7/%D7%A1%D7%99%D7%9B%D7%AA_%D7%9C%D7%95%D7%97%D7%9D_%D7%91%D7%A9%D7%99%D7%99%D7%98%D7%AA_13.gif" id="885" name="Google Shape;885;p89"/>
          <p:cNvPicPr preferRelativeResize="0"/>
          <p:nvPr/>
        </p:nvPicPr>
        <p:blipFill rotWithShape="1">
          <a:blip r:embed="rId10">
            <a:alphaModFix/>
          </a:blip>
          <a:srcRect b="0" l="0" r="0" t="0"/>
          <a:stretch/>
        </p:blipFill>
        <p:spPr>
          <a:xfrm>
            <a:off x="3054350" y="3201987"/>
            <a:ext cx="788987" cy="346075"/>
          </a:xfrm>
          <a:prstGeom prst="rect">
            <a:avLst/>
          </a:prstGeom>
          <a:noFill/>
          <a:ln>
            <a:noFill/>
          </a:ln>
        </p:spPr>
      </p:pic>
      <p:pic>
        <p:nvPicPr>
          <p:cNvPr descr="https://upload.wikimedia.org/wikipedia/he/a/ac/Shaldag-logo.gif" id="886" name="Google Shape;886;p89"/>
          <p:cNvPicPr preferRelativeResize="0"/>
          <p:nvPr/>
        </p:nvPicPr>
        <p:blipFill rotWithShape="1">
          <a:blip r:embed="rId11">
            <a:alphaModFix/>
          </a:blip>
          <a:srcRect b="0" l="0" r="0" t="0"/>
          <a:stretch/>
        </p:blipFill>
        <p:spPr>
          <a:xfrm>
            <a:off x="5603875" y="3235325"/>
            <a:ext cx="762000" cy="261937"/>
          </a:xfrm>
          <a:prstGeom prst="rect">
            <a:avLst/>
          </a:prstGeom>
          <a:noFill/>
          <a:ln>
            <a:noFill/>
          </a:ln>
        </p:spPr>
      </p:pic>
      <p:pic>
        <p:nvPicPr>
          <p:cNvPr descr="https://upload.wikimedia.org/wikipedia/he/f/f7/Unit669logo.png" id="887" name="Google Shape;887;p89"/>
          <p:cNvPicPr preferRelativeResize="0"/>
          <p:nvPr/>
        </p:nvPicPr>
        <p:blipFill rotWithShape="1">
          <a:blip r:embed="rId12">
            <a:alphaModFix/>
          </a:blip>
          <a:srcRect b="0" l="0" r="0" t="0"/>
          <a:stretch/>
        </p:blipFill>
        <p:spPr>
          <a:xfrm>
            <a:off x="6764337" y="3163887"/>
            <a:ext cx="711200" cy="260350"/>
          </a:xfrm>
          <a:prstGeom prst="rect">
            <a:avLst/>
          </a:prstGeom>
          <a:noFill/>
          <a:ln>
            <a:noFill/>
          </a:ln>
        </p:spPr>
      </p:pic>
      <p:sp>
        <p:nvSpPr>
          <p:cNvPr id="888" name="Google Shape;888;p89"/>
          <p:cNvSpPr/>
          <p:nvPr/>
        </p:nvSpPr>
        <p:spPr>
          <a:xfrm>
            <a:off x="4329112" y="3346450"/>
            <a:ext cx="1012825" cy="735012"/>
          </a:xfrm>
          <a:prstGeom prst="roundRect">
            <a:avLst>
              <a:gd fmla="val 16667" name="adj"/>
            </a:avLst>
          </a:prstGeom>
          <a:solidFill>
            <a:srgbClr val="D99694"/>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200"/>
              <a:buFont typeface="Quattrocento Sans"/>
              <a:buNone/>
            </a:pPr>
            <a:r>
              <a:rPr b="1" i="0" lang="iw-IL" sz="1200" u="none">
                <a:solidFill>
                  <a:schemeClr val="lt1"/>
                </a:solidFill>
                <a:latin typeface="Quattrocento Sans"/>
                <a:ea typeface="Quattrocento Sans"/>
                <a:cs typeface="Quattrocento Sans"/>
                <a:sym typeface="Quattrocento Sans"/>
              </a:rPr>
              <a:t>סיים ולא עבר</a:t>
            </a:r>
            <a:endParaRPr/>
          </a:p>
        </p:txBody>
      </p:sp>
      <p:sp>
        <p:nvSpPr>
          <p:cNvPr id="889" name="Google Shape;889;p89"/>
          <p:cNvSpPr/>
          <p:nvPr/>
        </p:nvSpPr>
        <p:spPr>
          <a:xfrm>
            <a:off x="2759075" y="5778500"/>
            <a:ext cx="6426200" cy="287337"/>
          </a:xfrm>
          <a:prstGeom prst="roundRect">
            <a:avLst>
              <a:gd fmla="val 10800"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ניתן להגיע ליחידות הצנחנים ולוחם ימי גם דרך גיבוש ייעודי ליחידות אלו</a:t>
            </a:r>
            <a:endParaRPr/>
          </a:p>
        </p:txBody>
      </p:sp>
      <p:sp>
        <p:nvSpPr>
          <p:cNvPr id="890" name="Google Shape;890;p89"/>
          <p:cNvSpPr/>
          <p:nvPr/>
        </p:nvSpPr>
        <p:spPr>
          <a:xfrm>
            <a:off x="8823325" y="2244725"/>
            <a:ext cx="1495425" cy="504825"/>
          </a:xfrm>
          <a:prstGeom prst="roundRect">
            <a:avLst>
              <a:gd fmla="val 16667" name="adj"/>
            </a:avLst>
          </a:prstGeom>
          <a:solidFill>
            <a:srgbClr val="95B3D7"/>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FFFFFF"/>
              </a:buClr>
              <a:buSzPts val="1200"/>
              <a:buFont typeface="Quattrocento Sans"/>
              <a:buNone/>
            </a:pPr>
            <a:r>
              <a:rPr b="1" i="0" lang="iw-IL" sz="1200" u="none">
                <a:solidFill>
                  <a:srgbClr val="FFFFFF"/>
                </a:solidFill>
                <a:latin typeface="Quattrocento Sans"/>
                <a:ea typeface="Quattrocento Sans"/>
                <a:cs typeface="Quattrocento Sans"/>
                <a:sym typeface="Quattrocento Sans"/>
              </a:rPr>
              <a:t>חובלים צוללות </a:t>
            </a:r>
            <a:endParaRPr/>
          </a:p>
        </p:txBody>
      </p:sp>
      <p:sp>
        <p:nvSpPr>
          <p:cNvPr id="891" name="Google Shape;891;p89"/>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892" name="Google Shape;892;p89"/>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893" name="Google Shape;893;p89"/>
          <p:cNvSpPr/>
          <p:nvPr/>
        </p:nvSpPr>
        <p:spPr>
          <a:xfrm>
            <a:off x="8640762" y="2138362"/>
            <a:ext cx="271462" cy="265112"/>
          </a:xfrm>
          <a:prstGeom prst="ellipse">
            <a:avLst/>
          </a:prstGeom>
          <a:solidFill>
            <a:schemeClr val="lt1"/>
          </a:solidFill>
          <a:ln cap="flat" cmpd="sng" w="38100">
            <a:solidFill>
              <a:srgbClr val="C3D6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1800"/>
              <a:buFont typeface="Baumans"/>
              <a:buNone/>
            </a:pPr>
            <a:r>
              <a:rPr b="1" i="0" lang="iw-IL" sz="1800" u="none">
                <a:solidFill>
                  <a:srgbClr val="7F7F7F"/>
                </a:solidFill>
                <a:latin typeface="Baumans"/>
                <a:ea typeface="Baumans"/>
                <a:cs typeface="Baumans"/>
                <a:sym typeface="Baumans"/>
              </a:rPr>
              <a:t>4</a:t>
            </a:r>
            <a:endParaRPr/>
          </a:p>
        </p:txBody>
      </p:sp>
      <p:sp>
        <p:nvSpPr>
          <p:cNvPr id="894" name="Google Shape;894;p89"/>
          <p:cNvSpPr/>
          <p:nvPr/>
        </p:nvSpPr>
        <p:spPr>
          <a:xfrm>
            <a:off x="227012" y="5524500"/>
            <a:ext cx="271462" cy="266700"/>
          </a:xfrm>
          <a:prstGeom prst="ellipse">
            <a:avLst/>
          </a:prstGeom>
          <a:solidFill>
            <a:schemeClr val="lt1"/>
          </a:solidFill>
          <a:ln cap="flat" cmpd="sng" w="38100">
            <a:solidFill>
              <a:srgbClr val="C3D6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95" name="Google Shape;895;p89"/>
          <p:cNvSpPr/>
          <p:nvPr/>
        </p:nvSpPr>
        <p:spPr>
          <a:xfrm>
            <a:off x="241300" y="5883275"/>
            <a:ext cx="242887" cy="241300"/>
          </a:xfrm>
          <a:custGeom>
            <a:rect b="b" l="l" r="r" t="t"/>
            <a:pathLst>
              <a:path extrusionOk="0" h="241300" w="242888">
                <a:moveTo>
                  <a:pt x="0" y="92168"/>
                </a:moveTo>
                <a:lnTo>
                  <a:pt x="92775" y="92169"/>
                </a:lnTo>
                <a:lnTo>
                  <a:pt x="121444" y="0"/>
                </a:lnTo>
                <a:lnTo>
                  <a:pt x="150113" y="92169"/>
                </a:lnTo>
                <a:lnTo>
                  <a:pt x="242888" y="92168"/>
                </a:lnTo>
                <a:lnTo>
                  <a:pt x="167831" y="149131"/>
                </a:lnTo>
                <a:lnTo>
                  <a:pt x="196500" y="241299"/>
                </a:lnTo>
                <a:lnTo>
                  <a:pt x="121444" y="184336"/>
                </a:lnTo>
                <a:lnTo>
                  <a:pt x="46388" y="241299"/>
                </a:lnTo>
                <a:lnTo>
                  <a:pt x="75057" y="149131"/>
                </a:lnTo>
                <a:lnTo>
                  <a:pt x="0" y="92168"/>
                </a:lnTo>
                <a:close/>
              </a:path>
            </a:pathLst>
          </a:custGeom>
          <a:solidFill>
            <a:srgbClr val="F79646"/>
          </a:solidFill>
          <a:ln cap="flat" cmpd="sng" w="25400">
            <a:solidFill>
              <a:srgbClr val="F796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Image result for ‫כנפי טייס‬‎" id="896" name="Google Shape;896;p89"/>
          <p:cNvPicPr preferRelativeResize="0"/>
          <p:nvPr/>
        </p:nvPicPr>
        <p:blipFill rotWithShape="1">
          <a:blip r:embed="rId13">
            <a:alphaModFix/>
          </a:blip>
          <a:srcRect b="0" l="0" r="0" t="0"/>
          <a:stretch/>
        </p:blipFill>
        <p:spPr>
          <a:xfrm>
            <a:off x="5808662" y="601662"/>
            <a:ext cx="766762" cy="276225"/>
          </a:xfrm>
          <a:prstGeom prst="rect">
            <a:avLst/>
          </a:prstGeom>
          <a:noFill/>
          <a:ln>
            <a:noFill/>
          </a:ln>
        </p:spPr>
      </p:pic>
      <p:sp>
        <p:nvSpPr>
          <p:cNvPr id="897" name="Google Shape;897;p89"/>
          <p:cNvSpPr txBox="1"/>
          <p:nvPr/>
        </p:nvSpPr>
        <p:spPr>
          <a:xfrm>
            <a:off x="5838825" y="763587"/>
            <a:ext cx="722312" cy="492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Quattrocento Sans"/>
              <a:buNone/>
            </a:pPr>
            <a:r>
              <a:rPr b="1" i="0" lang="iw-IL" sz="2600" u="none">
                <a:solidFill>
                  <a:srgbClr val="FFFFFF"/>
                </a:solidFill>
                <a:latin typeface="Quattrocento Sans"/>
                <a:ea typeface="Quattrocento Sans"/>
                <a:cs typeface="Quattrocento Sans"/>
                <a:sym typeface="Quattrocento Sans"/>
              </a:rPr>
              <a:t>טיס</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1" name="Shape 901"/>
        <p:cNvGrpSpPr/>
        <p:nvPr/>
      </p:nvGrpSpPr>
      <p:grpSpPr>
        <a:xfrm>
          <a:off x="0" y="0"/>
          <a:ext cx="0" cy="0"/>
          <a:chOff x="0" y="0"/>
          <a:chExt cx="0" cy="0"/>
        </a:xfrm>
      </p:grpSpPr>
      <p:grpSp>
        <p:nvGrpSpPr>
          <p:cNvPr id="902" name="Google Shape;902;p90"/>
          <p:cNvGrpSpPr/>
          <p:nvPr/>
        </p:nvGrpSpPr>
        <p:grpSpPr>
          <a:xfrm>
            <a:off x="1343025" y="115887"/>
            <a:ext cx="10874375" cy="6608762"/>
            <a:chOff x="0" y="0"/>
            <a:chExt cx="2147483647" cy="2147483647"/>
          </a:xfrm>
        </p:grpSpPr>
        <p:pic>
          <p:nvPicPr>
            <p:cNvPr id="903" name="Google Shape;903;p90"/>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904" name="Google Shape;904;p90"/>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905" name="Google Shape;905;p90"/>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906" name="Google Shape;906;p90"/>
            <p:cNvGrpSpPr/>
            <p:nvPr/>
          </p:nvGrpSpPr>
          <p:grpSpPr>
            <a:xfrm>
              <a:off x="0" y="1959054010"/>
              <a:ext cx="1853881995" cy="95081451"/>
              <a:chOff x="0" y="0"/>
              <a:chExt cx="2147483646" cy="2147483646"/>
            </a:xfrm>
          </p:grpSpPr>
          <p:sp>
            <p:nvSpPr>
              <p:cNvPr id="907" name="Google Shape;907;p90"/>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908" name="Google Shape;908;p90"/>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909" name="Google Shape;909;p90"/>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910" name="Google Shape;910;p90"/>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911" name="Google Shape;911;p90"/>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912" name="Google Shape;912;p90"/>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913" name="Google Shape;913;p90"/>
          <p:cNvSpPr/>
          <p:nvPr/>
        </p:nvSpPr>
        <p:spPr>
          <a:xfrm>
            <a:off x="1524000" y="-122237"/>
            <a:ext cx="9144000" cy="11953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המיון לטייס</a:t>
            </a:r>
            <a:endParaRPr/>
          </a:p>
        </p:txBody>
      </p:sp>
      <p:pic>
        <p:nvPicPr>
          <p:cNvPr descr="D:\יחידת מיטב\PHOTO - תמונות\צה'ל- IDF\131.jpg" id="914" name="Google Shape;914;p90"/>
          <p:cNvPicPr preferRelativeResize="0"/>
          <p:nvPr/>
        </p:nvPicPr>
        <p:blipFill rotWithShape="1">
          <a:blip r:embed="rId9">
            <a:alphaModFix/>
          </a:blip>
          <a:srcRect b="7142" l="12325" r="10735" t="10715"/>
          <a:stretch/>
        </p:blipFill>
        <p:spPr>
          <a:xfrm>
            <a:off x="7096125" y="1163637"/>
            <a:ext cx="3071812" cy="4932362"/>
          </a:xfrm>
          <a:prstGeom prst="roundRect">
            <a:avLst>
              <a:gd fmla="val 7453" name="adj"/>
            </a:avLst>
          </a:prstGeom>
          <a:noFill/>
          <a:ln>
            <a:noFill/>
          </a:ln>
        </p:spPr>
      </p:pic>
      <p:grpSp>
        <p:nvGrpSpPr>
          <p:cNvPr id="915" name="Google Shape;915;p90"/>
          <p:cNvGrpSpPr/>
          <p:nvPr/>
        </p:nvGrpSpPr>
        <p:grpSpPr>
          <a:xfrm>
            <a:off x="7986712" y="2101850"/>
            <a:ext cx="1106487" cy="3182937"/>
            <a:chOff x="0" y="0"/>
            <a:chExt cx="2147483647" cy="2147483647"/>
          </a:xfrm>
        </p:grpSpPr>
        <p:sp>
          <p:nvSpPr>
            <p:cNvPr id="916" name="Google Shape;916;p90"/>
            <p:cNvSpPr/>
            <p:nvPr/>
          </p:nvSpPr>
          <p:spPr>
            <a:xfrm>
              <a:off x="0" y="0"/>
              <a:ext cx="2147483647" cy="238847764"/>
            </a:xfrm>
            <a:prstGeom prst="roundRect">
              <a:avLst>
                <a:gd fmla="val 16667" name="adj"/>
              </a:avLst>
            </a:prstGeom>
            <a:solidFill>
              <a:schemeClr val="lt1"/>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400"/>
                <a:buFont typeface="Quattrocento Sans"/>
                <a:buNone/>
              </a:pPr>
              <a:r>
                <a:rPr b="1" i="0" lang="iw-IL" sz="1400" u="none">
                  <a:solidFill>
                    <a:srgbClr val="000000"/>
                  </a:solidFill>
                  <a:latin typeface="Quattrocento Sans"/>
                  <a:ea typeface="Quattrocento Sans"/>
                  <a:cs typeface="Quattrocento Sans"/>
                  <a:sym typeface="Quattrocento Sans"/>
                </a:rPr>
                <a:t>מיון צוות אויר</a:t>
              </a:r>
              <a:endParaRPr/>
            </a:p>
          </p:txBody>
        </p:sp>
        <p:sp>
          <p:nvSpPr>
            <p:cNvPr id="917" name="Google Shape;917;p90"/>
            <p:cNvSpPr/>
            <p:nvPr/>
          </p:nvSpPr>
          <p:spPr>
            <a:xfrm>
              <a:off x="0" y="477694387"/>
              <a:ext cx="2147483647" cy="238847764"/>
            </a:xfrm>
            <a:prstGeom prst="roundRect">
              <a:avLst>
                <a:gd fmla="val 16667" name="adj"/>
              </a:avLst>
            </a:prstGeom>
            <a:solidFill>
              <a:schemeClr val="lt1"/>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400"/>
                <a:buFont typeface="Quattrocento Sans"/>
                <a:buNone/>
              </a:pPr>
              <a:r>
                <a:rPr b="1" i="0" lang="iw-IL" sz="1400" u="none">
                  <a:solidFill>
                    <a:srgbClr val="000000"/>
                  </a:solidFill>
                  <a:latin typeface="Quattrocento Sans"/>
                  <a:ea typeface="Quattrocento Sans"/>
                  <a:cs typeface="Quattrocento Sans"/>
                  <a:sym typeface="Quattrocento Sans"/>
                </a:rPr>
                <a:t>ירפ"א א'</a:t>
              </a:r>
              <a:endParaRPr/>
            </a:p>
          </p:txBody>
        </p:sp>
        <p:sp>
          <p:nvSpPr>
            <p:cNvPr id="918" name="Google Shape;918;p90"/>
            <p:cNvSpPr/>
            <p:nvPr/>
          </p:nvSpPr>
          <p:spPr>
            <a:xfrm>
              <a:off x="0" y="954318467"/>
              <a:ext cx="2147483647" cy="238846656"/>
            </a:xfrm>
            <a:prstGeom prst="roundRect">
              <a:avLst>
                <a:gd fmla="val 16667" name="adj"/>
              </a:avLst>
            </a:prstGeom>
            <a:solidFill>
              <a:schemeClr val="lt1"/>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400"/>
                <a:buFont typeface="Quattrocento Sans"/>
                <a:buNone/>
              </a:pPr>
              <a:r>
                <a:rPr b="1" i="0" lang="iw-IL" sz="1400" u="none">
                  <a:solidFill>
                    <a:srgbClr val="000000"/>
                  </a:solidFill>
                  <a:latin typeface="Quattrocento Sans"/>
                  <a:ea typeface="Quattrocento Sans"/>
                  <a:cs typeface="Quattrocento Sans"/>
                  <a:sym typeface="Quattrocento Sans"/>
                </a:rPr>
                <a:t>ירפ"א ב'</a:t>
              </a:r>
              <a:endParaRPr/>
            </a:p>
          </p:txBody>
        </p:sp>
        <p:sp>
          <p:nvSpPr>
            <p:cNvPr id="919" name="Google Shape;919;p90"/>
            <p:cNvSpPr/>
            <p:nvPr/>
          </p:nvSpPr>
          <p:spPr>
            <a:xfrm>
              <a:off x="0" y="1432012784"/>
              <a:ext cx="2147483647" cy="238846656"/>
            </a:xfrm>
            <a:prstGeom prst="roundRect">
              <a:avLst>
                <a:gd fmla="val 16667" name="adj"/>
              </a:avLst>
            </a:prstGeom>
            <a:solidFill>
              <a:schemeClr val="lt1"/>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400"/>
                <a:buFont typeface="Quattrocento Sans"/>
                <a:buNone/>
              </a:pPr>
              <a:r>
                <a:rPr b="1" i="0" lang="iw-IL" sz="1400" u="none">
                  <a:solidFill>
                    <a:srgbClr val="000000"/>
                  </a:solidFill>
                  <a:latin typeface="Quattrocento Sans"/>
                  <a:ea typeface="Quattrocento Sans"/>
                  <a:cs typeface="Quattrocento Sans"/>
                  <a:sym typeface="Quattrocento Sans"/>
                </a:rPr>
                <a:t>גיבוש טייס </a:t>
              </a:r>
              <a:r>
                <a:rPr b="1" i="0" lang="iw-IL" sz="1100" u="none">
                  <a:solidFill>
                    <a:srgbClr val="000000"/>
                  </a:solidFill>
                  <a:latin typeface="Quattrocento Sans"/>
                  <a:ea typeface="Quattrocento Sans"/>
                  <a:cs typeface="Quattrocento Sans"/>
                  <a:sym typeface="Quattrocento Sans"/>
                </a:rPr>
                <a:t>(6 ימים)</a:t>
              </a:r>
              <a:endParaRPr/>
            </a:p>
          </p:txBody>
        </p:sp>
        <p:sp>
          <p:nvSpPr>
            <p:cNvPr id="920" name="Google Shape;920;p90"/>
            <p:cNvSpPr/>
            <p:nvPr/>
          </p:nvSpPr>
          <p:spPr>
            <a:xfrm>
              <a:off x="0" y="1908635882"/>
              <a:ext cx="2147483647" cy="238847764"/>
            </a:xfrm>
            <a:prstGeom prst="roundRect">
              <a:avLst>
                <a:gd fmla="val 16667" name="adj"/>
              </a:avLst>
            </a:prstGeom>
            <a:solidFill>
              <a:schemeClr val="lt1"/>
            </a:soli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400"/>
                <a:buFont typeface="Quattrocento Sans"/>
                <a:buNone/>
              </a:pPr>
              <a:r>
                <a:rPr b="1" i="0" lang="iw-IL" sz="1400" u="none">
                  <a:solidFill>
                    <a:srgbClr val="000000"/>
                  </a:solidFill>
                  <a:latin typeface="Quattrocento Sans"/>
                  <a:ea typeface="Quattrocento Sans"/>
                  <a:cs typeface="Quattrocento Sans"/>
                  <a:sym typeface="Quattrocento Sans"/>
                </a:rPr>
                <a:t>אקו - לב</a:t>
              </a:r>
              <a:endParaRPr/>
            </a:p>
          </p:txBody>
        </p:sp>
        <p:cxnSp>
          <p:nvCxnSpPr>
            <p:cNvPr id="921" name="Google Shape;921;p90"/>
            <p:cNvCxnSpPr/>
            <p:nvPr/>
          </p:nvCxnSpPr>
          <p:spPr>
            <a:xfrm rot="5400000">
              <a:off x="672468517" y="358350097"/>
              <a:ext cx="802546827" cy="912286"/>
            </a:xfrm>
            <a:prstGeom prst="straightConnector1">
              <a:avLst/>
            </a:prstGeom>
            <a:solidFill>
              <a:schemeClr val="lt1"/>
            </a:solidFill>
            <a:ln cap="flat" cmpd="sng" w="38100">
              <a:solidFill>
                <a:schemeClr val="lt1"/>
              </a:solidFill>
              <a:prstDash val="solid"/>
              <a:miter lim="800000"/>
              <a:headEnd len="med" w="med" type="none"/>
              <a:tailEnd len="med" w="med" type="stealth"/>
            </a:ln>
          </p:spPr>
        </p:cxnSp>
        <p:cxnSp>
          <p:nvCxnSpPr>
            <p:cNvPr id="922" name="Google Shape;922;p90"/>
            <p:cNvCxnSpPr/>
            <p:nvPr/>
          </p:nvCxnSpPr>
          <p:spPr>
            <a:xfrm rot="5400000">
              <a:off x="670662149" y="835509292"/>
              <a:ext cx="806159563" cy="912286"/>
            </a:xfrm>
            <a:prstGeom prst="straightConnector1">
              <a:avLst/>
            </a:prstGeom>
            <a:solidFill>
              <a:schemeClr val="lt1"/>
            </a:solidFill>
            <a:ln cap="flat" cmpd="sng" w="38100">
              <a:solidFill>
                <a:schemeClr val="lt1"/>
              </a:solidFill>
              <a:prstDash val="solid"/>
              <a:miter lim="800000"/>
              <a:headEnd len="med" w="med" type="none"/>
              <a:tailEnd len="med" w="med" type="stealth"/>
            </a:ln>
          </p:spPr>
        </p:cxnSp>
        <p:cxnSp>
          <p:nvCxnSpPr>
            <p:cNvPr id="923" name="Google Shape;923;p90"/>
            <p:cNvCxnSpPr/>
            <p:nvPr/>
          </p:nvCxnSpPr>
          <p:spPr>
            <a:xfrm rot="5400000">
              <a:off x="672468517" y="1312668564"/>
              <a:ext cx="802546827" cy="912286"/>
            </a:xfrm>
            <a:prstGeom prst="straightConnector1">
              <a:avLst/>
            </a:prstGeom>
            <a:solidFill>
              <a:schemeClr val="lt1"/>
            </a:solidFill>
            <a:ln cap="flat" cmpd="sng" w="38100">
              <a:solidFill>
                <a:schemeClr val="lt1"/>
              </a:solidFill>
              <a:prstDash val="solid"/>
              <a:miter lim="800000"/>
              <a:headEnd len="med" w="med" type="none"/>
              <a:tailEnd len="med" w="med" type="stealth"/>
            </a:ln>
          </p:spPr>
        </p:cxnSp>
        <p:cxnSp>
          <p:nvCxnSpPr>
            <p:cNvPr id="924" name="Google Shape;924;p90"/>
            <p:cNvCxnSpPr/>
            <p:nvPr/>
          </p:nvCxnSpPr>
          <p:spPr>
            <a:xfrm rot="5400000">
              <a:off x="670660280" y="1789827822"/>
              <a:ext cx="806163301" cy="912286"/>
            </a:xfrm>
            <a:prstGeom prst="straightConnector1">
              <a:avLst/>
            </a:prstGeom>
            <a:solidFill>
              <a:schemeClr val="lt1"/>
            </a:solidFill>
            <a:ln cap="flat" cmpd="sng" w="38100">
              <a:solidFill>
                <a:schemeClr val="lt1"/>
              </a:solidFill>
              <a:prstDash val="solid"/>
              <a:miter lim="800000"/>
              <a:headEnd len="med" w="med" type="none"/>
              <a:tailEnd len="med" w="med" type="stealth"/>
            </a:ln>
          </p:spPr>
        </p:cxnSp>
      </p:grpSp>
      <p:sp>
        <p:nvSpPr>
          <p:cNvPr id="925" name="Google Shape;925;p90"/>
          <p:cNvSpPr txBox="1"/>
          <p:nvPr/>
        </p:nvSpPr>
        <p:spPr>
          <a:xfrm>
            <a:off x="7878762" y="1700212"/>
            <a:ext cx="1285875" cy="369887"/>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rgbClr val="003300"/>
              </a:buClr>
              <a:buSzPts val="1800"/>
              <a:buFont typeface="Quattrocento Sans"/>
              <a:buNone/>
            </a:pPr>
            <a:r>
              <a:rPr b="1" i="0" lang="iw-IL" sz="1800" u="none">
                <a:solidFill>
                  <a:srgbClr val="003300"/>
                </a:solidFill>
                <a:latin typeface="Quattrocento Sans"/>
                <a:ea typeface="Quattrocento Sans"/>
                <a:cs typeface="Quattrocento Sans"/>
                <a:sym typeface="Quattrocento Sans"/>
              </a:rPr>
              <a:t>שלבי המיון:</a:t>
            </a:r>
            <a:endParaRPr/>
          </a:p>
        </p:txBody>
      </p:sp>
      <p:sp>
        <p:nvSpPr>
          <p:cNvPr id="926" name="Google Shape;926;p90"/>
          <p:cNvSpPr/>
          <p:nvPr/>
        </p:nvSpPr>
        <p:spPr>
          <a:xfrm>
            <a:off x="2495550" y="1179512"/>
            <a:ext cx="4454525" cy="1857375"/>
          </a:xfrm>
          <a:prstGeom prst="roundRect">
            <a:avLst>
              <a:gd fmla="val 16667" name="adj"/>
            </a:avLst>
          </a:prstGeom>
          <a:solidFill>
            <a:srgbClr val="8EB4E3"/>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בנים:</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 חובת התייצבות למיונים</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 ויתור בשלב גיבוש בלבד</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ניתן לעשות יום שדה במקביל</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גיבושים יבוצעו לאחר סיום הליכי טיס</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מלש"ב שסיים גיבוש ולא התקבל זכאי לגיבושון חובלים ולראיונות (עוקץ/יהל"ם/צנחנים/דובדבן)</a:t>
            </a:r>
            <a:endParaRPr/>
          </a:p>
        </p:txBody>
      </p:sp>
      <p:sp>
        <p:nvSpPr>
          <p:cNvPr id="927" name="Google Shape;927;p90"/>
          <p:cNvSpPr/>
          <p:nvPr/>
        </p:nvSpPr>
        <p:spPr>
          <a:xfrm>
            <a:off x="2495550" y="3182937"/>
            <a:ext cx="4454525" cy="1857375"/>
          </a:xfrm>
          <a:prstGeom prst="roundRect">
            <a:avLst>
              <a:gd fmla="val 16667" name="adj"/>
            </a:avLst>
          </a:prstGeom>
          <a:solidFill>
            <a:srgbClr val="93CDDD"/>
          </a:solidFill>
          <a:ln cap="flat" cmpd="sng" w="254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בנות:</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 כנס הסברה</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שאלון מוטיבציה</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 שלבי המיון זהים לבנים</a:t>
            </a:r>
            <a:endParaRPr/>
          </a:p>
          <a:p>
            <a:pPr indent="-101600" lvl="0" marL="0" marR="0" rtl="1" algn="r">
              <a:lnSpc>
                <a:spcPct val="100000"/>
              </a:lnSpc>
              <a:spcBef>
                <a:spcPts val="0"/>
              </a:spcBef>
              <a:spcAft>
                <a:spcPts val="0"/>
              </a:spcAft>
              <a:buClr>
                <a:schemeClr val="dk1"/>
              </a:buClr>
              <a:buSzPts val="1600"/>
              <a:buFont typeface="Arial"/>
              <a:buChar char="•"/>
            </a:pPr>
            <a:r>
              <a:rPr b="0" i="0" lang="iw-IL" sz="1600" u="none">
                <a:solidFill>
                  <a:schemeClr val="dk1"/>
                </a:solidFill>
                <a:latin typeface="Quattrocento Sans"/>
                <a:ea typeface="Quattrocento Sans"/>
                <a:cs typeface="Quattrocento Sans"/>
                <a:sym typeface="Quattrocento Sans"/>
              </a:rPr>
              <a:t> יכולות לוותר בכל שלב</a:t>
            </a:r>
            <a:endParaRPr/>
          </a:p>
        </p:txBody>
      </p:sp>
      <p:sp>
        <p:nvSpPr>
          <p:cNvPr id="928" name="Google Shape;928;p90"/>
          <p:cNvSpPr/>
          <p:nvPr/>
        </p:nvSpPr>
        <p:spPr>
          <a:xfrm>
            <a:off x="839787" y="5692775"/>
            <a:ext cx="6156325" cy="358775"/>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מידע נוסף על המיונים לטייס ניתן למצוא באתר ואפליקציית "מתגייסים"</a:t>
            </a:r>
            <a:endParaRPr/>
          </a:p>
        </p:txBody>
      </p:sp>
      <p:sp>
        <p:nvSpPr>
          <p:cNvPr id="929" name="Google Shape;929;p90"/>
          <p:cNvSpPr txBox="1"/>
          <p:nvPr/>
        </p:nvSpPr>
        <p:spPr>
          <a:xfrm>
            <a:off x="4648200" y="6592887"/>
            <a:ext cx="28956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930" name="Google Shape;930;p90"/>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931" name="Google Shape;931;p90"/>
          <p:cNvSpPr/>
          <p:nvPr/>
        </p:nvSpPr>
        <p:spPr>
          <a:xfrm>
            <a:off x="2062162" y="5186362"/>
            <a:ext cx="4927600" cy="360362"/>
          </a:xfrm>
          <a:prstGeom prst="roundRect">
            <a:avLst>
              <a:gd fmla="val 16667" name="adj"/>
            </a:avLst>
          </a:prstGeom>
          <a:solidFill>
            <a:schemeClr val="lt1"/>
          </a:solidFill>
          <a:ln cap="flat" cmpd="sng" w="25400">
            <a:solidFill>
              <a:srgbClr val="558E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המתאימים מקבלים זימון אוטומטי – בנים ובנות כאחד</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5" name="Shape 935"/>
        <p:cNvGrpSpPr/>
        <p:nvPr/>
      </p:nvGrpSpPr>
      <p:grpSpPr>
        <a:xfrm>
          <a:off x="0" y="0"/>
          <a:ext cx="0" cy="0"/>
          <a:chOff x="0" y="0"/>
          <a:chExt cx="0" cy="0"/>
        </a:xfrm>
      </p:grpSpPr>
      <p:grpSp>
        <p:nvGrpSpPr>
          <p:cNvPr id="936" name="Google Shape;936;p91"/>
          <p:cNvGrpSpPr/>
          <p:nvPr/>
        </p:nvGrpSpPr>
        <p:grpSpPr>
          <a:xfrm>
            <a:off x="1343025" y="115887"/>
            <a:ext cx="10874375" cy="6608762"/>
            <a:chOff x="0" y="0"/>
            <a:chExt cx="2147483647" cy="2147483647"/>
          </a:xfrm>
        </p:grpSpPr>
        <p:pic>
          <p:nvPicPr>
            <p:cNvPr id="937" name="Google Shape;937;p91"/>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938" name="Google Shape;938;p91"/>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939" name="Google Shape;939;p91"/>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940" name="Google Shape;940;p91"/>
            <p:cNvGrpSpPr/>
            <p:nvPr/>
          </p:nvGrpSpPr>
          <p:grpSpPr>
            <a:xfrm>
              <a:off x="0" y="1959054010"/>
              <a:ext cx="1853881995" cy="95081451"/>
              <a:chOff x="0" y="0"/>
              <a:chExt cx="2147483646" cy="2147483646"/>
            </a:xfrm>
          </p:grpSpPr>
          <p:sp>
            <p:nvSpPr>
              <p:cNvPr id="941" name="Google Shape;941;p91"/>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942" name="Google Shape;942;p91"/>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943" name="Google Shape;943;p91"/>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944" name="Google Shape;944;p91"/>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945" name="Google Shape;945;p91"/>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946" name="Google Shape;946;p91"/>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947" name="Google Shape;947;p91"/>
          <p:cNvSpPr/>
          <p:nvPr/>
        </p:nvSpPr>
        <p:spPr>
          <a:xfrm>
            <a:off x="1524000" y="-122237"/>
            <a:ext cx="9144000" cy="11953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יחידות שדה</a:t>
            </a:r>
            <a:endParaRPr/>
          </a:p>
        </p:txBody>
      </p:sp>
      <p:sp>
        <p:nvSpPr>
          <p:cNvPr id="948" name="Google Shape;948;p91"/>
          <p:cNvSpPr txBox="1"/>
          <p:nvPr/>
        </p:nvSpPr>
        <p:spPr>
          <a:xfrm>
            <a:off x="2008187" y="688975"/>
            <a:ext cx="8001000" cy="3540125"/>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שאלון העדפות ליחידות השדה נשלח למועמדים אשר נמצאו מתאימים לשירות ביחידות שדה ואג"ם.</a:t>
            </a:r>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ctr">
              <a:lnSpc>
                <a:spcPct val="100000"/>
              </a:lnSpc>
              <a:spcBef>
                <a:spcPts val="0"/>
              </a:spcBef>
              <a:spcAft>
                <a:spcPts val="0"/>
              </a:spcAft>
              <a:buClr>
                <a:schemeClr val="dk1"/>
              </a:buClr>
              <a:buSzPts val="1600"/>
              <a:buFont typeface="Quattrocento Sans"/>
              <a:buNone/>
            </a:pPr>
            <a:r>
              <a:rPr b="1" i="0" lang="iw-IL" sz="1600" u="none">
                <a:solidFill>
                  <a:schemeClr val="dk1"/>
                </a:solidFill>
                <a:latin typeface="Quattrocento Sans"/>
                <a:ea typeface="Quattrocento Sans"/>
                <a:cs typeface="Quattrocento Sans"/>
                <a:sym typeface="Quattrocento Sans"/>
              </a:rPr>
              <a:t>השאלון יופק באינטרנט במהלך חודש ספטמבר של כיתה י"ב </a:t>
            </a:r>
            <a:endParaRPr/>
          </a:p>
          <a:p>
            <a:pPr indent="0" lvl="0" marL="0" marR="0" rtl="1" algn="ctr">
              <a:lnSpc>
                <a:spcPct val="100000"/>
              </a:lnSpc>
              <a:spcBef>
                <a:spcPts val="0"/>
              </a:spcBef>
              <a:spcAft>
                <a:spcPts val="0"/>
              </a:spcAft>
              <a:buClr>
                <a:schemeClr val="dk1"/>
              </a:buClr>
              <a:buSzPts val="1600"/>
              <a:buFont typeface="Quattrocento Sans"/>
              <a:buNone/>
            </a:pPr>
            <a:r>
              <a:rPr b="1" i="0" lang="iw-IL" sz="1600" u="none">
                <a:solidFill>
                  <a:schemeClr val="dk1"/>
                </a:solidFill>
                <a:latin typeface="Quattrocento Sans"/>
                <a:ea typeface="Quattrocento Sans"/>
                <a:cs typeface="Quattrocento Sans"/>
                <a:sym typeface="Quattrocento Sans"/>
              </a:rPr>
              <a:t>למסיימי הליכים בלשכת הגיוס.</a:t>
            </a:r>
            <a:endParaRPr/>
          </a:p>
          <a:p>
            <a:pPr indent="0" lvl="0" marL="0" marR="0" rtl="1" algn="ctr">
              <a:lnSpc>
                <a:spcPct val="100000"/>
              </a:lnSpc>
              <a:spcBef>
                <a:spcPts val="0"/>
              </a:spcBef>
              <a:spcAft>
                <a:spcPts val="0"/>
              </a:spcAft>
              <a:buClr>
                <a:schemeClr val="dk1"/>
              </a:buClr>
              <a:buSzPts val="1600"/>
              <a:buFont typeface="Arial"/>
              <a:buNone/>
            </a:pPr>
            <a:r>
              <a:t/>
            </a:r>
            <a:endParaRPr b="1"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400"/>
              <a:buFont typeface="Quattrocento Sans"/>
              <a:buNone/>
            </a:pPr>
            <a:r>
              <a:rPr b="0" i="0" lang="iw-IL" sz="1400" u="sng">
                <a:solidFill>
                  <a:schemeClr val="dk1"/>
                </a:solidFill>
                <a:latin typeface="Quattrocento Sans"/>
                <a:ea typeface="Quattrocento Sans"/>
                <a:cs typeface="Quattrocento Sans"/>
                <a:sym typeface="Quattrocento Sans"/>
              </a:rPr>
              <a:t>מלש"ב שיסיים את ההליכים מעבר למועד זה יקבל שאלון כחודש ימים לאחר סיום הליכיו</a:t>
            </a:r>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400"/>
              <a:buFont typeface="Quattrocento Sans"/>
              <a:buNone/>
            </a:pPr>
            <a:r>
              <a:rPr b="1" i="0" lang="iw-IL" sz="1400" u="sng">
                <a:solidFill>
                  <a:schemeClr val="dk1"/>
                </a:solidFill>
                <a:latin typeface="Quattrocento Sans"/>
                <a:ea typeface="Quattrocento Sans"/>
                <a:cs typeface="Quattrocento Sans"/>
                <a:sym typeface="Quattrocento Sans"/>
              </a:rPr>
              <a:t>בן יחיד</a:t>
            </a:r>
            <a:endParaRPr/>
          </a:p>
          <a:p>
            <a:pPr indent="0" lvl="0" marL="0" marR="0" rtl="1" algn="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בנים יחידים המעוניינים להשתבץ ביחידות השדה הם והוריהם צריכים לחתום הצהרה בפני עו"ד.</a:t>
            </a:r>
            <a:endParaRPr/>
          </a:p>
          <a:p>
            <a:pPr indent="0" lvl="0" marL="0" marR="0" rtl="1" algn="r">
              <a:lnSpc>
                <a:spcPct val="100000"/>
              </a:lnSpc>
              <a:spcBef>
                <a:spcPts val="0"/>
              </a:spcBef>
              <a:spcAft>
                <a:spcPts val="0"/>
              </a:spcAft>
              <a:buClr>
                <a:schemeClr val="dk1"/>
              </a:buClr>
              <a:buSzPts val="1400"/>
              <a:buFont typeface="Quattrocento Sans"/>
              <a:buNone/>
            </a:pPr>
            <a:r>
              <a:rPr b="1" i="0" lang="iw-IL" sz="1400" u="sng">
                <a:solidFill>
                  <a:schemeClr val="dk1"/>
                </a:solidFill>
                <a:latin typeface="Quattrocento Sans"/>
                <a:ea typeface="Quattrocento Sans"/>
                <a:cs typeface="Quattrocento Sans"/>
                <a:sym typeface="Quattrocento Sans"/>
              </a:rPr>
              <a:t>*לא ניתן לבטל את חתימת ההצהרה מיום הגיוס.</a:t>
            </a:r>
            <a:endParaRPr/>
          </a:p>
          <a:p>
            <a:pPr indent="0" lvl="0" marL="0" marR="0" rtl="1" algn="r">
              <a:lnSpc>
                <a:spcPct val="100000"/>
              </a:lnSpc>
              <a:spcBef>
                <a:spcPts val="0"/>
              </a:spcBef>
              <a:spcAft>
                <a:spcPts val="0"/>
              </a:spcAft>
              <a:buClr>
                <a:schemeClr val="dk1"/>
              </a:buClr>
              <a:buSzPts val="1400"/>
              <a:buFont typeface="Quattrocento Sans"/>
              <a:buNone/>
            </a:pPr>
            <a:r>
              <a:rPr b="1" i="0" lang="iw-IL" sz="1400" u="none">
                <a:solidFill>
                  <a:schemeClr val="dk1"/>
                </a:solidFill>
                <a:latin typeface="Quattrocento Sans"/>
                <a:ea typeface="Quattrocento Sans"/>
                <a:cs typeface="Quattrocento Sans"/>
                <a:sym typeface="Quattrocento Sans"/>
              </a:rPr>
              <a:t>בן יחיד יכול בלא קשר לחתימת ההורים, להשתבץ במערך הלחימה בתפקידים שונים כגון:</a:t>
            </a:r>
            <a:endParaRPr/>
          </a:p>
          <a:p>
            <a:pPr indent="0" lvl="0" marL="0" marR="0" rtl="1" algn="r">
              <a:lnSpc>
                <a:spcPct val="100000"/>
              </a:lnSpc>
              <a:spcBef>
                <a:spcPts val="0"/>
              </a:spcBef>
              <a:spcAft>
                <a:spcPts val="0"/>
              </a:spcAft>
              <a:buClr>
                <a:schemeClr val="dk1"/>
              </a:buClr>
              <a:buSzPts val="1400"/>
              <a:buFont typeface="Quattrocento Sans"/>
              <a:buNone/>
            </a:pPr>
            <a:r>
              <a:rPr b="1" i="0" lang="iw-IL" sz="1400" u="none">
                <a:solidFill>
                  <a:schemeClr val="dk1"/>
                </a:solidFill>
                <a:latin typeface="Quattrocento Sans"/>
                <a:ea typeface="Quattrocento Sans"/>
                <a:cs typeface="Quattrocento Sans"/>
                <a:sym typeface="Quattrocento Sans"/>
              </a:rPr>
              <a:t>מפקד כיתת טירונים, מערך ההגנה האווירית, מאבחן בטחוני בחיל המשטרה הצבאית.</a:t>
            </a:r>
            <a:endParaRPr/>
          </a:p>
          <a:p>
            <a:pPr indent="0" lvl="0" marL="0" marR="0" rtl="1" algn="r">
              <a:lnSpc>
                <a:spcPct val="100000"/>
              </a:lnSpc>
              <a:spcBef>
                <a:spcPts val="0"/>
              </a:spcBef>
              <a:spcAft>
                <a:spcPts val="0"/>
              </a:spcAft>
              <a:buClr>
                <a:schemeClr val="dk1"/>
              </a:buClr>
              <a:buSzPts val="1400"/>
              <a:buFont typeface="Quattrocento Sans"/>
              <a:buNone/>
            </a:pPr>
            <a:r>
              <a:rPr b="1" i="0" lang="iw-IL" sz="1400" u="sng">
                <a:solidFill>
                  <a:schemeClr val="dk1"/>
                </a:solidFill>
                <a:latin typeface="Quattrocento Sans"/>
                <a:ea typeface="Quattrocento Sans"/>
                <a:cs typeface="Quattrocento Sans"/>
                <a:sym typeface="Quattrocento Sans"/>
              </a:rPr>
              <a:t>בן למשפחה שכולה-</a:t>
            </a:r>
            <a:endParaRPr/>
          </a:p>
          <a:p>
            <a:pPr indent="0" lvl="0" marL="0" marR="0" rtl="1" algn="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יכולים להתנדב ללחימה – פרטים אצל קצינת הנפגעים.</a:t>
            </a:r>
            <a:endParaRPr/>
          </a:p>
          <a:p>
            <a:pPr indent="0" lvl="0" marL="0" marR="0" rtl="0" algn="l">
              <a:lnSpc>
                <a:spcPct val="100000"/>
              </a:lnSpc>
              <a:spcBef>
                <a:spcPts val="0"/>
              </a:spcBef>
              <a:spcAft>
                <a:spcPts val="0"/>
              </a:spcAft>
              <a:buNone/>
            </a:pPr>
            <a:r>
              <a:t/>
            </a:r>
            <a:endParaRPr b="0" i="0" sz="1400" u="none">
              <a:solidFill>
                <a:schemeClr val="dk1"/>
              </a:solidFill>
              <a:latin typeface="Quattrocento Sans"/>
              <a:ea typeface="Quattrocento Sans"/>
              <a:cs typeface="Quattrocento Sans"/>
              <a:sym typeface="Quattrocento Sans"/>
            </a:endParaRPr>
          </a:p>
        </p:txBody>
      </p:sp>
      <p:pic>
        <p:nvPicPr>
          <p:cNvPr id="949" name="Google Shape;949;p91"/>
          <p:cNvPicPr preferRelativeResize="0"/>
          <p:nvPr/>
        </p:nvPicPr>
        <p:blipFill rotWithShape="1">
          <a:blip r:embed="rId9">
            <a:alphaModFix/>
          </a:blip>
          <a:srcRect b="0" l="0" r="0" t="0"/>
          <a:stretch/>
        </p:blipFill>
        <p:spPr>
          <a:xfrm>
            <a:off x="2535237" y="3919537"/>
            <a:ext cx="7121525" cy="1481137"/>
          </a:xfrm>
          <a:prstGeom prst="roundRect">
            <a:avLst>
              <a:gd fmla="val 50000" name="adj"/>
            </a:avLst>
          </a:prstGeom>
          <a:noFill/>
          <a:ln>
            <a:noFill/>
          </a:ln>
        </p:spPr>
      </p:pic>
      <p:sp>
        <p:nvSpPr>
          <p:cNvPr id="950" name="Google Shape;950;p91"/>
          <p:cNvSpPr/>
          <p:nvPr/>
        </p:nvSpPr>
        <p:spPr>
          <a:xfrm>
            <a:off x="2333625" y="5468937"/>
            <a:ext cx="7524750" cy="574675"/>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מידע נוסף על אופן התנדבות ליעדי לחימה של בן יחיד ובן למשפחה שכולה וטפסים להורדה להתחלת תהליך התנדבות זה ניתן למצוא באתר ואפליקציית "מתגייסים"</a:t>
            </a:r>
            <a:endParaRPr/>
          </a:p>
        </p:txBody>
      </p:sp>
      <p:sp>
        <p:nvSpPr>
          <p:cNvPr id="951" name="Google Shape;951;p91"/>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952" name="Google Shape;952;p91"/>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6" name="Shape 956"/>
        <p:cNvGrpSpPr/>
        <p:nvPr/>
      </p:nvGrpSpPr>
      <p:grpSpPr>
        <a:xfrm>
          <a:off x="0" y="0"/>
          <a:ext cx="0" cy="0"/>
          <a:chOff x="0" y="0"/>
          <a:chExt cx="0" cy="0"/>
        </a:xfrm>
      </p:grpSpPr>
      <p:grpSp>
        <p:nvGrpSpPr>
          <p:cNvPr id="957" name="Google Shape;957;p92"/>
          <p:cNvGrpSpPr/>
          <p:nvPr/>
        </p:nvGrpSpPr>
        <p:grpSpPr>
          <a:xfrm>
            <a:off x="390525" y="-30145"/>
            <a:ext cx="3025775" cy="2452670"/>
            <a:chOff x="0" y="0"/>
            <a:chExt cx="2147483647" cy="2147483647"/>
          </a:xfrm>
        </p:grpSpPr>
        <p:sp>
          <p:nvSpPr>
            <p:cNvPr id="958" name="Google Shape;958;p92"/>
            <p:cNvSpPr/>
            <p:nvPr/>
          </p:nvSpPr>
          <p:spPr>
            <a:xfrm rot="-2820000">
              <a:off x="1563833806" y="170959216"/>
              <a:ext cx="441708167" cy="177897971"/>
            </a:xfrm>
            <a:prstGeom prst="roundRect">
              <a:avLst>
                <a:gd fmla="val 16667" name="adj"/>
              </a:avLst>
            </a:prstGeom>
            <a:solidFill>
              <a:srgbClr val="1E1E2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http://managestgeorge.com/wp-content/uploads/2015/07/property-manager-tenant-screening.png" id="959" name="Google Shape;959;p92"/>
            <p:cNvPicPr preferRelativeResize="0"/>
            <p:nvPr/>
          </p:nvPicPr>
          <p:blipFill rotWithShape="1">
            <a:blip r:embed="rId3">
              <a:alphaModFix/>
            </a:blip>
            <a:srcRect b="0" l="0" r="0" t="0"/>
            <a:stretch/>
          </p:blipFill>
          <p:spPr>
            <a:xfrm>
              <a:off x="0" y="160720796"/>
              <a:ext cx="2147483647" cy="1986762851"/>
            </a:xfrm>
            <a:prstGeom prst="rect">
              <a:avLst/>
            </a:prstGeom>
            <a:noFill/>
            <a:ln>
              <a:noFill/>
            </a:ln>
          </p:spPr>
        </p:pic>
      </p:grpSp>
      <p:grpSp>
        <p:nvGrpSpPr>
          <p:cNvPr id="960" name="Google Shape;960;p92"/>
          <p:cNvGrpSpPr/>
          <p:nvPr/>
        </p:nvGrpSpPr>
        <p:grpSpPr>
          <a:xfrm>
            <a:off x="1343025" y="115887"/>
            <a:ext cx="10874375" cy="6608762"/>
            <a:chOff x="0" y="0"/>
            <a:chExt cx="2147483647" cy="2147483647"/>
          </a:xfrm>
        </p:grpSpPr>
        <p:pic>
          <p:nvPicPr>
            <p:cNvPr id="961" name="Google Shape;961;p92"/>
            <p:cNvPicPr preferRelativeResize="0"/>
            <p:nvPr/>
          </p:nvPicPr>
          <p:blipFill rotWithShape="1">
            <a:blip r:embed="rId4">
              <a:alphaModFix/>
            </a:blip>
            <a:srcRect b="34242" l="6144" r="37811" t="34895"/>
            <a:stretch/>
          </p:blipFill>
          <p:spPr>
            <a:xfrm>
              <a:off x="1760065444" y="163797102"/>
              <a:ext cx="245200697" cy="177758922"/>
            </a:xfrm>
            <a:prstGeom prst="rect">
              <a:avLst/>
            </a:prstGeom>
            <a:noFill/>
            <a:ln>
              <a:noFill/>
            </a:ln>
          </p:spPr>
        </p:pic>
        <p:pic>
          <p:nvPicPr>
            <p:cNvPr id="962" name="Google Shape;962;p92"/>
            <p:cNvPicPr preferRelativeResize="0"/>
            <p:nvPr/>
          </p:nvPicPr>
          <p:blipFill rotWithShape="1">
            <a:blip r:embed="rId5">
              <a:alphaModFix/>
            </a:blip>
            <a:srcRect b="34243" l="37812" r="22928" t="30498"/>
            <a:stretch/>
          </p:blipFill>
          <p:spPr>
            <a:xfrm>
              <a:off x="1988682314" y="0"/>
              <a:ext cx="158801332" cy="187725718"/>
            </a:xfrm>
            <a:prstGeom prst="rect">
              <a:avLst/>
            </a:prstGeom>
            <a:noFill/>
            <a:ln>
              <a:noFill/>
            </a:ln>
          </p:spPr>
        </p:pic>
        <p:pic>
          <p:nvPicPr>
            <p:cNvPr id="963" name="Google Shape;963;p92"/>
            <p:cNvPicPr preferRelativeResize="0"/>
            <p:nvPr/>
          </p:nvPicPr>
          <p:blipFill rotWithShape="1">
            <a:blip r:embed="rId6">
              <a:alphaModFix/>
            </a:blip>
            <a:srcRect b="0" l="0" r="0" t="0"/>
            <a:stretch/>
          </p:blipFill>
          <p:spPr>
            <a:xfrm>
              <a:off x="1918871079" y="1863185892"/>
              <a:ext cx="172789825" cy="284297754"/>
            </a:xfrm>
            <a:prstGeom prst="rect">
              <a:avLst/>
            </a:prstGeom>
            <a:noFill/>
            <a:ln>
              <a:noFill/>
            </a:ln>
          </p:spPr>
        </p:pic>
        <p:grpSp>
          <p:nvGrpSpPr>
            <p:cNvPr id="964" name="Google Shape;964;p92"/>
            <p:cNvGrpSpPr/>
            <p:nvPr/>
          </p:nvGrpSpPr>
          <p:grpSpPr>
            <a:xfrm>
              <a:off x="0" y="1959054010"/>
              <a:ext cx="1853881995" cy="95081451"/>
              <a:chOff x="0" y="0"/>
              <a:chExt cx="2147483646" cy="2147483646"/>
            </a:xfrm>
          </p:grpSpPr>
          <p:sp>
            <p:nvSpPr>
              <p:cNvPr id="965" name="Google Shape;965;p92"/>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966" name="Google Shape;966;p92"/>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967" name="Google Shape;967;p92"/>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968" name="Google Shape;968;p92"/>
              <p:cNvPicPr preferRelativeResize="0"/>
              <p:nvPr/>
            </p:nvPicPr>
            <p:blipFill rotWithShape="1">
              <a:blip r:embed="rId7">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969" name="Google Shape;969;p92"/>
              <p:cNvPicPr preferRelativeResize="0"/>
              <p:nvPr/>
            </p:nvPicPr>
            <p:blipFill rotWithShape="1">
              <a:blip r:embed="rId8">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970" name="Google Shape;970;p92"/>
              <p:cNvPicPr preferRelativeResize="0"/>
              <p:nvPr/>
            </p:nvPicPr>
            <p:blipFill rotWithShape="1">
              <a:blip r:embed="rId9">
                <a:alphaModFix/>
              </a:blip>
              <a:srcRect b="0" l="0" r="0" t="0"/>
              <a:stretch/>
            </p:blipFill>
            <p:spPr>
              <a:xfrm>
                <a:off x="2108679872" y="487705217"/>
                <a:ext cx="38803774" cy="1244845699"/>
              </a:xfrm>
              <a:prstGeom prst="rect">
                <a:avLst/>
              </a:prstGeom>
              <a:noFill/>
              <a:ln>
                <a:noFill/>
              </a:ln>
            </p:spPr>
          </p:pic>
        </p:grpSp>
      </p:grpSp>
      <p:sp>
        <p:nvSpPr>
          <p:cNvPr id="971" name="Google Shape;971;p92"/>
          <p:cNvSpPr/>
          <p:nvPr/>
        </p:nvSpPr>
        <p:spPr>
          <a:xfrm>
            <a:off x="1524000" y="-122237"/>
            <a:ext cx="9144000" cy="11953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מיונים קדם צבאיים</a:t>
            </a:r>
            <a:endParaRPr/>
          </a:p>
        </p:txBody>
      </p:sp>
      <p:sp>
        <p:nvSpPr>
          <p:cNvPr id="972" name="Google Shape;972;p92"/>
          <p:cNvSpPr txBox="1"/>
          <p:nvPr/>
        </p:nvSpPr>
        <p:spPr>
          <a:xfrm>
            <a:off x="3040062" y="1422400"/>
            <a:ext cx="7697787" cy="397033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Quattrocento Sans"/>
              <a:buNone/>
            </a:pPr>
            <a:r>
              <a:rPr b="0" i="0" lang="iw-IL" sz="1800" u="none">
                <a:solidFill>
                  <a:schemeClr val="dk1"/>
                </a:solidFill>
                <a:latin typeface="Quattrocento Sans"/>
                <a:ea typeface="Quattrocento Sans"/>
                <a:cs typeface="Quattrocento Sans"/>
                <a:sym typeface="Quattrocento Sans"/>
              </a:rPr>
              <a:t>המיונים לאשכול הווי ותקשורת (תיאטרון צה"ל, להקה צבאית ותזמורת צה"ל) יכולים להיעשות במקביל למיונים אחרים. ההרשמה באתר "מתגייסים" החל מחודש אוגוסט עד ה- 14 לאוקטובר.</a:t>
            </a:r>
            <a:endParaRPr/>
          </a:p>
          <a:p>
            <a:pPr indent="0" lvl="0" marL="0" marR="0" rtl="0" algn="r">
              <a:lnSpc>
                <a:spcPct val="100000"/>
              </a:lnSpc>
              <a:spcBef>
                <a:spcPts val="0"/>
              </a:spcBef>
              <a:spcAft>
                <a:spcPts val="0"/>
              </a:spcAft>
              <a:buClr>
                <a:schemeClr val="dk1"/>
              </a:buClr>
              <a:buSzPts val="1800"/>
              <a:buFont typeface="Arial"/>
              <a:buNone/>
            </a:pPr>
            <a:r>
              <a:t/>
            </a:r>
            <a:endParaRPr b="1" i="0" sz="1800" u="none">
              <a:solidFill>
                <a:schemeClr val="dk1"/>
              </a:solidFill>
              <a:latin typeface="Quattrocento Sans"/>
              <a:ea typeface="Quattrocento Sans"/>
              <a:cs typeface="Quattrocento Sans"/>
              <a:sym typeface="Quattrocento Sans"/>
            </a:endParaRPr>
          </a:p>
          <a:p>
            <a:pPr indent="0" lvl="0" marL="0" marR="0" rtl="0" algn="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לאחר מילוי שאלון העדפות, מתקיימים ימי מיון מרוכזים בשני עיתויים בשנה:</a:t>
            </a:r>
            <a:endParaRPr/>
          </a:p>
          <a:p>
            <a:pPr indent="0" lvl="0" marL="0" marR="0" rtl="0" algn="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חלון מיון א'- </a:t>
            </a:r>
            <a:r>
              <a:rPr b="0" i="0" lang="iw-IL" sz="1800" u="none">
                <a:solidFill>
                  <a:schemeClr val="dk1"/>
                </a:solidFill>
                <a:latin typeface="Quattrocento Sans"/>
                <a:ea typeface="Quattrocento Sans"/>
                <a:cs typeface="Quattrocento Sans"/>
                <a:sym typeface="Quattrocento Sans"/>
              </a:rPr>
              <a:t>ינואר- פברואר</a:t>
            </a:r>
            <a:endParaRPr/>
          </a:p>
          <a:p>
            <a:pPr indent="0" lvl="0" marL="0" marR="0" rtl="0" algn="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חלון מיון ב'- </a:t>
            </a:r>
            <a:r>
              <a:rPr b="0" i="0" lang="iw-IL" sz="1800" u="none">
                <a:solidFill>
                  <a:schemeClr val="dk1"/>
                </a:solidFill>
                <a:latin typeface="Quattrocento Sans"/>
                <a:ea typeface="Quattrocento Sans"/>
                <a:cs typeface="Quattrocento Sans"/>
                <a:sym typeface="Quattrocento Sans"/>
              </a:rPr>
              <a:t>יולי</a:t>
            </a:r>
            <a:endParaRPr/>
          </a:p>
          <a:p>
            <a:pPr indent="0" lvl="0" marL="0" marR="0" rtl="0" algn="r">
              <a:lnSpc>
                <a:spcPct val="100000"/>
              </a:lnSpc>
              <a:spcBef>
                <a:spcPts val="0"/>
              </a:spcBef>
              <a:spcAft>
                <a:spcPts val="0"/>
              </a:spcAft>
              <a:buClr>
                <a:schemeClr val="accent2"/>
              </a:buClr>
              <a:buSzPts val="1800"/>
              <a:buFont typeface="Quattrocento Sans"/>
              <a:buNone/>
            </a:pPr>
            <a:r>
              <a:rPr b="1" i="0" lang="iw-IL" sz="1800" u="none">
                <a:solidFill>
                  <a:schemeClr val="accent2"/>
                </a:solidFill>
                <a:latin typeface="Quattrocento Sans"/>
                <a:ea typeface="Quattrocento Sans"/>
                <a:cs typeface="Quattrocento Sans"/>
                <a:sym typeface="Quattrocento Sans"/>
              </a:rPr>
              <a:t>שימו לב, לא כל מי שדירג שאלון יזומן למיון.  </a:t>
            </a:r>
            <a:endParaRPr/>
          </a:p>
          <a:p>
            <a:pPr indent="0" lvl="0" marL="0" marR="0" rtl="0" algn="r">
              <a:lnSpc>
                <a:spcPct val="100000"/>
              </a:lnSpc>
              <a:spcBef>
                <a:spcPts val="0"/>
              </a:spcBef>
              <a:spcAft>
                <a:spcPts val="0"/>
              </a:spcAft>
              <a:buClr>
                <a:schemeClr val="accent2"/>
              </a:buClr>
              <a:buSzPts val="1800"/>
              <a:buFont typeface="Quattrocento Sans"/>
              <a:buNone/>
            </a:pPr>
            <a:r>
              <a:rPr b="1" i="0" lang="iw-IL" sz="1800" u="none">
                <a:solidFill>
                  <a:schemeClr val="accent2"/>
                </a:solidFill>
                <a:latin typeface="Quattrocento Sans"/>
                <a:ea typeface="Quattrocento Sans"/>
                <a:cs typeface="Quattrocento Sans"/>
                <a:sym typeface="Quattrocento Sans"/>
              </a:rPr>
              <a:t>ניתן לבצע מיון אחד בלבד בכל חלון מיון.</a:t>
            </a:r>
            <a:endParaRPr/>
          </a:p>
          <a:p>
            <a:pPr indent="0" lvl="0" marL="0" marR="0" rtl="0" algn="r">
              <a:lnSpc>
                <a:spcPct val="100000"/>
              </a:lnSpc>
              <a:spcBef>
                <a:spcPts val="0"/>
              </a:spcBef>
              <a:spcAft>
                <a:spcPts val="0"/>
              </a:spcAft>
              <a:buClr>
                <a:schemeClr val="dk1"/>
              </a:buClr>
              <a:buSzPts val="1800"/>
              <a:buFont typeface="Arial"/>
              <a:buNone/>
            </a:pPr>
            <a:r>
              <a:t/>
            </a:r>
            <a:endParaRPr b="0" i="0" sz="1800" u="none">
              <a:solidFill>
                <a:schemeClr val="dk1"/>
              </a:solidFill>
              <a:latin typeface="Quattrocento Sans"/>
              <a:ea typeface="Quattrocento Sans"/>
              <a:cs typeface="Quattrocento Sans"/>
              <a:sym typeface="Quattrocento Sans"/>
            </a:endParaRPr>
          </a:p>
          <a:p>
            <a:pPr indent="0" lvl="0" marL="0" marR="0" rtl="0" algn="r">
              <a:lnSpc>
                <a:spcPct val="100000"/>
              </a:lnSpc>
              <a:spcBef>
                <a:spcPts val="0"/>
              </a:spcBef>
              <a:spcAft>
                <a:spcPts val="0"/>
              </a:spcAft>
              <a:buClr>
                <a:schemeClr val="dk1"/>
              </a:buClr>
              <a:buSzPts val="1800"/>
              <a:buFont typeface="Quattrocento Sans"/>
              <a:buNone/>
            </a:pPr>
            <a:r>
              <a:rPr b="0" i="0" lang="iw-IL" sz="1800" u="none">
                <a:solidFill>
                  <a:schemeClr val="dk1"/>
                </a:solidFill>
                <a:latin typeface="Quattrocento Sans"/>
                <a:ea typeface="Quattrocento Sans"/>
                <a:cs typeface="Quattrocento Sans"/>
                <a:sym typeface="Quattrocento Sans"/>
              </a:rPr>
              <a:t>מלש"ב המתמיין לחיל מודיעין לא יוכל לבצע מיונים נוספים במקביל אלא אם מדובר במיון חד שנתי.</a:t>
            </a:r>
            <a:endParaRPr/>
          </a:p>
          <a:p>
            <a:pPr indent="0" lvl="0" marL="0" marR="0" rtl="0" algn="r">
              <a:lnSpc>
                <a:spcPct val="100000"/>
              </a:lnSpc>
              <a:spcBef>
                <a:spcPts val="0"/>
              </a:spcBef>
              <a:spcAft>
                <a:spcPts val="0"/>
              </a:spcAft>
              <a:buClr>
                <a:schemeClr val="dk1"/>
              </a:buClr>
              <a:buSzPts val="1800"/>
              <a:buFont typeface="Arial"/>
              <a:buNone/>
            </a:pPr>
            <a:r>
              <a:t/>
            </a:r>
            <a:endParaRPr b="0" i="0" sz="1800" u="none">
              <a:solidFill>
                <a:schemeClr val="dk1"/>
              </a:solidFill>
              <a:latin typeface="Quattrocento Sans"/>
              <a:ea typeface="Quattrocento Sans"/>
              <a:cs typeface="Quattrocento Sans"/>
              <a:sym typeface="Quattrocento Sans"/>
            </a:endParaRPr>
          </a:p>
          <a:p>
            <a:pPr indent="0" lvl="0" marL="0" marR="0" rtl="0" algn="r">
              <a:lnSpc>
                <a:spcPct val="100000"/>
              </a:lnSpc>
              <a:spcBef>
                <a:spcPts val="0"/>
              </a:spcBef>
              <a:spcAft>
                <a:spcPts val="0"/>
              </a:spcAft>
              <a:buClr>
                <a:schemeClr val="dk1"/>
              </a:buClr>
              <a:buSzPts val="1800"/>
              <a:buFont typeface="Quattrocento Sans"/>
              <a:buNone/>
            </a:pPr>
            <a:r>
              <a:rPr b="0" i="0" lang="iw-IL" sz="1800" u="none">
                <a:solidFill>
                  <a:schemeClr val="dk1"/>
                </a:solidFill>
                <a:latin typeface="Quattrocento Sans"/>
                <a:ea typeface="Quattrocento Sans"/>
                <a:cs typeface="Quattrocento Sans"/>
                <a:sym typeface="Quattrocento Sans"/>
              </a:rPr>
              <a:t> </a:t>
            </a:r>
            <a:endParaRPr/>
          </a:p>
        </p:txBody>
      </p:sp>
      <p:sp>
        <p:nvSpPr>
          <p:cNvPr id="973" name="Google Shape;973;p92"/>
          <p:cNvSpPr/>
          <p:nvPr/>
        </p:nvSpPr>
        <p:spPr>
          <a:xfrm>
            <a:off x="3263900" y="5229225"/>
            <a:ext cx="5784850" cy="611187"/>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באתר ואפליקציית "מתגייסים" ניתן למצוא פרטים נוספים ואת רשימת התפקידים המלאה בהם ניתן לשרת בצה"ל</a:t>
            </a:r>
            <a:endParaRPr/>
          </a:p>
        </p:txBody>
      </p:sp>
      <p:sp>
        <p:nvSpPr>
          <p:cNvPr id="974" name="Google Shape;974;p92"/>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975" name="Google Shape;975;p92"/>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9" name="Shape 979"/>
        <p:cNvGrpSpPr/>
        <p:nvPr/>
      </p:nvGrpSpPr>
      <p:grpSpPr>
        <a:xfrm>
          <a:off x="0" y="0"/>
          <a:ext cx="0" cy="0"/>
          <a:chOff x="0" y="0"/>
          <a:chExt cx="0" cy="0"/>
        </a:xfrm>
      </p:grpSpPr>
      <p:grpSp>
        <p:nvGrpSpPr>
          <p:cNvPr id="980" name="Google Shape;980;p93"/>
          <p:cNvGrpSpPr/>
          <p:nvPr/>
        </p:nvGrpSpPr>
        <p:grpSpPr>
          <a:xfrm>
            <a:off x="1343025" y="115887"/>
            <a:ext cx="10874375" cy="6608762"/>
            <a:chOff x="0" y="0"/>
            <a:chExt cx="2147483647" cy="2147483647"/>
          </a:xfrm>
        </p:grpSpPr>
        <p:pic>
          <p:nvPicPr>
            <p:cNvPr id="981" name="Google Shape;981;p93"/>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982" name="Google Shape;982;p93"/>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983" name="Google Shape;983;p93"/>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984" name="Google Shape;984;p93"/>
            <p:cNvGrpSpPr/>
            <p:nvPr/>
          </p:nvGrpSpPr>
          <p:grpSpPr>
            <a:xfrm>
              <a:off x="0" y="1959054010"/>
              <a:ext cx="1853881995" cy="95081451"/>
              <a:chOff x="0" y="0"/>
              <a:chExt cx="2147483646" cy="2147483646"/>
            </a:xfrm>
          </p:grpSpPr>
          <p:sp>
            <p:nvSpPr>
              <p:cNvPr id="985" name="Google Shape;985;p93"/>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986" name="Google Shape;986;p93"/>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987" name="Google Shape;987;p93"/>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988" name="Google Shape;988;p93"/>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989" name="Google Shape;989;p93"/>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990" name="Google Shape;990;p93"/>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991" name="Google Shape;991;p93"/>
          <p:cNvSpPr/>
          <p:nvPr/>
        </p:nvSpPr>
        <p:spPr>
          <a:xfrm>
            <a:off x="1524000" y="-122237"/>
            <a:ext cx="9144000" cy="11953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השיבוץ בצה"ל</a:t>
            </a:r>
            <a:endParaRPr/>
          </a:p>
        </p:txBody>
      </p:sp>
      <p:pic>
        <p:nvPicPr>
          <p:cNvPr id="992" name="Google Shape;992;p93"/>
          <p:cNvPicPr preferRelativeResize="0"/>
          <p:nvPr/>
        </p:nvPicPr>
        <p:blipFill rotWithShape="1">
          <a:blip r:embed="rId9">
            <a:alphaModFix/>
          </a:blip>
          <a:srcRect b="0" l="0" r="0" t="0"/>
          <a:stretch/>
        </p:blipFill>
        <p:spPr>
          <a:xfrm>
            <a:off x="2597150" y="3859212"/>
            <a:ext cx="2346325" cy="1176337"/>
          </a:xfrm>
          <a:prstGeom prst="rect">
            <a:avLst/>
          </a:prstGeom>
          <a:noFill/>
          <a:ln>
            <a:noFill/>
          </a:ln>
        </p:spPr>
      </p:pic>
      <p:sp>
        <p:nvSpPr>
          <p:cNvPr id="993" name="Google Shape;993;p93"/>
          <p:cNvSpPr/>
          <p:nvPr/>
        </p:nvSpPr>
        <p:spPr>
          <a:xfrm>
            <a:off x="7167562" y="1706562"/>
            <a:ext cx="1785937" cy="785812"/>
          </a:xfrm>
          <a:prstGeom prst="roundRect">
            <a:avLst>
              <a:gd fmla="val 16667"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רצון הפרט</a:t>
            </a:r>
            <a:endParaRPr/>
          </a:p>
        </p:txBody>
      </p:sp>
      <p:sp>
        <p:nvSpPr>
          <p:cNvPr id="994" name="Google Shape;994;p93"/>
          <p:cNvSpPr/>
          <p:nvPr/>
        </p:nvSpPr>
        <p:spPr>
          <a:xfrm>
            <a:off x="3309937" y="1706562"/>
            <a:ext cx="1785937" cy="785812"/>
          </a:xfrm>
          <a:prstGeom prst="roundRect">
            <a:avLst>
              <a:gd fmla="val 16667"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נתונים אישיים</a:t>
            </a:r>
            <a:endParaRPr/>
          </a:p>
        </p:txBody>
      </p:sp>
      <p:sp>
        <p:nvSpPr>
          <p:cNvPr id="995" name="Google Shape;995;p93"/>
          <p:cNvSpPr/>
          <p:nvPr/>
        </p:nvSpPr>
        <p:spPr>
          <a:xfrm>
            <a:off x="5238750" y="908050"/>
            <a:ext cx="1785937" cy="785812"/>
          </a:xfrm>
          <a:prstGeom prst="roundRect">
            <a:avLst>
              <a:gd fmla="val 16667" name="adj"/>
            </a:avLst>
          </a:prstGeom>
          <a:solidFill>
            <a:schemeClr val="lt1"/>
          </a:solidFill>
          <a:ln cap="flat" cmpd="sng" w="25400">
            <a:solidFill>
              <a:srgbClr val="4BACC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צרכי הצבא</a:t>
            </a:r>
            <a:endParaRPr/>
          </a:p>
        </p:txBody>
      </p:sp>
      <p:sp>
        <p:nvSpPr>
          <p:cNvPr id="996" name="Google Shape;996;p93"/>
          <p:cNvSpPr txBox="1"/>
          <p:nvPr/>
        </p:nvSpPr>
        <p:spPr>
          <a:xfrm>
            <a:off x="2495550" y="2492375"/>
            <a:ext cx="7000875" cy="1570037"/>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שיבוץ חזוי הוא תהליך שבו משבצים באופן מרוכז את כל המלש"בים המיועדים ליעדים בקביעה כלומר </a:t>
            </a:r>
            <a:r>
              <a:rPr b="1" i="0" lang="iw-IL" sz="1600" u="none">
                <a:solidFill>
                  <a:schemeClr val="dk1"/>
                </a:solidFill>
                <a:latin typeface="Quattrocento Sans"/>
                <a:ea typeface="Quattrocento Sans"/>
                <a:cs typeface="Quattrocento Sans"/>
                <a:sym typeface="Quattrocento Sans"/>
              </a:rPr>
              <a:t>יעדים שלא דורשים מיון קדם צבאי, </a:t>
            </a:r>
            <a:r>
              <a:rPr b="0" i="0" lang="iw-IL" sz="1600" u="none">
                <a:solidFill>
                  <a:schemeClr val="dk1"/>
                </a:solidFill>
                <a:latin typeface="Quattrocento Sans"/>
                <a:ea typeface="Quattrocento Sans"/>
                <a:cs typeface="Quattrocento Sans"/>
                <a:sym typeface="Quattrocento Sans"/>
              </a:rPr>
              <a:t>לדוגמא: מש"קית ת"ש, מש"קית חינוך, שח"ם, חובשת מרפאה ועוד... </a:t>
            </a:r>
            <a:r>
              <a:rPr b="1" i="0" lang="iw-IL" sz="1600" u="none">
                <a:solidFill>
                  <a:schemeClr val="dk1"/>
                </a:solidFill>
                <a:latin typeface="Quattrocento Sans"/>
                <a:ea typeface="Quattrocento Sans"/>
                <a:cs typeface="Quattrocento Sans"/>
                <a:sym typeface="Quattrocento Sans"/>
              </a:rPr>
              <a:t>(רשימה מלאה ניתן למצוא באתר "מתגייסים")</a:t>
            </a:r>
            <a:endParaRPr/>
          </a:p>
          <a:p>
            <a:pPr indent="0" lvl="0" marL="0" marR="0" rtl="1" algn="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השיבוץ מתבצע לפי צורכי צבא, הנתונים האישיים והדירוג בשאלון העדפות נמסר למלש"בים </a:t>
            </a:r>
            <a:r>
              <a:rPr b="1" i="0" lang="iw-IL" sz="1600" u="none">
                <a:solidFill>
                  <a:schemeClr val="dk1"/>
                </a:solidFill>
                <a:latin typeface="Quattrocento Sans"/>
                <a:ea typeface="Quattrocento Sans"/>
                <a:cs typeface="Quattrocento Sans"/>
                <a:sym typeface="Quattrocento Sans"/>
              </a:rPr>
              <a:t>כ-45 יום לפני הגיוס.</a:t>
            </a:r>
            <a:endParaRPr/>
          </a:p>
        </p:txBody>
      </p:sp>
      <p:pic>
        <p:nvPicPr>
          <p:cNvPr id="997" name="Google Shape;997;p93"/>
          <p:cNvPicPr preferRelativeResize="0"/>
          <p:nvPr/>
        </p:nvPicPr>
        <p:blipFill rotWithShape="1">
          <a:blip r:embed="rId10">
            <a:alphaModFix/>
          </a:blip>
          <a:srcRect b="0" l="0" r="0" t="0"/>
          <a:stretch/>
        </p:blipFill>
        <p:spPr>
          <a:xfrm>
            <a:off x="396875" y="3462337"/>
            <a:ext cx="11545887" cy="2682875"/>
          </a:xfrm>
          <a:prstGeom prst="rect">
            <a:avLst/>
          </a:prstGeom>
          <a:noFill/>
          <a:ln>
            <a:noFill/>
          </a:ln>
        </p:spPr>
      </p:pic>
      <p:sp>
        <p:nvSpPr>
          <p:cNvPr id="998" name="Google Shape;998;p93"/>
          <p:cNvSpPr/>
          <p:nvPr/>
        </p:nvSpPr>
        <p:spPr>
          <a:xfrm>
            <a:off x="2789237" y="5686425"/>
            <a:ext cx="7172325" cy="387350"/>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את השיבוץ ושאר פרטי הגיוס ניתן לראות באתר ואפליקציית "מתגייסים"</a:t>
            </a:r>
            <a:endParaRPr/>
          </a:p>
        </p:txBody>
      </p:sp>
      <p:sp>
        <p:nvSpPr>
          <p:cNvPr id="999" name="Google Shape;999;p93"/>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000" name="Google Shape;1000;p93"/>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1001" name="Google Shape;1001;p93"/>
          <p:cNvSpPr/>
          <p:nvPr/>
        </p:nvSpPr>
        <p:spPr>
          <a:xfrm rot="-1620000">
            <a:off x="4113212" y="1036637"/>
            <a:ext cx="927100" cy="465137"/>
          </a:xfrm>
          <a:prstGeom prst="rightArrow">
            <a:avLst>
              <a:gd fmla="val 13118"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002" name="Google Shape;1002;p93"/>
          <p:cNvSpPr/>
          <p:nvPr/>
        </p:nvSpPr>
        <p:spPr>
          <a:xfrm flipH="1" rot="1620000">
            <a:off x="7212012" y="1036637"/>
            <a:ext cx="927100" cy="465137"/>
          </a:xfrm>
          <a:prstGeom prst="rightArrow">
            <a:avLst>
              <a:gd fmla="val 13118"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003" name="Google Shape;1003;p93"/>
          <p:cNvSpPr txBox="1"/>
          <p:nvPr/>
        </p:nvSpPr>
        <p:spPr>
          <a:xfrm>
            <a:off x="10691812" y="4437062"/>
            <a:ext cx="1441450"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 לבנות בלבד</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7" name="Shape 1007"/>
        <p:cNvGrpSpPr/>
        <p:nvPr/>
      </p:nvGrpSpPr>
      <p:grpSpPr>
        <a:xfrm>
          <a:off x="0" y="0"/>
          <a:ext cx="0" cy="0"/>
          <a:chOff x="0" y="0"/>
          <a:chExt cx="0" cy="0"/>
        </a:xfrm>
      </p:grpSpPr>
      <p:pic>
        <p:nvPicPr>
          <p:cNvPr id="1008" name="Google Shape;1008;p94"/>
          <p:cNvPicPr preferRelativeResize="0"/>
          <p:nvPr/>
        </p:nvPicPr>
        <p:blipFill rotWithShape="1">
          <a:blip r:embed="rId3">
            <a:alphaModFix/>
          </a:blip>
          <a:srcRect b="0" l="0" r="0" t="0"/>
          <a:stretch/>
        </p:blipFill>
        <p:spPr>
          <a:xfrm>
            <a:off x="182562" y="360362"/>
            <a:ext cx="3359150" cy="2236787"/>
          </a:xfrm>
          <a:prstGeom prst="roundRect">
            <a:avLst>
              <a:gd fmla="val 16667" name="adj"/>
            </a:avLst>
          </a:prstGeom>
          <a:noFill/>
          <a:ln>
            <a:noFill/>
          </a:ln>
        </p:spPr>
      </p:pic>
      <p:grpSp>
        <p:nvGrpSpPr>
          <p:cNvPr id="1009" name="Google Shape;1009;p94"/>
          <p:cNvGrpSpPr/>
          <p:nvPr/>
        </p:nvGrpSpPr>
        <p:grpSpPr>
          <a:xfrm>
            <a:off x="1343025" y="115887"/>
            <a:ext cx="10874375" cy="6608762"/>
            <a:chOff x="0" y="0"/>
            <a:chExt cx="2147483647" cy="2147483647"/>
          </a:xfrm>
        </p:grpSpPr>
        <p:pic>
          <p:nvPicPr>
            <p:cNvPr id="1010" name="Google Shape;1010;p94"/>
            <p:cNvPicPr preferRelativeResize="0"/>
            <p:nvPr/>
          </p:nvPicPr>
          <p:blipFill rotWithShape="1">
            <a:blip r:embed="rId4">
              <a:alphaModFix/>
            </a:blip>
            <a:srcRect b="34242" l="6144" r="37811" t="34895"/>
            <a:stretch/>
          </p:blipFill>
          <p:spPr>
            <a:xfrm>
              <a:off x="1760065444" y="163797102"/>
              <a:ext cx="245200697" cy="177758922"/>
            </a:xfrm>
            <a:prstGeom prst="rect">
              <a:avLst/>
            </a:prstGeom>
            <a:noFill/>
            <a:ln>
              <a:noFill/>
            </a:ln>
          </p:spPr>
        </p:pic>
        <p:pic>
          <p:nvPicPr>
            <p:cNvPr id="1011" name="Google Shape;1011;p94"/>
            <p:cNvPicPr preferRelativeResize="0"/>
            <p:nvPr/>
          </p:nvPicPr>
          <p:blipFill rotWithShape="1">
            <a:blip r:embed="rId5">
              <a:alphaModFix/>
            </a:blip>
            <a:srcRect b="34243" l="37812" r="22928" t="30498"/>
            <a:stretch/>
          </p:blipFill>
          <p:spPr>
            <a:xfrm>
              <a:off x="1988682314" y="0"/>
              <a:ext cx="158801332" cy="187725718"/>
            </a:xfrm>
            <a:prstGeom prst="rect">
              <a:avLst/>
            </a:prstGeom>
            <a:noFill/>
            <a:ln>
              <a:noFill/>
            </a:ln>
          </p:spPr>
        </p:pic>
        <p:pic>
          <p:nvPicPr>
            <p:cNvPr id="1012" name="Google Shape;1012;p94"/>
            <p:cNvPicPr preferRelativeResize="0"/>
            <p:nvPr/>
          </p:nvPicPr>
          <p:blipFill rotWithShape="1">
            <a:blip r:embed="rId6">
              <a:alphaModFix/>
            </a:blip>
            <a:srcRect b="0" l="0" r="0" t="0"/>
            <a:stretch/>
          </p:blipFill>
          <p:spPr>
            <a:xfrm>
              <a:off x="1918871079" y="1863185892"/>
              <a:ext cx="172789825" cy="284297754"/>
            </a:xfrm>
            <a:prstGeom prst="rect">
              <a:avLst/>
            </a:prstGeom>
            <a:noFill/>
            <a:ln>
              <a:noFill/>
            </a:ln>
          </p:spPr>
        </p:pic>
        <p:grpSp>
          <p:nvGrpSpPr>
            <p:cNvPr id="1013" name="Google Shape;1013;p94"/>
            <p:cNvGrpSpPr/>
            <p:nvPr/>
          </p:nvGrpSpPr>
          <p:grpSpPr>
            <a:xfrm>
              <a:off x="0" y="1959054010"/>
              <a:ext cx="1853881995" cy="95081451"/>
              <a:chOff x="0" y="0"/>
              <a:chExt cx="2147483646" cy="2147483646"/>
            </a:xfrm>
          </p:grpSpPr>
          <p:sp>
            <p:nvSpPr>
              <p:cNvPr id="1014" name="Google Shape;1014;p94"/>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015" name="Google Shape;1015;p94"/>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016" name="Google Shape;1016;p94"/>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017" name="Google Shape;1017;p94"/>
              <p:cNvPicPr preferRelativeResize="0"/>
              <p:nvPr/>
            </p:nvPicPr>
            <p:blipFill rotWithShape="1">
              <a:blip r:embed="rId7">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018" name="Google Shape;1018;p94"/>
              <p:cNvPicPr preferRelativeResize="0"/>
              <p:nvPr/>
            </p:nvPicPr>
            <p:blipFill rotWithShape="1">
              <a:blip r:embed="rId8">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019" name="Google Shape;1019;p94"/>
              <p:cNvPicPr preferRelativeResize="0"/>
              <p:nvPr/>
            </p:nvPicPr>
            <p:blipFill rotWithShape="1">
              <a:blip r:embed="rId9">
                <a:alphaModFix/>
              </a:blip>
              <a:srcRect b="0" l="0" r="0" t="0"/>
              <a:stretch/>
            </p:blipFill>
            <p:spPr>
              <a:xfrm>
                <a:off x="2108679872" y="487705217"/>
                <a:ext cx="38803774" cy="1244845699"/>
              </a:xfrm>
              <a:prstGeom prst="rect">
                <a:avLst/>
              </a:prstGeom>
              <a:noFill/>
              <a:ln>
                <a:noFill/>
              </a:ln>
            </p:spPr>
          </p:pic>
        </p:grpSp>
      </p:grpSp>
      <p:sp>
        <p:nvSpPr>
          <p:cNvPr id="1020" name="Google Shape;1020;p94"/>
          <p:cNvSpPr/>
          <p:nvPr/>
        </p:nvSpPr>
        <p:spPr>
          <a:xfrm>
            <a:off x="1450975" y="255587"/>
            <a:ext cx="9144000" cy="10922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מסלול הנהג המבצעי</a:t>
            </a:r>
            <a:endParaRPr/>
          </a:p>
        </p:txBody>
      </p:sp>
      <p:pic>
        <p:nvPicPr>
          <p:cNvPr id="1021" name="Google Shape;1021;p94"/>
          <p:cNvPicPr preferRelativeResize="0"/>
          <p:nvPr/>
        </p:nvPicPr>
        <p:blipFill rotWithShape="1">
          <a:blip r:embed="rId10">
            <a:alphaModFix/>
          </a:blip>
          <a:srcRect b="0" l="0" r="0" t="0"/>
          <a:stretch/>
        </p:blipFill>
        <p:spPr>
          <a:xfrm>
            <a:off x="60325" y="1925637"/>
            <a:ext cx="12071350" cy="4219575"/>
          </a:xfrm>
          <a:prstGeom prst="rect">
            <a:avLst/>
          </a:prstGeom>
          <a:noFill/>
          <a:ln>
            <a:noFill/>
          </a:ln>
        </p:spPr>
      </p:pic>
      <p:sp>
        <p:nvSpPr>
          <p:cNvPr id="1022" name="Google Shape;1022;p94"/>
          <p:cNvSpPr txBox="1"/>
          <p:nvPr/>
        </p:nvSpPr>
        <p:spPr>
          <a:xfrm>
            <a:off x="4648200" y="6376987"/>
            <a:ext cx="28956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 בלתי מסווג - </a:t>
            </a:r>
            <a:endParaRPr/>
          </a:p>
        </p:txBody>
      </p:sp>
      <p:sp>
        <p:nvSpPr>
          <p:cNvPr id="1023" name="Google Shape;1023;p94"/>
          <p:cNvSpPr/>
          <p:nvPr/>
        </p:nvSpPr>
        <p:spPr>
          <a:xfrm>
            <a:off x="3094037" y="5353050"/>
            <a:ext cx="6003925" cy="452437"/>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400"/>
              <a:buFont typeface="Quattrocento Sans"/>
              <a:buNone/>
            </a:pPr>
            <a:r>
              <a:rPr b="0" i="0" lang="iw-IL" sz="1400" u="none">
                <a:solidFill>
                  <a:srgbClr val="000000"/>
                </a:solidFill>
                <a:latin typeface="Quattrocento Sans"/>
                <a:ea typeface="Quattrocento Sans"/>
                <a:cs typeface="Quattrocento Sans"/>
                <a:sym typeface="Quattrocento Sans"/>
              </a:rPr>
              <a:t>מידע נוסף על מסלול זה ניתן למצוא באתר ואפליקציית "מתגייסים"</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73" name="Shape 473"/>
        <p:cNvGrpSpPr/>
        <p:nvPr/>
      </p:nvGrpSpPr>
      <p:grpSpPr>
        <a:xfrm>
          <a:off x="0" y="0"/>
          <a:ext cx="0" cy="0"/>
          <a:chOff x="0" y="0"/>
          <a:chExt cx="0" cy="0"/>
        </a:xfrm>
      </p:grpSpPr>
      <p:sp>
        <p:nvSpPr>
          <p:cNvPr id="474" name="Google Shape;474;p77"/>
          <p:cNvSpPr txBox="1"/>
          <p:nvPr/>
        </p:nvSpPr>
        <p:spPr>
          <a:xfrm>
            <a:off x="2452687" y="357187"/>
            <a:ext cx="7143750"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75" name="Google Shape;475;p77"/>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476" name="Google Shape;476;p77"/>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pic>
        <p:nvPicPr>
          <p:cNvPr id="477" name="Google Shape;477;p77"/>
          <p:cNvPicPr preferRelativeResize="0"/>
          <p:nvPr/>
        </p:nvPicPr>
        <p:blipFill rotWithShape="1">
          <a:blip r:embed="rId3">
            <a:alphaModFix/>
          </a:blip>
          <a:srcRect b="0" l="0" r="0" t="0"/>
          <a:stretch/>
        </p:blipFill>
        <p:spPr>
          <a:xfrm>
            <a:off x="2133600" y="1096962"/>
            <a:ext cx="7242175" cy="4906962"/>
          </a:xfrm>
          <a:prstGeom prst="rect">
            <a:avLst/>
          </a:prstGeom>
          <a:noFill/>
          <a:ln>
            <a:noFill/>
          </a:ln>
        </p:spPr>
      </p:pic>
      <p:grpSp>
        <p:nvGrpSpPr>
          <p:cNvPr id="478" name="Google Shape;478;p77"/>
          <p:cNvGrpSpPr/>
          <p:nvPr/>
        </p:nvGrpSpPr>
        <p:grpSpPr>
          <a:xfrm>
            <a:off x="1343025" y="115887"/>
            <a:ext cx="10874375" cy="6608762"/>
            <a:chOff x="0" y="0"/>
            <a:chExt cx="2147483647" cy="2147483647"/>
          </a:xfrm>
        </p:grpSpPr>
        <p:pic>
          <p:nvPicPr>
            <p:cNvPr id="479" name="Google Shape;479;p77"/>
            <p:cNvPicPr preferRelativeResize="0"/>
            <p:nvPr/>
          </p:nvPicPr>
          <p:blipFill rotWithShape="1">
            <a:blip r:embed="rId4">
              <a:alphaModFix/>
            </a:blip>
            <a:srcRect b="34242" l="6144" r="37811" t="34895"/>
            <a:stretch/>
          </p:blipFill>
          <p:spPr>
            <a:xfrm>
              <a:off x="1760065444" y="163797102"/>
              <a:ext cx="245200697" cy="177758922"/>
            </a:xfrm>
            <a:prstGeom prst="rect">
              <a:avLst/>
            </a:prstGeom>
            <a:noFill/>
            <a:ln>
              <a:noFill/>
            </a:ln>
          </p:spPr>
        </p:pic>
        <p:pic>
          <p:nvPicPr>
            <p:cNvPr id="480" name="Google Shape;480;p77"/>
            <p:cNvPicPr preferRelativeResize="0"/>
            <p:nvPr/>
          </p:nvPicPr>
          <p:blipFill rotWithShape="1">
            <a:blip r:embed="rId5">
              <a:alphaModFix/>
            </a:blip>
            <a:srcRect b="34243" l="37812" r="22928" t="30498"/>
            <a:stretch/>
          </p:blipFill>
          <p:spPr>
            <a:xfrm>
              <a:off x="1988682314" y="0"/>
              <a:ext cx="158801332" cy="187725718"/>
            </a:xfrm>
            <a:prstGeom prst="rect">
              <a:avLst/>
            </a:prstGeom>
            <a:noFill/>
            <a:ln>
              <a:noFill/>
            </a:ln>
          </p:spPr>
        </p:pic>
        <p:pic>
          <p:nvPicPr>
            <p:cNvPr id="481" name="Google Shape;481;p77"/>
            <p:cNvPicPr preferRelativeResize="0"/>
            <p:nvPr/>
          </p:nvPicPr>
          <p:blipFill rotWithShape="1">
            <a:blip r:embed="rId6">
              <a:alphaModFix/>
            </a:blip>
            <a:srcRect b="0" l="0" r="0" t="0"/>
            <a:stretch/>
          </p:blipFill>
          <p:spPr>
            <a:xfrm>
              <a:off x="1918871079" y="1863185892"/>
              <a:ext cx="172789825" cy="284297754"/>
            </a:xfrm>
            <a:prstGeom prst="rect">
              <a:avLst/>
            </a:prstGeom>
            <a:noFill/>
            <a:ln>
              <a:noFill/>
            </a:ln>
          </p:spPr>
        </p:pic>
        <p:grpSp>
          <p:nvGrpSpPr>
            <p:cNvPr id="482" name="Google Shape;482;p77"/>
            <p:cNvGrpSpPr/>
            <p:nvPr/>
          </p:nvGrpSpPr>
          <p:grpSpPr>
            <a:xfrm>
              <a:off x="0" y="1959054010"/>
              <a:ext cx="1853881995" cy="95081451"/>
              <a:chOff x="0" y="0"/>
              <a:chExt cx="2147483646" cy="2147483646"/>
            </a:xfrm>
          </p:grpSpPr>
          <p:sp>
            <p:nvSpPr>
              <p:cNvPr id="483" name="Google Shape;483;p77"/>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484" name="Google Shape;484;p77"/>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485" name="Google Shape;485;p77"/>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486" name="Google Shape;486;p77"/>
              <p:cNvPicPr preferRelativeResize="0"/>
              <p:nvPr/>
            </p:nvPicPr>
            <p:blipFill rotWithShape="1">
              <a:blip r:embed="rId7">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487" name="Google Shape;487;p77"/>
              <p:cNvPicPr preferRelativeResize="0"/>
              <p:nvPr/>
            </p:nvPicPr>
            <p:blipFill rotWithShape="1">
              <a:blip r:embed="rId8">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488" name="Google Shape;488;p77"/>
              <p:cNvPicPr preferRelativeResize="0"/>
              <p:nvPr/>
            </p:nvPicPr>
            <p:blipFill rotWithShape="1">
              <a:blip r:embed="rId9">
                <a:alphaModFix/>
              </a:blip>
              <a:srcRect b="0" l="0" r="0" t="0"/>
              <a:stretch/>
            </p:blipFill>
            <p:spPr>
              <a:xfrm>
                <a:off x="2108679872" y="487705217"/>
                <a:ext cx="38803774" cy="1244845699"/>
              </a:xfrm>
              <a:prstGeom prst="rect">
                <a:avLst/>
              </a:prstGeom>
              <a:noFill/>
              <a:ln>
                <a:noFill/>
              </a:ln>
            </p:spPr>
          </p:pic>
        </p:grpSp>
      </p:grpSp>
      <p:sp>
        <p:nvSpPr>
          <p:cNvPr id="489" name="Google Shape;489;p77"/>
          <p:cNvSpPr/>
          <p:nvPr/>
        </p:nvSpPr>
        <p:spPr>
          <a:xfrm>
            <a:off x="1524000" y="171450"/>
            <a:ext cx="9144000" cy="8763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3200"/>
              <a:buFont typeface="Quattrocento Sans"/>
              <a:buNone/>
            </a:pPr>
            <a:r>
              <a:rPr b="1" i="0" lang="iw-IL" sz="3200" u="none" cap="none" strike="noStrike">
                <a:solidFill>
                  <a:srgbClr val="92C8ED"/>
                </a:solidFill>
                <a:latin typeface="Quattrocento Sans"/>
                <a:ea typeface="Quattrocento Sans"/>
                <a:cs typeface="Quattrocento Sans"/>
                <a:sym typeface="Quattrocento Sans"/>
              </a:rPr>
              <a:t>הגורמים המשתפים פעולה למען גיוס משמעותי</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7" name="Shape 1027"/>
        <p:cNvGrpSpPr/>
        <p:nvPr/>
      </p:nvGrpSpPr>
      <p:grpSpPr>
        <a:xfrm>
          <a:off x="0" y="0"/>
          <a:ext cx="0" cy="0"/>
          <a:chOff x="0" y="0"/>
          <a:chExt cx="0" cy="0"/>
        </a:xfrm>
      </p:grpSpPr>
      <p:grpSp>
        <p:nvGrpSpPr>
          <p:cNvPr id="1028" name="Google Shape;1028;p95"/>
          <p:cNvGrpSpPr/>
          <p:nvPr/>
        </p:nvGrpSpPr>
        <p:grpSpPr>
          <a:xfrm>
            <a:off x="1343025" y="115887"/>
            <a:ext cx="10874375" cy="6608762"/>
            <a:chOff x="0" y="0"/>
            <a:chExt cx="2147483647" cy="2147483647"/>
          </a:xfrm>
        </p:grpSpPr>
        <p:pic>
          <p:nvPicPr>
            <p:cNvPr id="1029" name="Google Shape;1029;p95"/>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1030" name="Google Shape;1030;p95"/>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1031" name="Google Shape;1031;p95"/>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1032" name="Google Shape;1032;p95"/>
            <p:cNvGrpSpPr/>
            <p:nvPr/>
          </p:nvGrpSpPr>
          <p:grpSpPr>
            <a:xfrm>
              <a:off x="0" y="1959054010"/>
              <a:ext cx="1853881995" cy="95081451"/>
              <a:chOff x="0" y="0"/>
              <a:chExt cx="2147483646" cy="2147483646"/>
            </a:xfrm>
          </p:grpSpPr>
          <p:sp>
            <p:nvSpPr>
              <p:cNvPr id="1033" name="Google Shape;1033;p95"/>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034" name="Google Shape;1034;p95"/>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035" name="Google Shape;1035;p95"/>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036" name="Google Shape;1036;p95"/>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037" name="Google Shape;1037;p95"/>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038" name="Google Shape;1038;p95"/>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1039" name="Google Shape;1039;p95"/>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יתרונות המסלול</a:t>
            </a:r>
            <a:endParaRPr/>
          </a:p>
        </p:txBody>
      </p:sp>
      <p:sp>
        <p:nvSpPr>
          <p:cNvPr id="1040" name="Google Shape;1040;p95"/>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041" name="Google Shape;1041;p95"/>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pic>
        <p:nvPicPr>
          <p:cNvPr id="1042" name="Google Shape;1042;p95"/>
          <p:cNvPicPr preferRelativeResize="0"/>
          <p:nvPr/>
        </p:nvPicPr>
        <p:blipFill rotWithShape="1">
          <a:blip r:embed="rId9">
            <a:alphaModFix/>
          </a:blip>
          <a:srcRect b="0" l="0" r="0" t="0"/>
          <a:stretch/>
        </p:blipFill>
        <p:spPr>
          <a:xfrm>
            <a:off x="5578475" y="1054100"/>
            <a:ext cx="4992687" cy="5091112"/>
          </a:xfrm>
          <a:prstGeom prst="rect">
            <a:avLst/>
          </a:prstGeom>
          <a:noFill/>
          <a:ln>
            <a:noFill/>
          </a:ln>
        </p:spPr>
      </p:pic>
      <p:pic>
        <p:nvPicPr>
          <p:cNvPr id="1043" name="Google Shape;1043;p95"/>
          <p:cNvPicPr preferRelativeResize="0"/>
          <p:nvPr/>
        </p:nvPicPr>
        <p:blipFill rotWithShape="1">
          <a:blip r:embed="rId10">
            <a:alphaModFix/>
          </a:blip>
          <a:srcRect b="0" l="0" r="0" t="0"/>
          <a:stretch/>
        </p:blipFill>
        <p:spPr>
          <a:xfrm>
            <a:off x="981075" y="1901825"/>
            <a:ext cx="3895725" cy="2919412"/>
          </a:xfrm>
          <a:prstGeom prst="roundRect">
            <a:avLst>
              <a:gd fmla="val 16667" name="adj"/>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7" name="Shape 1047"/>
        <p:cNvGrpSpPr/>
        <p:nvPr/>
      </p:nvGrpSpPr>
      <p:grpSpPr>
        <a:xfrm>
          <a:off x="0" y="0"/>
          <a:ext cx="0" cy="0"/>
          <a:chOff x="0" y="0"/>
          <a:chExt cx="0" cy="0"/>
        </a:xfrm>
      </p:grpSpPr>
      <p:grpSp>
        <p:nvGrpSpPr>
          <p:cNvPr id="1048" name="Google Shape;1048;p96"/>
          <p:cNvGrpSpPr/>
          <p:nvPr/>
        </p:nvGrpSpPr>
        <p:grpSpPr>
          <a:xfrm>
            <a:off x="1343025" y="115887"/>
            <a:ext cx="10874375" cy="6608762"/>
            <a:chOff x="0" y="0"/>
            <a:chExt cx="2147483647" cy="2147483647"/>
          </a:xfrm>
        </p:grpSpPr>
        <p:pic>
          <p:nvPicPr>
            <p:cNvPr id="1049" name="Google Shape;1049;p96"/>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1050" name="Google Shape;1050;p96"/>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1051" name="Google Shape;1051;p96"/>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1052" name="Google Shape;1052;p96"/>
            <p:cNvGrpSpPr/>
            <p:nvPr/>
          </p:nvGrpSpPr>
          <p:grpSpPr>
            <a:xfrm>
              <a:off x="0" y="1959054010"/>
              <a:ext cx="1853881995" cy="95081451"/>
              <a:chOff x="0" y="0"/>
              <a:chExt cx="2147483646" cy="2147483646"/>
            </a:xfrm>
          </p:grpSpPr>
          <p:sp>
            <p:nvSpPr>
              <p:cNvPr id="1053" name="Google Shape;1053;p96"/>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054" name="Google Shape;1054;p96"/>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055" name="Google Shape;1055;p96"/>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056" name="Google Shape;1056;p96"/>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057" name="Google Shape;1057;p96"/>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058" name="Google Shape;1058;p96"/>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1059" name="Google Shape;1059;p96"/>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מסלולי העתודה הטכנולוגית</a:t>
            </a:r>
            <a:endParaRPr/>
          </a:p>
        </p:txBody>
      </p:sp>
      <p:sp>
        <p:nvSpPr>
          <p:cNvPr id="1060" name="Google Shape;1060;p96"/>
          <p:cNvSpPr txBox="1"/>
          <p:nvPr/>
        </p:nvSpPr>
        <p:spPr>
          <a:xfrm>
            <a:off x="1524000" y="993775"/>
            <a:ext cx="9144000" cy="1570037"/>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לימודים לתואר טכנאי והנדסאי בבית הספר:</a:t>
            </a:r>
            <a:endParaRPr/>
          </a:p>
          <a:p>
            <a:pPr indent="0" lvl="0" marL="0" marR="0" rtl="1" algn="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בוגרי כיתות י"ב בנתיב הטכנולוגי יוכלו להמשיך לימודיהם לתואר טכנאי והנדסאי (שנת י"ג או י"ד) במקצועות האלקטרוניקה, החשמל, מכונות, רכב ותוכנה. </a:t>
            </a:r>
            <a:br>
              <a:rPr b="0" i="0" lang="iw-IL" sz="1600" u="none">
                <a:solidFill>
                  <a:schemeClr val="dk1"/>
                </a:solidFill>
                <a:latin typeface="Quattrocento Sans"/>
                <a:ea typeface="Quattrocento Sans"/>
                <a:cs typeface="Quattrocento Sans"/>
                <a:sym typeface="Quattrocento Sans"/>
              </a:rPr>
            </a:br>
            <a:r>
              <a:rPr b="0" i="0" lang="iw-IL" sz="1600" u="none">
                <a:solidFill>
                  <a:schemeClr val="dk1"/>
                </a:solidFill>
                <a:latin typeface="Quattrocento Sans"/>
                <a:ea typeface="Quattrocento Sans"/>
                <a:cs typeface="Quattrocento Sans"/>
                <a:sym typeface="Quattrocento Sans"/>
              </a:rPr>
              <a:t>הלימודים יאושרו רק בבתי ספר המוכרים על ידי צה"ל, במגמות המאושרות לכך ועל פי מכסה מוגבלת. פרטים והרשמה במזכירות בתי הספר. </a:t>
            </a:r>
            <a:br>
              <a:rPr b="0" i="0" lang="iw-IL" sz="1600" u="none">
                <a:solidFill>
                  <a:schemeClr val="dk1"/>
                </a:solidFill>
                <a:latin typeface="Quattrocento Sans"/>
                <a:ea typeface="Quattrocento Sans"/>
                <a:cs typeface="Quattrocento Sans"/>
                <a:sym typeface="Quattrocento Sans"/>
              </a:rPr>
            </a:br>
            <a:r>
              <a:rPr b="1" i="0" lang="iw-IL" sz="1600" u="none">
                <a:solidFill>
                  <a:schemeClr val="accent2"/>
                </a:solidFill>
                <a:latin typeface="Quattrocento Sans"/>
                <a:ea typeface="Quattrocento Sans"/>
                <a:cs typeface="Quattrocento Sans"/>
                <a:sym typeface="Quattrocento Sans"/>
              </a:rPr>
              <a:t>ההרשמה הינה עד סוף פברואר של כיתה י"ב !</a:t>
            </a:r>
            <a:endParaRPr/>
          </a:p>
        </p:txBody>
      </p:sp>
      <p:sp>
        <p:nvSpPr>
          <p:cNvPr id="1061" name="Google Shape;1061;p96"/>
          <p:cNvSpPr txBox="1"/>
          <p:nvPr/>
        </p:nvSpPr>
        <p:spPr>
          <a:xfrm>
            <a:off x="1503362" y="3294062"/>
            <a:ext cx="9144000" cy="2554287"/>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תלמידי י"ב בבתי ספר בנתיב הטכנולוגי יוכלו ללמוד בפרויקטים בעלי הכוונה חיילית המתקיימים במספר מצומצם של בתי ספר וייחודיים לכל חייל:</a:t>
            </a:r>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600"/>
              <a:buFont typeface="Arial"/>
              <a:buNone/>
            </a:pPr>
            <a:r>
              <a:t/>
            </a:r>
            <a:endParaRPr b="0" i="0" sz="1600" u="none">
              <a:solidFill>
                <a:schemeClr val="dk1"/>
              </a:solidFill>
              <a:latin typeface="Quattrocento Sans"/>
              <a:ea typeface="Quattrocento Sans"/>
              <a:cs typeface="Quattrocento Sans"/>
              <a:sym typeface="Quattrocento Sans"/>
            </a:endParaRPr>
          </a:p>
          <a:p>
            <a:pPr indent="0" lvl="0" marL="0" marR="0" rtl="1" algn="r">
              <a:lnSpc>
                <a:spcPct val="100000"/>
              </a:lnSpc>
              <a:spcBef>
                <a:spcPts val="0"/>
              </a:spcBef>
              <a:spcAft>
                <a:spcPts val="0"/>
              </a:spcAft>
              <a:buClr>
                <a:schemeClr val="dk1"/>
              </a:buClr>
              <a:buSzPts val="1600"/>
              <a:buFont typeface="Quattrocento Sans"/>
              <a:buNone/>
            </a:pPr>
            <a:r>
              <a:rPr b="0" i="0" lang="iw-IL" sz="1600" u="none">
                <a:solidFill>
                  <a:schemeClr val="dk1"/>
                </a:solidFill>
                <a:latin typeface="Quattrocento Sans"/>
                <a:ea typeface="Quattrocento Sans"/>
                <a:cs typeface="Quattrocento Sans"/>
                <a:sym typeface="Quattrocento Sans"/>
              </a:rPr>
              <a:t>פרטים יינתנו למועמדים הרלוונטיים במהלך כיתה י"ב במסגרת בתי הספר</a:t>
            </a:r>
            <a:endParaRPr/>
          </a:p>
        </p:txBody>
      </p:sp>
      <p:sp>
        <p:nvSpPr>
          <p:cNvPr id="1062" name="Google Shape;1062;p96"/>
          <p:cNvSpPr/>
          <p:nvPr/>
        </p:nvSpPr>
        <p:spPr>
          <a:xfrm>
            <a:off x="1633537" y="2541587"/>
            <a:ext cx="9144000" cy="10922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לימודים טכנולוגיים מוכווני חילות</a:t>
            </a:r>
            <a:endParaRPr/>
          </a:p>
        </p:txBody>
      </p:sp>
      <p:sp>
        <p:nvSpPr>
          <p:cNvPr id="1063" name="Google Shape;1063;p96"/>
          <p:cNvSpPr/>
          <p:nvPr/>
        </p:nvSpPr>
        <p:spPr>
          <a:xfrm>
            <a:off x="8024812" y="4014787"/>
            <a:ext cx="2143125" cy="571500"/>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פרויקט "יעד" - חיל הטכנולוגיה והאחזקה</a:t>
            </a:r>
            <a:endParaRPr/>
          </a:p>
        </p:txBody>
      </p:sp>
      <p:sp>
        <p:nvSpPr>
          <p:cNvPr id="1064" name="Google Shape;1064;p96"/>
          <p:cNvSpPr/>
          <p:nvPr/>
        </p:nvSpPr>
        <p:spPr>
          <a:xfrm>
            <a:off x="8024812" y="4729162"/>
            <a:ext cx="2143125" cy="571500"/>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פרויקט "גלים" - חיל הים</a:t>
            </a:r>
            <a:endParaRPr/>
          </a:p>
        </p:txBody>
      </p:sp>
      <p:sp>
        <p:nvSpPr>
          <p:cNvPr id="1065" name="Google Shape;1065;p96"/>
          <p:cNvSpPr/>
          <p:nvPr/>
        </p:nvSpPr>
        <p:spPr>
          <a:xfrm>
            <a:off x="5381625" y="4729162"/>
            <a:ext cx="2143125" cy="571500"/>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פרויקט "סיגמא" - חיל המודיעין</a:t>
            </a:r>
            <a:endParaRPr/>
          </a:p>
        </p:txBody>
      </p:sp>
      <p:sp>
        <p:nvSpPr>
          <p:cNvPr id="1066" name="Google Shape;1066;p96"/>
          <p:cNvSpPr/>
          <p:nvPr/>
        </p:nvSpPr>
        <p:spPr>
          <a:xfrm>
            <a:off x="2595562" y="4729162"/>
            <a:ext cx="2143125" cy="571500"/>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פרויקט "משוב" - מרכז בינוי</a:t>
            </a:r>
            <a:endParaRPr/>
          </a:p>
        </p:txBody>
      </p:sp>
      <p:sp>
        <p:nvSpPr>
          <p:cNvPr id="1067" name="Google Shape;1067;p96"/>
          <p:cNvSpPr/>
          <p:nvPr/>
        </p:nvSpPr>
        <p:spPr>
          <a:xfrm>
            <a:off x="2595562" y="4014787"/>
            <a:ext cx="2143125" cy="571500"/>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פרויקט "עדן" - אגף התקשוב</a:t>
            </a:r>
            <a:endParaRPr/>
          </a:p>
        </p:txBody>
      </p:sp>
      <p:sp>
        <p:nvSpPr>
          <p:cNvPr id="1068" name="Google Shape;1068;p96"/>
          <p:cNvSpPr/>
          <p:nvPr/>
        </p:nvSpPr>
        <p:spPr>
          <a:xfrm>
            <a:off x="5381625" y="4014787"/>
            <a:ext cx="2143125" cy="571500"/>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פרויקט "שחק" - חיל האוויר</a:t>
            </a:r>
            <a:endParaRPr/>
          </a:p>
        </p:txBody>
      </p:sp>
      <p:sp>
        <p:nvSpPr>
          <p:cNvPr id="1069" name="Google Shape;1069;p96"/>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070" name="Google Shape;1070;p96"/>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4" name="Shape 1074"/>
        <p:cNvGrpSpPr/>
        <p:nvPr/>
      </p:nvGrpSpPr>
      <p:grpSpPr>
        <a:xfrm>
          <a:off x="0" y="0"/>
          <a:ext cx="0" cy="0"/>
          <a:chOff x="0" y="0"/>
          <a:chExt cx="0" cy="0"/>
        </a:xfrm>
      </p:grpSpPr>
      <p:grpSp>
        <p:nvGrpSpPr>
          <p:cNvPr id="1075" name="Google Shape;1075;p97"/>
          <p:cNvGrpSpPr/>
          <p:nvPr/>
        </p:nvGrpSpPr>
        <p:grpSpPr>
          <a:xfrm>
            <a:off x="1343025" y="115887"/>
            <a:ext cx="10874375" cy="6608762"/>
            <a:chOff x="0" y="0"/>
            <a:chExt cx="2147483647" cy="2147483647"/>
          </a:xfrm>
        </p:grpSpPr>
        <p:pic>
          <p:nvPicPr>
            <p:cNvPr id="1076" name="Google Shape;1076;p97"/>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1077" name="Google Shape;1077;p97"/>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1078" name="Google Shape;1078;p97"/>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1079" name="Google Shape;1079;p97"/>
            <p:cNvGrpSpPr/>
            <p:nvPr/>
          </p:nvGrpSpPr>
          <p:grpSpPr>
            <a:xfrm>
              <a:off x="0" y="1959054010"/>
              <a:ext cx="1853881995" cy="95081451"/>
              <a:chOff x="0" y="0"/>
              <a:chExt cx="2147483646" cy="2147483646"/>
            </a:xfrm>
          </p:grpSpPr>
          <p:sp>
            <p:nvSpPr>
              <p:cNvPr id="1080" name="Google Shape;1080;p97"/>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081" name="Google Shape;1081;p97"/>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082" name="Google Shape;1082;p97"/>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083" name="Google Shape;1083;p97"/>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084" name="Google Shape;1084;p97"/>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085" name="Google Shape;1085;p97"/>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1086" name="Google Shape;1086;p97"/>
          <p:cNvSpPr/>
          <p:nvPr/>
        </p:nvSpPr>
        <p:spPr>
          <a:xfrm>
            <a:off x="1524000" y="7937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למה דווקא עתודה?</a:t>
            </a:r>
            <a:endParaRPr/>
          </a:p>
        </p:txBody>
      </p:sp>
      <p:sp>
        <p:nvSpPr>
          <p:cNvPr id="1087" name="Google Shape;1087;p97"/>
          <p:cNvSpPr txBox="1"/>
          <p:nvPr/>
        </p:nvSpPr>
        <p:spPr>
          <a:xfrm>
            <a:off x="920750" y="901700"/>
            <a:ext cx="9144000" cy="2835275"/>
          </a:xfrm>
          <a:prstGeom prst="rect">
            <a:avLst/>
          </a:prstGeom>
          <a:noFill/>
          <a:ln>
            <a:noFill/>
          </a:ln>
        </p:spPr>
        <p:txBody>
          <a:bodyPr anchorCtr="0" anchor="t" bIns="45700" lIns="91425" spcFirstLastPara="1" rIns="91425" wrap="square" tIns="45700">
            <a:noAutofit/>
          </a:bodyPr>
          <a:lstStyle/>
          <a:p>
            <a:pPr indent="-285750" lvl="0" marL="285750" marR="0" rtl="1" algn="r">
              <a:lnSpc>
                <a:spcPct val="140000"/>
              </a:lnSpc>
              <a:spcBef>
                <a:spcPts val="0"/>
              </a:spcBef>
              <a:spcAft>
                <a:spcPts val="0"/>
              </a:spcAft>
              <a:buClr>
                <a:schemeClr val="dk1"/>
              </a:buClr>
              <a:buSzPts val="2720"/>
              <a:buFont typeface="Arial"/>
              <a:buChar char="•"/>
            </a:pPr>
            <a:r>
              <a:rPr b="1" i="0" lang="iw-IL" sz="1600" u="none" cap="none" strike="noStrike">
                <a:solidFill>
                  <a:schemeClr val="dk1"/>
                </a:solidFill>
                <a:latin typeface="Quattrocento Sans"/>
                <a:ea typeface="Quattrocento Sans"/>
                <a:cs typeface="Quattrocento Sans"/>
                <a:sym typeface="Quattrocento Sans"/>
              </a:rPr>
              <a:t>  התמחות מקצועית והכרות מעמיקה של פלח שוק רלוונטי</a:t>
            </a:r>
            <a:endParaRPr b="1" i="0" sz="1600" u="none" cap="none" strike="noStrike">
              <a:solidFill>
                <a:schemeClr val="dk1"/>
              </a:solidFill>
              <a:latin typeface="Quattrocento Sans"/>
              <a:ea typeface="Quattrocento Sans"/>
              <a:cs typeface="Quattrocento Sans"/>
              <a:sym typeface="Quattrocento Sans"/>
            </a:endParaRPr>
          </a:p>
          <a:p>
            <a:pPr indent="-285750" lvl="0" marL="285750" marR="0" rtl="1" algn="r">
              <a:lnSpc>
                <a:spcPct val="140000"/>
              </a:lnSpc>
              <a:spcBef>
                <a:spcPts val="800"/>
              </a:spcBef>
              <a:spcAft>
                <a:spcPts val="0"/>
              </a:spcAft>
              <a:buClr>
                <a:schemeClr val="dk1"/>
              </a:buClr>
              <a:buSzPts val="2720"/>
              <a:buFont typeface="Arial"/>
              <a:buChar char="•"/>
            </a:pPr>
            <a:r>
              <a:rPr b="1" i="0" lang="iw-IL" sz="1600" u="none" cap="none" strike="noStrike">
                <a:solidFill>
                  <a:schemeClr val="dk1"/>
                </a:solidFill>
                <a:latin typeface="Quattrocento Sans"/>
                <a:ea typeface="Quattrocento Sans"/>
                <a:cs typeface="Quattrocento Sans"/>
                <a:sym typeface="Quattrocento Sans"/>
              </a:rPr>
              <a:t>  ניסיון וותק בניהול וקידום פרויקטים</a:t>
            </a:r>
            <a:endParaRPr b="1" i="0" sz="1600" u="none" cap="none" strike="noStrike">
              <a:solidFill>
                <a:schemeClr val="dk1"/>
              </a:solidFill>
              <a:latin typeface="Quattrocento Sans"/>
              <a:ea typeface="Quattrocento Sans"/>
              <a:cs typeface="Quattrocento Sans"/>
              <a:sym typeface="Quattrocento Sans"/>
            </a:endParaRPr>
          </a:p>
          <a:p>
            <a:pPr indent="-285750" lvl="0" marL="285750" marR="0" rtl="1" algn="r">
              <a:lnSpc>
                <a:spcPct val="140000"/>
              </a:lnSpc>
              <a:spcBef>
                <a:spcPts val="800"/>
              </a:spcBef>
              <a:spcAft>
                <a:spcPts val="0"/>
              </a:spcAft>
              <a:buClr>
                <a:schemeClr val="dk1"/>
              </a:buClr>
              <a:buSzPts val="2720"/>
              <a:buFont typeface="Arial"/>
              <a:buChar char="•"/>
            </a:pPr>
            <a:r>
              <a:rPr b="1" i="0" lang="iw-IL" sz="1600" u="none" cap="none" strike="noStrike">
                <a:solidFill>
                  <a:schemeClr val="dk1"/>
                </a:solidFill>
                <a:latin typeface="Quattrocento Sans"/>
                <a:ea typeface="Quattrocento Sans"/>
                <a:cs typeface="Quattrocento Sans"/>
                <a:sym typeface="Quattrocento Sans"/>
              </a:rPr>
              <a:t>  ניסיון וותק בניהול צוות עובדים</a:t>
            </a:r>
            <a:endParaRPr b="1" i="0" sz="1600" u="none" cap="none" strike="noStrike">
              <a:solidFill>
                <a:schemeClr val="dk1"/>
              </a:solidFill>
              <a:latin typeface="Quattrocento Sans"/>
              <a:ea typeface="Quattrocento Sans"/>
              <a:cs typeface="Quattrocento Sans"/>
              <a:sym typeface="Quattrocento Sans"/>
            </a:endParaRPr>
          </a:p>
          <a:p>
            <a:pPr indent="-285750" lvl="0" marL="285750" marR="0" rtl="1" algn="r">
              <a:lnSpc>
                <a:spcPct val="140000"/>
              </a:lnSpc>
              <a:spcBef>
                <a:spcPts val="800"/>
              </a:spcBef>
              <a:spcAft>
                <a:spcPts val="0"/>
              </a:spcAft>
              <a:buClr>
                <a:schemeClr val="dk1"/>
              </a:buClr>
              <a:buSzPts val="2720"/>
              <a:buFont typeface="Arial"/>
              <a:buChar char="•"/>
            </a:pPr>
            <a:r>
              <a:rPr b="1" i="0" lang="iw-IL" sz="1600" u="none" cap="none" strike="noStrike">
                <a:solidFill>
                  <a:schemeClr val="dk1"/>
                </a:solidFill>
                <a:latin typeface="Quattrocento Sans"/>
                <a:ea typeface="Quattrocento Sans"/>
                <a:cs typeface="Quattrocento Sans"/>
                <a:sym typeface="Quattrocento Sans"/>
              </a:rPr>
              <a:t>  ניסיון וותק באפיון/פיתוח מערכות</a:t>
            </a:r>
            <a:endParaRPr b="1" i="0" sz="1600" u="none" cap="none" strike="noStrike">
              <a:solidFill>
                <a:schemeClr val="dk1"/>
              </a:solidFill>
              <a:latin typeface="Quattrocento Sans"/>
              <a:ea typeface="Quattrocento Sans"/>
              <a:cs typeface="Quattrocento Sans"/>
              <a:sym typeface="Quattrocento Sans"/>
            </a:endParaRPr>
          </a:p>
          <a:p>
            <a:pPr indent="-285750" lvl="0" marL="285750" marR="0" rtl="1" algn="r">
              <a:lnSpc>
                <a:spcPct val="140000"/>
              </a:lnSpc>
              <a:spcBef>
                <a:spcPts val="800"/>
              </a:spcBef>
              <a:spcAft>
                <a:spcPts val="0"/>
              </a:spcAft>
              <a:buClr>
                <a:schemeClr val="dk1"/>
              </a:buClr>
              <a:buSzPts val="2720"/>
              <a:buFont typeface="Arial"/>
              <a:buChar char="•"/>
            </a:pPr>
            <a:r>
              <a:rPr b="1" i="0" lang="iw-IL" sz="1600" u="none" cap="none" strike="noStrike">
                <a:solidFill>
                  <a:schemeClr val="dk1"/>
                </a:solidFill>
                <a:latin typeface="Quattrocento Sans"/>
                <a:ea typeface="Quattrocento Sans"/>
                <a:cs typeface="Quattrocento Sans"/>
                <a:sym typeface="Quattrocento Sans"/>
              </a:rPr>
              <a:t> שירות כקצין בצה"ל</a:t>
            </a:r>
            <a:endParaRPr b="1" i="0" sz="1600" u="none" cap="none" strike="noStrike">
              <a:solidFill>
                <a:schemeClr val="dk1"/>
              </a:solidFill>
              <a:latin typeface="Quattrocento Sans"/>
              <a:ea typeface="Quattrocento Sans"/>
              <a:cs typeface="Quattrocento Sans"/>
              <a:sym typeface="Quattrocento Sans"/>
            </a:endParaRPr>
          </a:p>
          <a:p>
            <a:pPr indent="-285750" lvl="0" marL="285750" marR="0" rtl="1" algn="r">
              <a:lnSpc>
                <a:spcPct val="140000"/>
              </a:lnSpc>
              <a:spcBef>
                <a:spcPts val="800"/>
              </a:spcBef>
              <a:spcAft>
                <a:spcPts val="0"/>
              </a:spcAft>
              <a:buClr>
                <a:schemeClr val="dk1"/>
              </a:buClr>
              <a:buSzPts val="2720"/>
              <a:buFont typeface="Arial"/>
              <a:buChar char="•"/>
            </a:pPr>
            <a:r>
              <a:rPr b="1" i="0" lang="iw-IL" sz="1600" u="none" cap="none" strike="noStrike">
                <a:solidFill>
                  <a:schemeClr val="dk1"/>
                </a:solidFill>
                <a:latin typeface="Quattrocento Sans"/>
                <a:ea typeface="Quattrocento Sans"/>
                <a:cs typeface="Quattrocento Sans"/>
                <a:sym typeface="Quattrocento Sans"/>
              </a:rPr>
              <a:t>  קבלת מענקים ומלגות- מענק בגובה 8,500 ₪ בשנה.</a:t>
            </a:r>
            <a:endParaRPr b="1" i="0" sz="1600" u="none" cap="none" strike="noStrike">
              <a:solidFill>
                <a:schemeClr val="dk1"/>
              </a:solidFill>
              <a:latin typeface="Quattrocento Sans"/>
              <a:ea typeface="Quattrocento Sans"/>
              <a:cs typeface="Quattrocento Sans"/>
              <a:sym typeface="Quattrocento Sans"/>
            </a:endParaRPr>
          </a:p>
        </p:txBody>
      </p:sp>
      <p:sp>
        <p:nvSpPr>
          <p:cNvPr id="1088" name="Google Shape;1088;p97"/>
          <p:cNvSpPr txBox="1"/>
          <p:nvPr/>
        </p:nvSpPr>
        <p:spPr>
          <a:xfrm>
            <a:off x="2128837" y="3881437"/>
            <a:ext cx="7359650" cy="19081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מסלול העתודה האקדמית מאפשר לימודים לתואר ראשון, למתאימים בנתוניהם, במוסדות לימוד אקדמאיים מוכרים במגמות המאושרות ע"י צה"ל במסגרת דחיית שירות תוך מתן הטבות ומענקים ללומדים.</a:t>
            </a:r>
            <a:endParaRPr/>
          </a:p>
          <a:p>
            <a:pPr indent="0" lvl="0" marL="0" marR="0" rtl="1" algn="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ההכשרה האקדמית מתבצעת במוסדות להשכלה גבוהה במדינת ישראל. </a:t>
            </a:r>
            <a:endParaRPr/>
          </a:p>
          <a:p>
            <a:pPr indent="0" lvl="0" marL="0" marR="0" rtl="1" algn="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ההרשמה למסלול העתודה האקדמית נעשית באתר "מתגייסים" </a:t>
            </a:r>
            <a:endParaRPr/>
          </a:p>
          <a:p>
            <a:pPr indent="0" lvl="0" marL="0" marR="0" rtl="1" algn="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בין החודשים </a:t>
            </a:r>
            <a:r>
              <a:rPr b="1" i="0" lang="iw-IL" sz="2000" u="none">
                <a:solidFill>
                  <a:schemeClr val="accent2"/>
                </a:solidFill>
                <a:latin typeface="Quattrocento Sans"/>
                <a:ea typeface="Quattrocento Sans"/>
                <a:cs typeface="Quattrocento Sans"/>
                <a:sym typeface="Quattrocento Sans"/>
              </a:rPr>
              <a:t>נובמבר-פברואר</a:t>
            </a:r>
            <a:r>
              <a:rPr b="0" i="0" lang="iw-IL" sz="1600" u="none">
                <a:solidFill>
                  <a:srgbClr val="000000"/>
                </a:solidFill>
                <a:latin typeface="Quattrocento Sans"/>
                <a:ea typeface="Quattrocento Sans"/>
                <a:cs typeface="Quattrocento Sans"/>
                <a:sym typeface="Quattrocento Sans"/>
              </a:rPr>
              <a:t> של שנת הי"ב.</a:t>
            </a:r>
            <a:endParaRPr/>
          </a:p>
          <a:p>
            <a:pPr indent="0" lvl="0" marL="0" marR="0" rtl="0" algn="l">
              <a:lnSpc>
                <a:spcPct val="100000"/>
              </a:lnSpc>
              <a:spcBef>
                <a:spcPts val="0"/>
              </a:spcBef>
              <a:spcAft>
                <a:spcPts val="0"/>
              </a:spcAft>
              <a:buNone/>
            </a:pPr>
            <a:r>
              <a:t/>
            </a:r>
            <a:endParaRPr b="0" i="0" sz="1600" u="none">
              <a:solidFill>
                <a:srgbClr val="000000"/>
              </a:solidFill>
              <a:latin typeface="Quattrocento Sans"/>
              <a:ea typeface="Quattrocento Sans"/>
              <a:cs typeface="Quattrocento Sans"/>
              <a:sym typeface="Quattrocento Sans"/>
            </a:endParaRPr>
          </a:p>
        </p:txBody>
      </p:sp>
      <p:sp>
        <p:nvSpPr>
          <p:cNvPr id="1089" name="Google Shape;1089;p97"/>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090" name="Google Shape;1090;p97"/>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pic>
        <p:nvPicPr>
          <p:cNvPr descr="D:\יחידת מיטב\PHOTO - תמונות\צה'ל- IDF\תלפיות\B0501359.JPG" id="1091" name="Google Shape;1091;p97"/>
          <p:cNvPicPr preferRelativeResize="0"/>
          <p:nvPr/>
        </p:nvPicPr>
        <p:blipFill rotWithShape="1">
          <a:blip r:embed="rId9">
            <a:alphaModFix/>
          </a:blip>
          <a:srcRect b="0" l="0" r="0" t="0"/>
          <a:stretch/>
        </p:blipFill>
        <p:spPr>
          <a:xfrm>
            <a:off x="920750" y="1579562"/>
            <a:ext cx="3711575" cy="1858962"/>
          </a:xfrm>
          <a:prstGeom prst="roundRect">
            <a:avLst>
              <a:gd fmla="val 16667"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5" name="Shape 1095"/>
        <p:cNvGrpSpPr/>
        <p:nvPr/>
      </p:nvGrpSpPr>
      <p:grpSpPr>
        <a:xfrm>
          <a:off x="0" y="0"/>
          <a:ext cx="0" cy="0"/>
          <a:chOff x="0" y="0"/>
          <a:chExt cx="0" cy="0"/>
        </a:xfrm>
      </p:grpSpPr>
      <p:grpSp>
        <p:nvGrpSpPr>
          <p:cNvPr id="1096" name="Google Shape;1096;p98"/>
          <p:cNvGrpSpPr/>
          <p:nvPr/>
        </p:nvGrpSpPr>
        <p:grpSpPr>
          <a:xfrm>
            <a:off x="1343025" y="115887"/>
            <a:ext cx="10874375" cy="6608762"/>
            <a:chOff x="0" y="0"/>
            <a:chExt cx="2147483647" cy="2147483647"/>
          </a:xfrm>
        </p:grpSpPr>
        <p:pic>
          <p:nvPicPr>
            <p:cNvPr id="1097" name="Google Shape;1097;p98"/>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1098" name="Google Shape;1098;p98"/>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1099" name="Google Shape;1099;p98"/>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1100" name="Google Shape;1100;p98"/>
            <p:cNvGrpSpPr/>
            <p:nvPr/>
          </p:nvGrpSpPr>
          <p:grpSpPr>
            <a:xfrm>
              <a:off x="0" y="1959054010"/>
              <a:ext cx="1853881995" cy="95081451"/>
              <a:chOff x="0" y="0"/>
              <a:chExt cx="2147483646" cy="2147483646"/>
            </a:xfrm>
          </p:grpSpPr>
          <p:sp>
            <p:nvSpPr>
              <p:cNvPr id="1101" name="Google Shape;1101;p98"/>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102" name="Google Shape;1102;p98"/>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103" name="Google Shape;1103;p98"/>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104" name="Google Shape;1104;p98"/>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105" name="Google Shape;1105;p98"/>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106" name="Google Shape;1106;p98"/>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1107" name="Google Shape;1107;p98"/>
          <p:cNvSpPr/>
          <p:nvPr/>
        </p:nvSpPr>
        <p:spPr>
          <a:xfrm>
            <a:off x="1524000" y="-6667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 מגמות בעתודה אקדמית</a:t>
            </a:r>
            <a:endParaRPr/>
          </a:p>
        </p:txBody>
      </p:sp>
      <p:grpSp>
        <p:nvGrpSpPr>
          <p:cNvPr id="1108" name="Google Shape;1108;p98"/>
          <p:cNvGrpSpPr/>
          <p:nvPr/>
        </p:nvGrpSpPr>
        <p:grpSpPr>
          <a:xfrm>
            <a:off x="2994025" y="777875"/>
            <a:ext cx="6621462" cy="5073650"/>
            <a:chOff x="2994025" y="777875"/>
            <a:chExt cx="6621462" cy="5073650"/>
          </a:xfrm>
        </p:grpSpPr>
        <p:sp>
          <p:nvSpPr>
            <p:cNvPr id="1109" name="Google Shape;1109;p98"/>
            <p:cNvSpPr txBox="1"/>
            <p:nvPr/>
          </p:nvSpPr>
          <p:spPr>
            <a:xfrm>
              <a:off x="7408862" y="777875"/>
              <a:ext cx="2206625" cy="579437"/>
            </a:xfrm>
            <a:prstGeom prst="rect">
              <a:avLst/>
            </a:prstGeom>
            <a:solidFill>
              <a:srgbClr val="37609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600"/>
                <a:buFont typeface="Quattrocento Sans"/>
                <a:buNone/>
              </a:pPr>
              <a:r>
                <a:rPr b="1" i="0" lang="iw-IL" sz="1600" u="none">
                  <a:solidFill>
                    <a:schemeClr val="lt1"/>
                  </a:solidFill>
                  <a:latin typeface="Quattrocento Sans"/>
                  <a:ea typeface="Quattrocento Sans"/>
                  <a:cs typeface="Quattrocento Sans"/>
                  <a:sym typeface="Quattrocento Sans"/>
                </a:rPr>
                <a:t>רפואה</a:t>
              </a:r>
              <a:endParaRPr/>
            </a:p>
          </p:txBody>
        </p:sp>
        <p:sp>
          <p:nvSpPr>
            <p:cNvPr id="1110" name="Google Shape;1110;p98"/>
            <p:cNvSpPr txBox="1"/>
            <p:nvPr/>
          </p:nvSpPr>
          <p:spPr>
            <a:xfrm>
              <a:off x="5200650" y="777875"/>
              <a:ext cx="2208212" cy="579437"/>
            </a:xfrm>
            <a:prstGeom prst="rect">
              <a:avLst/>
            </a:prstGeom>
            <a:solidFill>
              <a:srgbClr val="37609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600"/>
                <a:buFont typeface="Quattrocento Sans"/>
                <a:buNone/>
              </a:pPr>
              <a:r>
                <a:rPr b="1" i="0" lang="iw-IL" sz="1600" u="none">
                  <a:solidFill>
                    <a:schemeClr val="lt1"/>
                  </a:solidFill>
                  <a:latin typeface="Quattrocento Sans"/>
                  <a:ea typeface="Quattrocento Sans"/>
                  <a:cs typeface="Quattrocento Sans"/>
                  <a:sym typeface="Quattrocento Sans"/>
                </a:rPr>
                <a:t>מקצועות ההנדסה והמדעים המדויקים</a:t>
              </a:r>
              <a:endParaRPr/>
            </a:p>
          </p:txBody>
        </p:sp>
        <p:sp>
          <p:nvSpPr>
            <p:cNvPr id="1111" name="Google Shape;1111;p98"/>
            <p:cNvSpPr txBox="1"/>
            <p:nvPr/>
          </p:nvSpPr>
          <p:spPr>
            <a:xfrm>
              <a:off x="2994025" y="777875"/>
              <a:ext cx="2206625" cy="579437"/>
            </a:xfrm>
            <a:prstGeom prst="rect">
              <a:avLst/>
            </a:prstGeom>
            <a:solidFill>
              <a:srgbClr val="376092"/>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lt1"/>
                </a:buClr>
                <a:buSzPts val="1600"/>
                <a:buFont typeface="Quattrocento Sans"/>
                <a:buNone/>
              </a:pPr>
              <a:r>
                <a:rPr b="1" i="0" lang="iw-IL" sz="1600" u="none">
                  <a:solidFill>
                    <a:schemeClr val="lt1"/>
                  </a:solidFill>
                  <a:latin typeface="Quattrocento Sans"/>
                  <a:ea typeface="Quattrocento Sans"/>
                  <a:cs typeface="Quattrocento Sans"/>
                  <a:sym typeface="Quattrocento Sans"/>
                </a:rPr>
                <a:t>מסלולים נוספים</a:t>
              </a:r>
              <a:endParaRPr/>
            </a:p>
          </p:txBody>
        </p:sp>
        <p:sp>
          <p:nvSpPr>
            <p:cNvPr id="1112" name="Google Shape;1112;p98"/>
            <p:cNvSpPr txBox="1"/>
            <p:nvPr/>
          </p:nvSpPr>
          <p:spPr>
            <a:xfrm>
              <a:off x="7408862" y="1357312"/>
              <a:ext cx="2206625"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רפואה כללית</a:t>
              </a:r>
              <a:endParaRPr/>
            </a:p>
          </p:txBody>
        </p:sp>
        <p:sp>
          <p:nvSpPr>
            <p:cNvPr id="1113" name="Google Shape;1113;p98"/>
            <p:cNvSpPr txBox="1"/>
            <p:nvPr/>
          </p:nvSpPr>
          <p:spPr>
            <a:xfrm>
              <a:off x="5200650" y="1357312"/>
              <a:ext cx="2208212"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ביולוגיה/ מדעי החיים</a:t>
              </a:r>
              <a:endParaRPr/>
            </a:p>
          </p:txBody>
        </p:sp>
        <p:sp>
          <p:nvSpPr>
            <p:cNvPr id="1114" name="Google Shape;1114;p98"/>
            <p:cNvSpPr txBox="1"/>
            <p:nvPr/>
          </p:nvSpPr>
          <p:spPr>
            <a:xfrm>
              <a:off x="2994025" y="1357312"/>
              <a:ext cx="2206625"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לוגיסטיקה</a:t>
              </a:r>
              <a:endParaRPr/>
            </a:p>
          </p:txBody>
        </p:sp>
        <p:sp>
          <p:nvSpPr>
            <p:cNvPr id="1115" name="Google Shape;1115;p98"/>
            <p:cNvSpPr txBox="1"/>
            <p:nvPr/>
          </p:nvSpPr>
          <p:spPr>
            <a:xfrm>
              <a:off x="7408862" y="1751012"/>
              <a:ext cx="2206625" cy="579437"/>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רפואת שיניים</a:t>
              </a:r>
              <a:endParaRPr/>
            </a:p>
          </p:txBody>
        </p:sp>
        <p:sp>
          <p:nvSpPr>
            <p:cNvPr id="1116" name="Google Shape;1116;p98"/>
            <p:cNvSpPr txBox="1"/>
            <p:nvPr/>
          </p:nvSpPr>
          <p:spPr>
            <a:xfrm>
              <a:off x="5200650" y="1751012"/>
              <a:ext cx="2208212" cy="579437"/>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הנדסת חשמל ואלקטרוניקה</a:t>
              </a:r>
              <a:endParaRPr/>
            </a:p>
          </p:txBody>
        </p:sp>
        <p:sp>
          <p:nvSpPr>
            <p:cNvPr id="1117" name="Google Shape;1117;p98"/>
            <p:cNvSpPr txBox="1"/>
            <p:nvPr/>
          </p:nvSpPr>
          <p:spPr>
            <a:xfrm>
              <a:off x="2994025" y="1751012"/>
              <a:ext cx="2206625" cy="579437"/>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כלכלה</a:t>
              </a:r>
              <a:endParaRPr/>
            </a:p>
          </p:txBody>
        </p:sp>
        <p:sp>
          <p:nvSpPr>
            <p:cNvPr id="1118" name="Google Shape;1118;p98"/>
            <p:cNvSpPr txBox="1"/>
            <p:nvPr/>
          </p:nvSpPr>
          <p:spPr>
            <a:xfrm>
              <a:off x="7408862" y="2330450"/>
              <a:ext cx="2206625"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רוקחות</a:t>
              </a:r>
              <a:endParaRPr/>
            </a:p>
          </p:txBody>
        </p:sp>
        <p:sp>
          <p:nvSpPr>
            <p:cNvPr id="1119" name="Google Shape;1119;p98"/>
            <p:cNvSpPr txBox="1"/>
            <p:nvPr/>
          </p:nvSpPr>
          <p:spPr>
            <a:xfrm>
              <a:off x="5200650" y="2330450"/>
              <a:ext cx="2208212"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הנדסת חשמל ופיזיקה</a:t>
              </a:r>
              <a:endParaRPr/>
            </a:p>
          </p:txBody>
        </p:sp>
        <p:sp>
          <p:nvSpPr>
            <p:cNvPr id="1120" name="Google Shape;1120;p98"/>
            <p:cNvSpPr txBox="1"/>
            <p:nvPr/>
          </p:nvSpPr>
          <p:spPr>
            <a:xfrm>
              <a:off x="2994025" y="2330450"/>
              <a:ext cx="2206625"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מזרח התיכון</a:t>
              </a:r>
              <a:endParaRPr/>
            </a:p>
          </p:txBody>
        </p:sp>
        <p:sp>
          <p:nvSpPr>
            <p:cNvPr id="1121" name="Google Shape;1121;p98"/>
            <p:cNvSpPr txBox="1"/>
            <p:nvPr/>
          </p:nvSpPr>
          <p:spPr>
            <a:xfrm>
              <a:off x="7408862" y="2724150"/>
              <a:ext cx="2206625"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וטרינריה</a:t>
              </a:r>
              <a:endParaRPr/>
            </a:p>
          </p:txBody>
        </p:sp>
        <p:sp>
          <p:nvSpPr>
            <p:cNvPr id="1122" name="Google Shape;1122;p98"/>
            <p:cNvSpPr txBox="1"/>
            <p:nvPr/>
          </p:nvSpPr>
          <p:spPr>
            <a:xfrm>
              <a:off x="5200650" y="2724150"/>
              <a:ext cx="2208212"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הנדסת מכונות</a:t>
              </a:r>
              <a:endParaRPr/>
            </a:p>
          </p:txBody>
        </p:sp>
        <p:sp>
          <p:nvSpPr>
            <p:cNvPr id="1123" name="Google Shape;1123;p98"/>
            <p:cNvSpPr txBox="1"/>
            <p:nvPr/>
          </p:nvSpPr>
          <p:spPr>
            <a:xfrm>
              <a:off x="2994025" y="2724150"/>
              <a:ext cx="2206625"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משפטים</a:t>
              </a:r>
              <a:endParaRPr/>
            </a:p>
          </p:txBody>
        </p:sp>
        <p:sp>
          <p:nvSpPr>
            <p:cNvPr id="1124" name="Google Shape;1124;p98"/>
            <p:cNvSpPr txBox="1"/>
            <p:nvPr/>
          </p:nvSpPr>
          <p:spPr>
            <a:xfrm>
              <a:off x="7408862" y="3117850"/>
              <a:ext cx="2206625"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מדעי התזונה</a:t>
              </a:r>
              <a:endParaRPr/>
            </a:p>
          </p:txBody>
        </p:sp>
        <p:sp>
          <p:nvSpPr>
            <p:cNvPr id="1125" name="Google Shape;1125;p98"/>
            <p:cNvSpPr txBox="1"/>
            <p:nvPr/>
          </p:nvSpPr>
          <p:spPr>
            <a:xfrm>
              <a:off x="5200650" y="3117850"/>
              <a:ext cx="2208212"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הנדסת חומרים</a:t>
              </a:r>
              <a:endParaRPr/>
            </a:p>
          </p:txBody>
        </p:sp>
        <p:sp>
          <p:nvSpPr>
            <p:cNvPr id="1126" name="Google Shape;1126;p98"/>
            <p:cNvSpPr txBox="1"/>
            <p:nvPr/>
          </p:nvSpPr>
          <p:spPr>
            <a:xfrm>
              <a:off x="2994025" y="3117850"/>
              <a:ext cx="2206625" cy="393700"/>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פסיכולוגיה</a:t>
              </a:r>
              <a:endParaRPr/>
            </a:p>
          </p:txBody>
        </p:sp>
        <p:sp>
          <p:nvSpPr>
            <p:cNvPr id="1127" name="Google Shape;1127;p98"/>
            <p:cNvSpPr txBox="1"/>
            <p:nvPr/>
          </p:nvSpPr>
          <p:spPr>
            <a:xfrm>
              <a:off x="7408862" y="3511550"/>
              <a:ext cx="2206625"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הנדסת ביו רפואה</a:t>
              </a:r>
              <a:endParaRPr/>
            </a:p>
          </p:txBody>
        </p:sp>
        <p:sp>
          <p:nvSpPr>
            <p:cNvPr id="1128" name="Google Shape;1128;p98"/>
            <p:cNvSpPr txBox="1"/>
            <p:nvPr/>
          </p:nvSpPr>
          <p:spPr>
            <a:xfrm>
              <a:off x="5200650" y="3511550"/>
              <a:ext cx="2208212"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הנדסה כימית</a:t>
              </a:r>
              <a:endParaRPr/>
            </a:p>
          </p:txBody>
        </p:sp>
        <p:sp>
          <p:nvSpPr>
            <p:cNvPr id="1129" name="Google Shape;1129;p98"/>
            <p:cNvSpPr txBox="1"/>
            <p:nvPr/>
          </p:nvSpPr>
          <p:spPr>
            <a:xfrm>
              <a:off x="2994025" y="3511550"/>
              <a:ext cx="2206625"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מדעי ההתנהגות</a:t>
              </a:r>
              <a:endParaRPr/>
            </a:p>
          </p:txBody>
        </p:sp>
        <p:sp>
          <p:nvSpPr>
            <p:cNvPr id="1130" name="Google Shape;1130;p98"/>
            <p:cNvSpPr txBox="1"/>
            <p:nvPr/>
          </p:nvSpPr>
          <p:spPr>
            <a:xfrm>
              <a:off x="7408862" y="3905250"/>
              <a:ext cx="2206625" cy="579437"/>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פיזיותרפיה וריפוי ועיסוק</a:t>
              </a:r>
              <a:endParaRPr/>
            </a:p>
          </p:txBody>
        </p:sp>
        <p:sp>
          <p:nvSpPr>
            <p:cNvPr id="1131" name="Google Shape;1131;p98"/>
            <p:cNvSpPr txBox="1"/>
            <p:nvPr/>
          </p:nvSpPr>
          <p:spPr>
            <a:xfrm>
              <a:off x="5200650" y="3905250"/>
              <a:ext cx="2208212" cy="579437"/>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הנדסת מחשבים</a:t>
              </a:r>
              <a:endParaRPr/>
            </a:p>
          </p:txBody>
        </p:sp>
        <p:sp>
          <p:nvSpPr>
            <p:cNvPr id="1132" name="Google Shape;1132;p98"/>
            <p:cNvSpPr txBox="1"/>
            <p:nvPr/>
          </p:nvSpPr>
          <p:spPr>
            <a:xfrm>
              <a:off x="2994025" y="3905250"/>
              <a:ext cx="2206625" cy="579437"/>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שפות- ערבית, אנגלית</a:t>
              </a:r>
              <a:endParaRPr/>
            </a:p>
          </p:txBody>
        </p:sp>
        <p:sp>
          <p:nvSpPr>
            <p:cNvPr id="1133" name="Google Shape;1133;p98"/>
            <p:cNvSpPr txBox="1"/>
            <p:nvPr/>
          </p:nvSpPr>
          <p:spPr>
            <a:xfrm>
              <a:off x="7408862" y="4484687"/>
              <a:ext cx="2206625"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34" name="Google Shape;1134;p98"/>
            <p:cNvSpPr txBox="1"/>
            <p:nvPr/>
          </p:nvSpPr>
          <p:spPr>
            <a:xfrm>
              <a:off x="5200650" y="4484687"/>
              <a:ext cx="2208212"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הנדסת תוכנה</a:t>
              </a:r>
              <a:endParaRPr/>
            </a:p>
          </p:txBody>
        </p:sp>
        <p:sp>
          <p:nvSpPr>
            <p:cNvPr id="1135" name="Google Shape;1135;p98"/>
            <p:cNvSpPr txBox="1"/>
            <p:nvPr/>
          </p:nvSpPr>
          <p:spPr>
            <a:xfrm>
              <a:off x="2994025" y="4484687"/>
              <a:ext cx="2206625"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יחסים בינלאומיים</a:t>
              </a:r>
              <a:endParaRPr/>
            </a:p>
          </p:txBody>
        </p:sp>
        <p:sp>
          <p:nvSpPr>
            <p:cNvPr id="1136" name="Google Shape;1136;p98"/>
            <p:cNvSpPr txBox="1"/>
            <p:nvPr/>
          </p:nvSpPr>
          <p:spPr>
            <a:xfrm>
              <a:off x="7408862" y="4878387"/>
              <a:ext cx="2206625" cy="579437"/>
            </a:xfrm>
            <a:prstGeom prst="rect">
              <a:avLst/>
            </a:prstGeom>
            <a:solidFill>
              <a:srgbClr val="D0D8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37" name="Google Shape;1137;p98"/>
            <p:cNvSpPr txBox="1"/>
            <p:nvPr/>
          </p:nvSpPr>
          <p:spPr>
            <a:xfrm>
              <a:off x="5200650" y="4878387"/>
              <a:ext cx="2208212" cy="579437"/>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פיזיקה</a:t>
              </a:r>
              <a:endParaRPr/>
            </a:p>
            <a:p>
              <a:pPr indent="0" lvl="0" marL="0" marR="0" rtl="0" algn="l">
                <a:lnSpc>
                  <a:spcPct val="100000"/>
                </a:lnSpc>
                <a:spcBef>
                  <a:spcPts val="0"/>
                </a:spcBef>
                <a:spcAft>
                  <a:spcPts val="0"/>
                </a:spcAft>
                <a:buNone/>
              </a:pPr>
              <a:r>
                <a:t/>
              </a:r>
              <a:endParaRPr b="0" i="0" sz="1600" u="none">
                <a:solidFill>
                  <a:srgbClr val="000000"/>
                </a:solidFill>
                <a:latin typeface="Quattrocento Sans"/>
                <a:ea typeface="Quattrocento Sans"/>
                <a:cs typeface="Quattrocento Sans"/>
                <a:sym typeface="Quattrocento Sans"/>
              </a:endParaRPr>
            </a:p>
          </p:txBody>
        </p:sp>
        <p:sp>
          <p:nvSpPr>
            <p:cNvPr id="1138" name="Google Shape;1138;p98"/>
            <p:cNvSpPr txBox="1"/>
            <p:nvPr/>
          </p:nvSpPr>
          <p:spPr>
            <a:xfrm>
              <a:off x="2994025" y="4878387"/>
              <a:ext cx="2206625" cy="579437"/>
            </a:xfrm>
            <a:prstGeom prst="rect">
              <a:avLst/>
            </a:prstGeom>
            <a:solidFill>
              <a:srgbClr val="D0D8E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היסטוריה</a:t>
              </a:r>
              <a:endParaRPr/>
            </a:p>
          </p:txBody>
        </p:sp>
        <p:sp>
          <p:nvSpPr>
            <p:cNvPr id="1139" name="Google Shape;1139;p98"/>
            <p:cNvSpPr txBox="1"/>
            <p:nvPr/>
          </p:nvSpPr>
          <p:spPr>
            <a:xfrm>
              <a:off x="7408862" y="5457825"/>
              <a:ext cx="2206625"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40" name="Google Shape;1140;p98"/>
            <p:cNvSpPr txBox="1"/>
            <p:nvPr/>
          </p:nvSpPr>
          <p:spPr>
            <a:xfrm>
              <a:off x="5200650" y="5457825"/>
              <a:ext cx="2208212"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מדעי המחשב</a:t>
              </a:r>
              <a:endParaRPr/>
            </a:p>
          </p:txBody>
        </p:sp>
        <p:sp>
          <p:nvSpPr>
            <p:cNvPr id="1141" name="Google Shape;1141;p98"/>
            <p:cNvSpPr txBox="1"/>
            <p:nvPr/>
          </p:nvSpPr>
          <p:spPr>
            <a:xfrm>
              <a:off x="2994025" y="5457825"/>
              <a:ext cx="2206625" cy="393700"/>
            </a:xfrm>
            <a:prstGeom prst="rect">
              <a:avLst/>
            </a:prstGeom>
            <a:solidFill>
              <a:srgbClr val="E9EDF4"/>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תקשורת</a:t>
              </a:r>
              <a:endParaRPr/>
            </a:p>
          </p:txBody>
        </p:sp>
        <p:cxnSp>
          <p:nvCxnSpPr>
            <p:cNvPr id="1142" name="Google Shape;1142;p98"/>
            <p:cNvCxnSpPr/>
            <p:nvPr/>
          </p:nvCxnSpPr>
          <p:spPr>
            <a:xfrm>
              <a:off x="7408862" y="777875"/>
              <a:ext cx="0" cy="5073650"/>
            </a:xfrm>
            <a:prstGeom prst="straightConnector1">
              <a:avLst/>
            </a:prstGeom>
            <a:noFill/>
            <a:ln cap="flat" cmpd="sng" w="12700">
              <a:solidFill>
                <a:schemeClr val="accent1"/>
              </a:solidFill>
              <a:prstDash val="solid"/>
              <a:miter lim="800000"/>
              <a:headEnd len="med" w="med" type="none"/>
              <a:tailEnd len="med" w="med" type="none"/>
            </a:ln>
          </p:spPr>
        </p:cxnSp>
        <p:cxnSp>
          <p:nvCxnSpPr>
            <p:cNvPr id="1143" name="Google Shape;1143;p98"/>
            <p:cNvCxnSpPr/>
            <p:nvPr/>
          </p:nvCxnSpPr>
          <p:spPr>
            <a:xfrm>
              <a:off x="5200650" y="777875"/>
              <a:ext cx="0" cy="5073650"/>
            </a:xfrm>
            <a:prstGeom prst="straightConnector1">
              <a:avLst/>
            </a:prstGeom>
            <a:noFill/>
            <a:ln cap="flat" cmpd="sng" w="12700">
              <a:solidFill>
                <a:schemeClr val="accent1"/>
              </a:solidFill>
              <a:prstDash val="solid"/>
              <a:miter lim="800000"/>
              <a:headEnd len="med" w="med" type="none"/>
              <a:tailEnd len="med" w="med" type="none"/>
            </a:ln>
          </p:spPr>
        </p:cxnSp>
        <p:cxnSp>
          <p:nvCxnSpPr>
            <p:cNvPr id="1144" name="Google Shape;1144;p98"/>
            <p:cNvCxnSpPr/>
            <p:nvPr/>
          </p:nvCxnSpPr>
          <p:spPr>
            <a:xfrm>
              <a:off x="2994025" y="1357312"/>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45" name="Google Shape;1145;p98"/>
            <p:cNvCxnSpPr/>
            <p:nvPr/>
          </p:nvCxnSpPr>
          <p:spPr>
            <a:xfrm>
              <a:off x="2994025" y="1751012"/>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46" name="Google Shape;1146;p98"/>
            <p:cNvCxnSpPr/>
            <p:nvPr/>
          </p:nvCxnSpPr>
          <p:spPr>
            <a:xfrm>
              <a:off x="2994025" y="2330450"/>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47" name="Google Shape;1147;p98"/>
            <p:cNvCxnSpPr/>
            <p:nvPr/>
          </p:nvCxnSpPr>
          <p:spPr>
            <a:xfrm>
              <a:off x="2994025" y="2724150"/>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48" name="Google Shape;1148;p98"/>
            <p:cNvCxnSpPr/>
            <p:nvPr/>
          </p:nvCxnSpPr>
          <p:spPr>
            <a:xfrm>
              <a:off x="2994025" y="3117850"/>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49" name="Google Shape;1149;p98"/>
            <p:cNvCxnSpPr/>
            <p:nvPr/>
          </p:nvCxnSpPr>
          <p:spPr>
            <a:xfrm>
              <a:off x="2994025" y="3511550"/>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50" name="Google Shape;1150;p98"/>
            <p:cNvCxnSpPr/>
            <p:nvPr/>
          </p:nvCxnSpPr>
          <p:spPr>
            <a:xfrm>
              <a:off x="2994025" y="3905250"/>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51" name="Google Shape;1151;p98"/>
            <p:cNvCxnSpPr/>
            <p:nvPr/>
          </p:nvCxnSpPr>
          <p:spPr>
            <a:xfrm>
              <a:off x="2994025" y="4484687"/>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52" name="Google Shape;1152;p98"/>
            <p:cNvCxnSpPr/>
            <p:nvPr/>
          </p:nvCxnSpPr>
          <p:spPr>
            <a:xfrm>
              <a:off x="2994025" y="4878387"/>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53" name="Google Shape;1153;p98"/>
            <p:cNvCxnSpPr/>
            <p:nvPr/>
          </p:nvCxnSpPr>
          <p:spPr>
            <a:xfrm>
              <a:off x="2994025" y="5457825"/>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54" name="Google Shape;1154;p98"/>
            <p:cNvCxnSpPr/>
            <p:nvPr/>
          </p:nvCxnSpPr>
          <p:spPr>
            <a:xfrm>
              <a:off x="9615487" y="777875"/>
              <a:ext cx="0" cy="5073650"/>
            </a:xfrm>
            <a:prstGeom prst="straightConnector1">
              <a:avLst/>
            </a:prstGeom>
            <a:noFill/>
            <a:ln cap="flat" cmpd="sng" w="12700">
              <a:solidFill>
                <a:schemeClr val="accent1"/>
              </a:solidFill>
              <a:prstDash val="solid"/>
              <a:miter lim="800000"/>
              <a:headEnd len="med" w="med" type="none"/>
              <a:tailEnd len="med" w="med" type="none"/>
            </a:ln>
          </p:spPr>
        </p:cxnSp>
        <p:cxnSp>
          <p:nvCxnSpPr>
            <p:cNvPr id="1155" name="Google Shape;1155;p98"/>
            <p:cNvCxnSpPr/>
            <p:nvPr/>
          </p:nvCxnSpPr>
          <p:spPr>
            <a:xfrm>
              <a:off x="2994025" y="777875"/>
              <a:ext cx="0" cy="5073650"/>
            </a:xfrm>
            <a:prstGeom prst="straightConnector1">
              <a:avLst/>
            </a:prstGeom>
            <a:noFill/>
            <a:ln cap="flat" cmpd="sng" w="12700">
              <a:solidFill>
                <a:schemeClr val="accent1"/>
              </a:solidFill>
              <a:prstDash val="solid"/>
              <a:miter lim="800000"/>
              <a:headEnd len="med" w="med" type="none"/>
              <a:tailEnd len="med" w="med" type="none"/>
            </a:ln>
          </p:spPr>
        </p:cxnSp>
        <p:cxnSp>
          <p:nvCxnSpPr>
            <p:cNvPr id="1156" name="Google Shape;1156;p98"/>
            <p:cNvCxnSpPr/>
            <p:nvPr/>
          </p:nvCxnSpPr>
          <p:spPr>
            <a:xfrm>
              <a:off x="2994025" y="777875"/>
              <a:ext cx="6621462" cy="0"/>
            </a:xfrm>
            <a:prstGeom prst="straightConnector1">
              <a:avLst/>
            </a:prstGeom>
            <a:noFill/>
            <a:ln cap="flat" cmpd="sng" w="12700">
              <a:solidFill>
                <a:schemeClr val="accent1"/>
              </a:solidFill>
              <a:prstDash val="solid"/>
              <a:miter lim="800000"/>
              <a:headEnd len="med" w="med" type="none"/>
              <a:tailEnd len="med" w="med" type="none"/>
            </a:ln>
          </p:spPr>
        </p:cxnSp>
        <p:cxnSp>
          <p:nvCxnSpPr>
            <p:cNvPr id="1157" name="Google Shape;1157;p98"/>
            <p:cNvCxnSpPr/>
            <p:nvPr/>
          </p:nvCxnSpPr>
          <p:spPr>
            <a:xfrm>
              <a:off x="2994025" y="5851525"/>
              <a:ext cx="6621462" cy="0"/>
            </a:xfrm>
            <a:prstGeom prst="straightConnector1">
              <a:avLst/>
            </a:prstGeom>
            <a:noFill/>
            <a:ln cap="flat" cmpd="sng" w="12700">
              <a:solidFill>
                <a:schemeClr val="accent1"/>
              </a:solidFill>
              <a:prstDash val="solid"/>
              <a:miter lim="800000"/>
              <a:headEnd len="med" w="med" type="none"/>
              <a:tailEnd len="med" w="med" type="none"/>
            </a:ln>
          </p:spPr>
        </p:cxnSp>
      </p:grpSp>
      <p:sp>
        <p:nvSpPr>
          <p:cNvPr id="1158" name="Google Shape;1158;p98"/>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159" name="Google Shape;1159;p98"/>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1160" name="Google Shape;1160;p98"/>
          <p:cNvSpPr/>
          <p:nvPr/>
        </p:nvSpPr>
        <p:spPr>
          <a:xfrm>
            <a:off x="196850" y="1484312"/>
            <a:ext cx="2654300" cy="1728787"/>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רשימה מלאה של רשימת המגמות ומוסדות הלימוד תוכלו למצוא באתר "מתגייסים"– חוברות לקראת גיוס – חוברת עתודה</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grpSp>
        <p:nvGrpSpPr>
          <p:cNvPr id="1165" name="Google Shape;1165;p99"/>
          <p:cNvGrpSpPr/>
          <p:nvPr/>
        </p:nvGrpSpPr>
        <p:grpSpPr>
          <a:xfrm>
            <a:off x="1343025" y="115887"/>
            <a:ext cx="10874375" cy="6608762"/>
            <a:chOff x="0" y="0"/>
            <a:chExt cx="2147483647" cy="2147483647"/>
          </a:xfrm>
        </p:grpSpPr>
        <p:pic>
          <p:nvPicPr>
            <p:cNvPr id="1166" name="Google Shape;1166;p99"/>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1167" name="Google Shape;1167;p99"/>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1168" name="Google Shape;1168;p99"/>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1169" name="Google Shape;1169;p99"/>
            <p:cNvGrpSpPr/>
            <p:nvPr/>
          </p:nvGrpSpPr>
          <p:grpSpPr>
            <a:xfrm>
              <a:off x="0" y="1959054010"/>
              <a:ext cx="1853881995" cy="95081451"/>
              <a:chOff x="0" y="0"/>
              <a:chExt cx="2147483646" cy="2147483646"/>
            </a:xfrm>
          </p:grpSpPr>
          <p:sp>
            <p:nvSpPr>
              <p:cNvPr id="1170" name="Google Shape;1170;p99"/>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171" name="Google Shape;1171;p99"/>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172" name="Google Shape;1172;p99"/>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173" name="Google Shape;1173;p99"/>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174" name="Google Shape;1174;p99"/>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175" name="Google Shape;1175;p99"/>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1176" name="Google Shape;1176;p99"/>
          <p:cNvSpPr/>
          <p:nvPr/>
        </p:nvSpPr>
        <p:spPr>
          <a:xfrm>
            <a:off x="1524000" y="7937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תהליך המיון לעתודה</a:t>
            </a:r>
            <a:endParaRPr/>
          </a:p>
        </p:txBody>
      </p:sp>
      <p:pic>
        <p:nvPicPr>
          <p:cNvPr id="1177" name="Google Shape;1177;p99"/>
          <p:cNvPicPr preferRelativeResize="0"/>
          <p:nvPr/>
        </p:nvPicPr>
        <p:blipFill rotWithShape="1">
          <a:blip r:embed="rId9">
            <a:alphaModFix/>
          </a:blip>
          <a:srcRect b="0" l="0" r="0" t="0"/>
          <a:stretch/>
        </p:blipFill>
        <p:spPr>
          <a:xfrm>
            <a:off x="3097212" y="944562"/>
            <a:ext cx="6411912" cy="4633912"/>
          </a:xfrm>
          <a:prstGeom prst="rect">
            <a:avLst/>
          </a:prstGeom>
          <a:noFill/>
          <a:ln>
            <a:noFill/>
          </a:ln>
        </p:spPr>
      </p:pic>
      <p:sp>
        <p:nvSpPr>
          <p:cNvPr id="1178" name="Google Shape;1178;p99"/>
          <p:cNvSpPr/>
          <p:nvPr/>
        </p:nvSpPr>
        <p:spPr>
          <a:xfrm>
            <a:off x="2806700" y="5638800"/>
            <a:ext cx="6578600" cy="387350"/>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מידע נוסף על מסלולי העתודה ניתן למצוא באתר ואפליקציית "מתגייסים"</a:t>
            </a:r>
            <a:endParaRPr/>
          </a:p>
        </p:txBody>
      </p:sp>
      <p:sp>
        <p:nvSpPr>
          <p:cNvPr id="1179" name="Google Shape;1179;p99"/>
          <p:cNvSpPr txBox="1"/>
          <p:nvPr/>
        </p:nvSpPr>
        <p:spPr>
          <a:xfrm>
            <a:off x="4648200" y="6356350"/>
            <a:ext cx="2895600" cy="3651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180" name="Google Shape;1180;p99"/>
          <p:cNvSpPr txBox="1"/>
          <p:nvPr/>
        </p:nvSpPr>
        <p:spPr>
          <a:xfrm>
            <a:off x="1981200" y="6356350"/>
            <a:ext cx="21336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21</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4" name="Shape 1184"/>
        <p:cNvGrpSpPr/>
        <p:nvPr/>
      </p:nvGrpSpPr>
      <p:grpSpPr>
        <a:xfrm>
          <a:off x="0" y="0"/>
          <a:ext cx="0" cy="0"/>
          <a:chOff x="0" y="0"/>
          <a:chExt cx="0" cy="0"/>
        </a:xfrm>
      </p:grpSpPr>
      <p:grpSp>
        <p:nvGrpSpPr>
          <p:cNvPr id="1185" name="Google Shape;1185;p100"/>
          <p:cNvGrpSpPr/>
          <p:nvPr/>
        </p:nvGrpSpPr>
        <p:grpSpPr>
          <a:xfrm>
            <a:off x="1343025" y="115887"/>
            <a:ext cx="10874375" cy="6608762"/>
            <a:chOff x="0" y="0"/>
            <a:chExt cx="2147483647" cy="2147483647"/>
          </a:xfrm>
        </p:grpSpPr>
        <p:pic>
          <p:nvPicPr>
            <p:cNvPr id="1186" name="Google Shape;1186;p100"/>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1187" name="Google Shape;1187;p100"/>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1188" name="Google Shape;1188;p100"/>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1189" name="Google Shape;1189;p100"/>
            <p:cNvGrpSpPr/>
            <p:nvPr/>
          </p:nvGrpSpPr>
          <p:grpSpPr>
            <a:xfrm>
              <a:off x="0" y="1959054010"/>
              <a:ext cx="1853881995" cy="95081451"/>
              <a:chOff x="0" y="0"/>
              <a:chExt cx="2147483646" cy="2147483646"/>
            </a:xfrm>
          </p:grpSpPr>
          <p:sp>
            <p:nvSpPr>
              <p:cNvPr id="1190" name="Google Shape;1190;p100"/>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191" name="Google Shape;1191;p100"/>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192" name="Google Shape;1192;p100"/>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193" name="Google Shape;1193;p100"/>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194" name="Google Shape;1194;p100"/>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195" name="Google Shape;1195;p100"/>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1196" name="Google Shape;1196;p100"/>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שנת שרות , מכינה ונח"ל</a:t>
            </a:r>
            <a:endParaRPr/>
          </a:p>
        </p:txBody>
      </p:sp>
      <p:sp>
        <p:nvSpPr>
          <p:cNvPr id="1197" name="Google Shape;1197;p100"/>
          <p:cNvSpPr txBox="1"/>
          <p:nvPr/>
        </p:nvSpPr>
        <p:spPr>
          <a:xfrm>
            <a:off x="1471612" y="1128712"/>
            <a:ext cx="9144000" cy="3924300"/>
          </a:xfrm>
          <a:prstGeom prst="rect">
            <a:avLst/>
          </a:prstGeom>
          <a:noFill/>
          <a:ln>
            <a:noFill/>
          </a:ln>
        </p:spPr>
        <p:txBody>
          <a:bodyPr anchorCtr="0" anchor="t" bIns="45700" lIns="91425" spcFirstLastPara="1" rIns="91425" wrap="square" tIns="45700">
            <a:noAutofit/>
          </a:bodyPr>
          <a:lstStyle/>
          <a:p>
            <a:pPr indent="0" lvl="0" marL="0" marR="0" rtl="1" algn="r">
              <a:lnSpc>
                <a:spcPct val="150000"/>
              </a:lnSpc>
              <a:spcBef>
                <a:spcPts val="0"/>
              </a:spcBef>
              <a:spcAft>
                <a:spcPts val="0"/>
              </a:spcAft>
              <a:buClr>
                <a:srgbClr val="000000"/>
              </a:buClr>
              <a:buSzPts val="2000"/>
              <a:buFont typeface="Quattrocento Sans"/>
              <a:buNone/>
            </a:pPr>
            <a:r>
              <a:rPr b="1" i="0" lang="iw-IL" sz="2000" u="sng">
                <a:solidFill>
                  <a:srgbClr val="000000"/>
                </a:solidFill>
                <a:latin typeface="Quattrocento Sans"/>
                <a:ea typeface="Quattrocento Sans"/>
                <a:cs typeface="Quattrocento Sans"/>
                <a:sym typeface="Quattrocento Sans"/>
              </a:rPr>
              <a:t>שנת שירות</a:t>
            </a:r>
            <a:endParaRPr/>
          </a:p>
          <a:p>
            <a:pPr indent="0" lvl="0" marL="0" marR="0" rtl="1" algn="r">
              <a:lnSpc>
                <a:spcPct val="15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ההרשמה למסלול זה מאפשרת קבלת דחיית גיוס לתקופה של עד שנה להדריך בתנועות נוער או לעסוק בפעילות חברתית . </a:t>
            </a:r>
            <a:endParaRPr/>
          </a:p>
          <a:p>
            <a:pPr indent="0" lvl="0" marL="0" marR="0" rtl="1" algn="r">
              <a:lnSpc>
                <a:spcPct val="15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ההרשמה מתבצעת בתנועות השונות עד אמצע פברואר של שנת י"ב . </a:t>
            </a:r>
            <a:endParaRPr/>
          </a:p>
          <a:p>
            <a:pPr indent="0" lvl="0" marL="0" marR="0" rtl="1" algn="r">
              <a:lnSpc>
                <a:spcPct val="150000"/>
              </a:lnSpc>
              <a:spcBef>
                <a:spcPts val="0"/>
              </a:spcBef>
              <a:spcAft>
                <a:spcPts val="0"/>
              </a:spcAft>
              <a:buClr>
                <a:schemeClr val="accent2"/>
              </a:buClr>
              <a:buSzPts val="1600"/>
              <a:buFont typeface="Quattrocento Sans"/>
              <a:buNone/>
            </a:pPr>
            <a:r>
              <a:rPr b="0" i="0" lang="iw-IL" sz="1600" u="none">
                <a:solidFill>
                  <a:schemeClr val="accent2"/>
                </a:solidFill>
                <a:latin typeface="Quattrocento Sans"/>
                <a:ea typeface="Quattrocento Sans"/>
                <a:cs typeface="Quattrocento Sans"/>
                <a:sym typeface="Quattrocento Sans"/>
              </a:rPr>
              <a:t>** זכור – אחריותך לוודא כי תנועת הנוער דאגה לאישור דחיית גיוסך מול משרד הביטחון והצבא! </a:t>
            </a:r>
            <a:endParaRPr/>
          </a:p>
          <a:p>
            <a:pPr indent="0" lvl="0" marL="0" marR="0" rtl="1" algn="r">
              <a:lnSpc>
                <a:spcPct val="150000"/>
              </a:lnSpc>
              <a:spcBef>
                <a:spcPts val="0"/>
              </a:spcBef>
              <a:spcAft>
                <a:spcPts val="0"/>
              </a:spcAft>
              <a:buClr>
                <a:schemeClr val="accent2"/>
              </a:buClr>
              <a:buSzPts val="1600"/>
              <a:buFont typeface="Quattrocento Sans"/>
              <a:buNone/>
            </a:pPr>
            <a:r>
              <a:rPr b="0" i="0" lang="iw-IL" sz="1600" u="none">
                <a:solidFill>
                  <a:schemeClr val="accent2"/>
                </a:solidFill>
                <a:latin typeface="Quattrocento Sans"/>
                <a:ea typeface="Quattrocento Sans"/>
                <a:cs typeface="Quattrocento Sans"/>
                <a:sym typeface="Quattrocento Sans"/>
              </a:rPr>
              <a:t>בדוק בסוף מרץ אם מועמדותך התקבלה! </a:t>
            </a:r>
            <a:endParaRPr/>
          </a:p>
          <a:p>
            <a:pPr indent="0" lvl="0" marL="0" marR="0" rtl="1" algn="r">
              <a:lnSpc>
                <a:spcPct val="150000"/>
              </a:lnSpc>
              <a:spcBef>
                <a:spcPts val="0"/>
              </a:spcBef>
              <a:spcAft>
                <a:spcPts val="0"/>
              </a:spcAft>
              <a:buClr>
                <a:schemeClr val="accent2"/>
              </a:buClr>
              <a:buSzPts val="1600"/>
              <a:buFont typeface="Quattrocento Sans"/>
              <a:buNone/>
            </a:pPr>
            <a:r>
              <a:rPr b="0" i="0" lang="iw-IL" sz="1600" u="none">
                <a:solidFill>
                  <a:schemeClr val="accent2"/>
                </a:solidFill>
                <a:latin typeface="Quattrocento Sans"/>
                <a:ea typeface="Quattrocento Sans"/>
                <a:cs typeface="Quattrocento Sans"/>
                <a:sym typeface="Quattrocento Sans"/>
              </a:rPr>
              <a:t>(בסיום תהליך ההרשמה ישלח מסרון לאישור ההרשמה, בנוסף ניתן לראות זאת באזור האישי באתר "מתגייסים"). </a:t>
            </a:r>
            <a:endParaRPr/>
          </a:p>
          <a:p>
            <a:pPr indent="0" lvl="0" marL="0" marR="0" rtl="1" algn="r">
              <a:lnSpc>
                <a:spcPct val="150000"/>
              </a:lnSpc>
              <a:spcBef>
                <a:spcPts val="0"/>
              </a:spcBef>
              <a:spcAft>
                <a:spcPts val="0"/>
              </a:spcAft>
              <a:buClr>
                <a:schemeClr val="dk1"/>
              </a:buClr>
              <a:buSzPts val="2000"/>
              <a:buFont typeface="Arial"/>
              <a:buNone/>
            </a:pPr>
            <a:r>
              <a:t/>
            </a:r>
            <a:endParaRPr b="1" i="0" sz="2000" u="sng">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None/>
            </a:pPr>
            <a:r>
              <a:t/>
            </a:r>
            <a:endParaRPr b="1" i="0" sz="2000" u="sng">
              <a:solidFill>
                <a:srgbClr val="000000"/>
              </a:solidFill>
              <a:latin typeface="Quattrocento Sans"/>
              <a:ea typeface="Quattrocento Sans"/>
              <a:cs typeface="Quattrocento Sans"/>
              <a:sym typeface="Quattrocento Sans"/>
            </a:endParaRPr>
          </a:p>
        </p:txBody>
      </p:sp>
      <p:pic>
        <p:nvPicPr>
          <p:cNvPr descr="D:\יחידת מיטב\PHOTO - תמונות\צה'ל- IDF\מכינות ושנת שירות\B0803624.JPG" id="1198" name="Google Shape;1198;p100"/>
          <p:cNvPicPr preferRelativeResize="0"/>
          <p:nvPr/>
        </p:nvPicPr>
        <p:blipFill rotWithShape="1">
          <a:blip r:embed="rId9">
            <a:alphaModFix/>
          </a:blip>
          <a:srcRect b="46053" l="0" r="0" t="14474"/>
          <a:stretch/>
        </p:blipFill>
        <p:spPr>
          <a:xfrm>
            <a:off x="2987675" y="4432300"/>
            <a:ext cx="6308725" cy="1657350"/>
          </a:xfrm>
          <a:prstGeom prst="roundRect">
            <a:avLst>
              <a:gd fmla="val 36353" name="adj"/>
            </a:avLst>
          </a:prstGeom>
          <a:noFill/>
          <a:ln>
            <a:noFill/>
          </a:ln>
        </p:spPr>
      </p:pic>
      <p:sp>
        <p:nvSpPr>
          <p:cNvPr id="1199" name="Google Shape;1199;p100"/>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200" name="Google Shape;1200;p100"/>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1201" name="Google Shape;1201;p100"/>
          <p:cNvSpPr txBox="1"/>
          <p:nvPr/>
        </p:nvSpPr>
        <p:spPr>
          <a:xfrm>
            <a:off x="3717925" y="3956050"/>
            <a:ext cx="4756150" cy="508000"/>
          </a:xfrm>
          <a:prstGeom prst="rect">
            <a:avLst/>
          </a:prstGeom>
          <a:noFill/>
          <a:ln>
            <a:noFill/>
          </a:ln>
        </p:spPr>
        <p:txBody>
          <a:bodyPr anchorCtr="0" anchor="t" bIns="45700" lIns="91425" spcFirstLastPara="1" rIns="91425" wrap="square" tIns="45700">
            <a:noAutofit/>
          </a:bodyPr>
          <a:lstStyle/>
          <a:p>
            <a:pPr indent="0" lvl="0" marL="0" marR="0" rtl="1" algn="r">
              <a:lnSpc>
                <a:spcPct val="150000"/>
              </a:lnSpc>
              <a:spcBef>
                <a:spcPts val="0"/>
              </a:spcBef>
              <a:spcAft>
                <a:spcPts val="0"/>
              </a:spcAft>
              <a:buClr>
                <a:schemeClr val="accent2"/>
              </a:buClr>
              <a:buSzPts val="1800"/>
              <a:buFont typeface="Quattrocento Sans"/>
              <a:buNone/>
            </a:pPr>
            <a:r>
              <a:rPr b="1" i="0" lang="iw-IL" sz="1800" u="none">
                <a:solidFill>
                  <a:schemeClr val="accent2"/>
                </a:solidFill>
                <a:latin typeface="Quattrocento Sans"/>
                <a:ea typeface="Quattrocento Sans"/>
                <a:cs typeface="Quattrocento Sans"/>
                <a:sym typeface="Quattrocento Sans"/>
              </a:rPr>
              <a:t>(כל עוד גיוסך לא נדחה, צו הגיוס שבידך בתוקף).</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5" name="Shape 1205"/>
        <p:cNvGrpSpPr/>
        <p:nvPr/>
      </p:nvGrpSpPr>
      <p:grpSpPr>
        <a:xfrm>
          <a:off x="0" y="0"/>
          <a:ext cx="0" cy="0"/>
          <a:chOff x="0" y="0"/>
          <a:chExt cx="0" cy="0"/>
        </a:xfrm>
      </p:grpSpPr>
      <p:grpSp>
        <p:nvGrpSpPr>
          <p:cNvPr id="1206" name="Google Shape;1206;p101"/>
          <p:cNvGrpSpPr/>
          <p:nvPr/>
        </p:nvGrpSpPr>
        <p:grpSpPr>
          <a:xfrm>
            <a:off x="1343025" y="115887"/>
            <a:ext cx="10874375" cy="6608762"/>
            <a:chOff x="0" y="0"/>
            <a:chExt cx="2147483647" cy="2147483647"/>
          </a:xfrm>
        </p:grpSpPr>
        <p:pic>
          <p:nvPicPr>
            <p:cNvPr id="1207" name="Google Shape;1207;p101"/>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1208" name="Google Shape;1208;p101"/>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1209" name="Google Shape;1209;p101"/>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1210" name="Google Shape;1210;p101"/>
            <p:cNvGrpSpPr/>
            <p:nvPr/>
          </p:nvGrpSpPr>
          <p:grpSpPr>
            <a:xfrm>
              <a:off x="0" y="1959054010"/>
              <a:ext cx="1853881995" cy="95081451"/>
              <a:chOff x="0" y="0"/>
              <a:chExt cx="2147483646" cy="2147483646"/>
            </a:xfrm>
          </p:grpSpPr>
          <p:sp>
            <p:nvSpPr>
              <p:cNvPr id="1211" name="Google Shape;1211;p101"/>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212" name="Google Shape;1212;p101"/>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213" name="Google Shape;1213;p101"/>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214" name="Google Shape;1214;p101"/>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215" name="Google Shape;1215;p101"/>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216" name="Google Shape;1216;p101"/>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1217" name="Google Shape;1217;p101"/>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שנת שרות , מכינה ונח"ל</a:t>
            </a:r>
            <a:endParaRPr/>
          </a:p>
        </p:txBody>
      </p:sp>
      <p:sp>
        <p:nvSpPr>
          <p:cNvPr id="1218" name="Google Shape;1218;p101"/>
          <p:cNvSpPr txBox="1"/>
          <p:nvPr/>
        </p:nvSpPr>
        <p:spPr>
          <a:xfrm>
            <a:off x="576262" y="946150"/>
            <a:ext cx="9144000" cy="3232150"/>
          </a:xfrm>
          <a:prstGeom prst="rect">
            <a:avLst/>
          </a:prstGeom>
          <a:noFill/>
          <a:ln>
            <a:noFill/>
          </a:ln>
        </p:spPr>
        <p:txBody>
          <a:bodyPr anchorCtr="0" anchor="t" bIns="45700" lIns="91425" spcFirstLastPara="1" rIns="91425" wrap="square" tIns="45700">
            <a:noAutofit/>
          </a:bodyPr>
          <a:lstStyle/>
          <a:p>
            <a:pPr indent="0" lvl="0" marL="0" marR="0" rtl="1" algn="r">
              <a:lnSpc>
                <a:spcPct val="150000"/>
              </a:lnSpc>
              <a:spcBef>
                <a:spcPts val="0"/>
              </a:spcBef>
              <a:spcAft>
                <a:spcPts val="0"/>
              </a:spcAft>
              <a:buClr>
                <a:srgbClr val="000000"/>
              </a:buClr>
              <a:buSzPts val="2400"/>
              <a:buFont typeface="Quattrocento Sans"/>
              <a:buNone/>
            </a:pPr>
            <a:r>
              <a:rPr b="1" i="0" lang="iw-IL" sz="2400" u="sng">
                <a:solidFill>
                  <a:srgbClr val="000000"/>
                </a:solidFill>
                <a:latin typeface="Quattrocento Sans"/>
                <a:ea typeface="Quattrocento Sans"/>
                <a:cs typeface="Quattrocento Sans"/>
                <a:sym typeface="Quattrocento Sans"/>
              </a:rPr>
              <a:t>גרעיני נח"ל </a:t>
            </a:r>
            <a:endParaRPr/>
          </a:p>
          <a:p>
            <a:pPr indent="0" lvl="0" marL="0" marR="0" rtl="1" algn="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זהו מסלול המשלב שירות צבאי עם פעילות חברתית או התיישבותית . </a:t>
            </a:r>
            <a:endParaRPr/>
          </a:p>
          <a:p>
            <a:pPr indent="0" lvl="0" marL="0" marR="0" rtl="1" algn="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משך השירות לבנים – 36 ח' , לבנות 30 ח' . </a:t>
            </a:r>
            <a:endParaRPr/>
          </a:p>
          <a:p>
            <a:pPr indent="0" lvl="0" marL="0" marR="0" rtl="1" algn="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הרישום למסלול התנועות הוא עד מחצית פברואר של שנת הי"ב . </a:t>
            </a:r>
            <a:endParaRPr/>
          </a:p>
          <a:p>
            <a:pPr indent="0" lvl="0" marL="0" marR="0" rtl="1" algn="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 מסלול נוסף – מדרשת השילוב : בנים – 44 ח' , בנות 36 ח' . </a:t>
            </a:r>
            <a:endParaRPr/>
          </a:p>
          <a:p>
            <a:pPr indent="0" lvl="0" marL="0" marR="0" rtl="1" algn="r">
              <a:lnSpc>
                <a:spcPct val="150000"/>
              </a:lnSpc>
              <a:spcBef>
                <a:spcPts val="0"/>
              </a:spcBef>
              <a:spcAft>
                <a:spcPts val="0"/>
              </a:spcAft>
              <a:buClr>
                <a:schemeClr val="dk1"/>
              </a:buClr>
              <a:buSzPts val="2400"/>
              <a:buFont typeface="Arial"/>
              <a:buNone/>
            </a:pPr>
            <a:r>
              <a:t/>
            </a:r>
            <a:endParaRPr b="1" i="0" sz="2400" u="sng">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None/>
            </a:pPr>
            <a:r>
              <a:t/>
            </a:r>
            <a:endParaRPr b="1" i="0" sz="2400" u="sng">
              <a:solidFill>
                <a:srgbClr val="000000"/>
              </a:solidFill>
              <a:latin typeface="Quattrocento Sans"/>
              <a:ea typeface="Quattrocento Sans"/>
              <a:cs typeface="Quattrocento Sans"/>
              <a:sym typeface="Quattrocento Sans"/>
            </a:endParaRPr>
          </a:p>
        </p:txBody>
      </p:sp>
      <p:pic>
        <p:nvPicPr>
          <p:cNvPr descr="D:\יחידת מיטב\PHOTO - תמונות\צה'ל- IDF\מכינות ושנת שירות\B0737989.JPG" id="1219" name="Google Shape;1219;p101"/>
          <p:cNvPicPr preferRelativeResize="0"/>
          <p:nvPr/>
        </p:nvPicPr>
        <p:blipFill rotWithShape="1">
          <a:blip r:embed="rId9">
            <a:alphaModFix/>
          </a:blip>
          <a:srcRect b="37335" l="0" r="0" t="5081"/>
          <a:stretch/>
        </p:blipFill>
        <p:spPr>
          <a:xfrm>
            <a:off x="3206750" y="3389312"/>
            <a:ext cx="6338887" cy="2425700"/>
          </a:xfrm>
          <a:prstGeom prst="roundRect">
            <a:avLst>
              <a:gd fmla="val 33698" name="adj"/>
            </a:avLst>
          </a:prstGeom>
          <a:noFill/>
          <a:ln>
            <a:noFill/>
          </a:ln>
        </p:spPr>
      </p:pic>
      <p:sp>
        <p:nvSpPr>
          <p:cNvPr id="1220" name="Google Shape;1220;p101"/>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221" name="Google Shape;1221;p101"/>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5" name="Shape 1225"/>
        <p:cNvGrpSpPr/>
        <p:nvPr/>
      </p:nvGrpSpPr>
      <p:grpSpPr>
        <a:xfrm>
          <a:off x="0" y="0"/>
          <a:ext cx="0" cy="0"/>
          <a:chOff x="0" y="0"/>
          <a:chExt cx="0" cy="0"/>
        </a:xfrm>
      </p:grpSpPr>
      <p:grpSp>
        <p:nvGrpSpPr>
          <p:cNvPr id="1226" name="Google Shape;1226;p102"/>
          <p:cNvGrpSpPr/>
          <p:nvPr/>
        </p:nvGrpSpPr>
        <p:grpSpPr>
          <a:xfrm>
            <a:off x="1343025" y="115887"/>
            <a:ext cx="10874375" cy="6608762"/>
            <a:chOff x="0" y="0"/>
            <a:chExt cx="2147483647" cy="2147483647"/>
          </a:xfrm>
        </p:grpSpPr>
        <p:pic>
          <p:nvPicPr>
            <p:cNvPr id="1227" name="Google Shape;1227;p102"/>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1228" name="Google Shape;1228;p102"/>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1229" name="Google Shape;1229;p102"/>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1230" name="Google Shape;1230;p102"/>
            <p:cNvGrpSpPr/>
            <p:nvPr/>
          </p:nvGrpSpPr>
          <p:grpSpPr>
            <a:xfrm>
              <a:off x="0" y="1959054010"/>
              <a:ext cx="1853881995" cy="95081451"/>
              <a:chOff x="0" y="0"/>
              <a:chExt cx="2147483646" cy="2147483646"/>
            </a:xfrm>
          </p:grpSpPr>
          <p:sp>
            <p:nvSpPr>
              <p:cNvPr id="1231" name="Google Shape;1231;p102"/>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232" name="Google Shape;1232;p102"/>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233" name="Google Shape;1233;p102"/>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234" name="Google Shape;1234;p102"/>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235" name="Google Shape;1235;p102"/>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236" name="Google Shape;1236;p102"/>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1237" name="Google Shape;1237;p102"/>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שנת שרות , מכינה ונח"ל</a:t>
            </a:r>
            <a:endParaRPr/>
          </a:p>
        </p:txBody>
      </p:sp>
      <p:sp>
        <p:nvSpPr>
          <p:cNvPr id="1238" name="Google Shape;1238;p102"/>
          <p:cNvSpPr txBox="1"/>
          <p:nvPr/>
        </p:nvSpPr>
        <p:spPr>
          <a:xfrm>
            <a:off x="1119187" y="908050"/>
            <a:ext cx="9144000" cy="4478337"/>
          </a:xfrm>
          <a:prstGeom prst="rect">
            <a:avLst/>
          </a:prstGeom>
          <a:noFill/>
          <a:ln>
            <a:noFill/>
          </a:ln>
        </p:spPr>
        <p:txBody>
          <a:bodyPr anchorCtr="0" anchor="t" bIns="45700" lIns="91425" spcFirstLastPara="1" rIns="91425" wrap="square" tIns="45700">
            <a:noAutofit/>
          </a:bodyPr>
          <a:lstStyle/>
          <a:p>
            <a:pPr indent="0" lvl="0" marL="0" marR="0" rtl="1" algn="r">
              <a:lnSpc>
                <a:spcPct val="150000"/>
              </a:lnSpc>
              <a:spcBef>
                <a:spcPts val="0"/>
              </a:spcBef>
              <a:spcAft>
                <a:spcPts val="0"/>
              </a:spcAft>
              <a:buClr>
                <a:srgbClr val="000000"/>
              </a:buClr>
              <a:buSzPts val="2000"/>
              <a:buFont typeface="Quattrocento Sans"/>
              <a:buNone/>
            </a:pPr>
            <a:r>
              <a:rPr b="1" i="0" lang="iw-IL" sz="2000" u="sng">
                <a:solidFill>
                  <a:srgbClr val="000000"/>
                </a:solidFill>
                <a:latin typeface="Quattrocento Sans"/>
                <a:ea typeface="Quattrocento Sans"/>
                <a:cs typeface="Quattrocento Sans"/>
                <a:sym typeface="Quattrocento Sans"/>
              </a:rPr>
              <a:t>מכינה קדם צבאית - כללית</a:t>
            </a:r>
            <a:endParaRPr/>
          </a:p>
          <a:p>
            <a:pPr indent="0" lvl="0" marL="0" marR="0" rtl="1" algn="r">
              <a:lnSpc>
                <a:spcPct val="150000"/>
              </a:lnSpc>
              <a:spcBef>
                <a:spcPts val="0"/>
              </a:spcBef>
              <a:spcAft>
                <a:spcPts val="0"/>
              </a:spcAft>
              <a:buClr>
                <a:srgbClr val="000000"/>
              </a:buClr>
              <a:buSzPts val="1400"/>
              <a:buFont typeface="Quattrocento Sans"/>
              <a:buNone/>
            </a:pPr>
            <a:r>
              <a:rPr b="0" i="0" lang="iw-IL" sz="1400" u="none">
                <a:solidFill>
                  <a:srgbClr val="000000"/>
                </a:solidFill>
                <a:latin typeface="Quattrocento Sans"/>
                <a:ea typeface="Quattrocento Sans"/>
                <a:cs typeface="Quattrocento Sans"/>
                <a:sym typeface="Quattrocento Sans"/>
              </a:rPr>
              <a:t>ההרשמה למסלול זה מאפשרת קבלת דחיית גיוס לתקופה של עד שנה כדי להכין את המיועדים לשירות בטחון במישור הערכי והגופני . מטרת המכינות היא לפתח את רמת המוכנות לשירות צבאי .</a:t>
            </a:r>
            <a:endParaRPr/>
          </a:p>
          <a:p>
            <a:pPr indent="0" lvl="0" marL="0" marR="0" rtl="1" algn="r">
              <a:lnSpc>
                <a:spcPct val="150000"/>
              </a:lnSpc>
              <a:spcBef>
                <a:spcPts val="0"/>
              </a:spcBef>
              <a:spcAft>
                <a:spcPts val="0"/>
              </a:spcAft>
              <a:buClr>
                <a:srgbClr val="000000"/>
              </a:buClr>
              <a:buSzPts val="1400"/>
              <a:buFont typeface="Quattrocento Sans"/>
              <a:buNone/>
            </a:pPr>
            <a:r>
              <a:rPr b="0" i="0" lang="iw-IL" sz="1400" u="none">
                <a:solidFill>
                  <a:srgbClr val="000000"/>
                </a:solidFill>
                <a:latin typeface="Quattrocento Sans"/>
                <a:ea typeface="Quattrocento Sans"/>
                <a:cs typeface="Quattrocento Sans"/>
                <a:sym typeface="Quattrocento Sans"/>
              </a:rPr>
              <a:t>ההרשמה מתבצעת במכינות השונות עד אמצע פברואר של שנת י"ב . </a:t>
            </a:r>
            <a:endParaRPr/>
          </a:p>
          <a:p>
            <a:pPr indent="0" lvl="0" marL="0" marR="0" rtl="1" algn="r">
              <a:lnSpc>
                <a:spcPct val="150000"/>
              </a:lnSpc>
              <a:spcBef>
                <a:spcPts val="0"/>
              </a:spcBef>
              <a:spcAft>
                <a:spcPts val="0"/>
              </a:spcAft>
              <a:buClr>
                <a:schemeClr val="accent2"/>
              </a:buClr>
              <a:buSzPts val="1600"/>
              <a:buFont typeface="Quattrocento Sans"/>
              <a:buNone/>
            </a:pPr>
            <a:r>
              <a:rPr b="0" i="0" lang="iw-IL" sz="1600" u="none">
                <a:solidFill>
                  <a:schemeClr val="accent2"/>
                </a:solidFill>
                <a:latin typeface="Quattrocento Sans"/>
                <a:ea typeface="Quattrocento Sans"/>
                <a:cs typeface="Quattrocento Sans"/>
                <a:sym typeface="Quattrocento Sans"/>
              </a:rPr>
              <a:t>** זכור – אחריותך לוודא כי תנועת הנוער דאגה לאישור דחיית גיוסך מול משרד הביטחון והצבא! </a:t>
            </a:r>
            <a:endParaRPr/>
          </a:p>
          <a:p>
            <a:pPr indent="0" lvl="0" marL="0" marR="0" rtl="1" algn="r">
              <a:lnSpc>
                <a:spcPct val="150000"/>
              </a:lnSpc>
              <a:spcBef>
                <a:spcPts val="0"/>
              </a:spcBef>
              <a:spcAft>
                <a:spcPts val="0"/>
              </a:spcAft>
              <a:buClr>
                <a:schemeClr val="accent2"/>
              </a:buClr>
              <a:buSzPts val="1600"/>
              <a:buFont typeface="Quattrocento Sans"/>
              <a:buNone/>
            </a:pPr>
            <a:r>
              <a:rPr b="0" i="0" lang="iw-IL" sz="1600" u="none">
                <a:solidFill>
                  <a:schemeClr val="accent2"/>
                </a:solidFill>
                <a:latin typeface="Quattrocento Sans"/>
                <a:ea typeface="Quattrocento Sans"/>
                <a:cs typeface="Quattrocento Sans"/>
                <a:sym typeface="Quattrocento Sans"/>
              </a:rPr>
              <a:t>בדוק בסוף מרץ אם מועמדותך התקבלה! </a:t>
            </a:r>
            <a:endParaRPr/>
          </a:p>
          <a:p>
            <a:pPr indent="0" lvl="0" marL="0" marR="0" rtl="1" algn="r">
              <a:lnSpc>
                <a:spcPct val="150000"/>
              </a:lnSpc>
              <a:spcBef>
                <a:spcPts val="0"/>
              </a:spcBef>
              <a:spcAft>
                <a:spcPts val="0"/>
              </a:spcAft>
              <a:buClr>
                <a:schemeClr val="accent2"/>
              </a:buClr>
              <a:buSzPts val="1600"/>
              <a:buFont typeface="Quattrocento Sans"/>
              <a:buNone/>
            </a:pPr>
            <a:r>
              <a:rPr b="0" i="0" lang="iw-IL" sz="1600" u="none">
                <a:solidFill>
                  <a:schemeClr val="accent2"/>
                </a:solidFill>
                <a:latin typeface="Quattrocento Sans"/>
                <a:ea typeface="Quattrocento Sans"/>
                <a:cs typeface="Quattrocento Sans"/>
                <a:sym typeface="Quattrocento Sans"/>
              </a:rPr>
              <a:t>(בסיום תהליך ההרשמה ישלח מסרון לאישור ההרשמה, בנוסף ניתן לראות זאת באזור האישי באתר "מתגייסים"). </a:t>
            </a:r>
            <a:endParaRPr/>
          </a:p>
          <a:p>
            <a:pPr indent="0" lvl="0" marL="0" marR="0" rtl="1" algn="r">
              <a:lnSpc>
                <a:spcPct val="150000"/>
              </a:lnSpc>
              <a:spcBef>
                <a:spcPts val="0"/>
              </a:spcBef>
              <a:spcAft>
                <a:spcPts val="0"/>
              </a:spcAft>
              <a:buClr>
                <a:schemeClr val="dk1"/>
              </a:buClr>
              <a:buSzPts val="1400"/>
              <a:buFont typeface="Arial"/>
              <a:buNone/>
            </a:pPr>
            <a:r>
              <a:t/>
            </a:r>
            <a:endParaRPr b="0" i="0" sz="1400" u="none">
              <a:solidFill>
                <a:srgbClr val="000000"/>
              </a:solidFill>
              <a:latin typeface="Quattrocento Sans"/>
              <a:ea typeface="Quattrocento Sans"/>
              <a:cs typeface="Quattrocento Sans"/>
              <a:sym typeface="Quattrocento Sans"/>
            </a:endParaRPr>
          </a:p>
          <a:p>
            <a:pPr indent="0" lvl="0" marL="0" marR="0" rtl="1" algn="r">
              <a:lnSpc>
                <a:spcPct val="150000"/>
              </a:lnSpc>
              <a:spcBef>
                <a:spcPts val="0"/>
              </a:spcBef>
              <a:spcAft>
                <a:spcPts val="0"/>
              </a:spcAft>
              <a:buClr>
                <a:schemeClr val="dk1"/>
              </a:buClr>
              <a:buSzPts val="1600"/>
              <a:buFont typeface="Arial"/>
              <a:buNone/>
            </a:pPr>
            <a:r>
              <a:t/>
            </a:r>
            <a:endParaRPr b="0" i="0" sz="1600" u="none">
              <a:solidFill>
                <a:srgbClr val="000000"/>
              </a:solidFill>
              <a:latin typeface="Quattrocento Sans"/>
              <a:ea typeface="Quattrocento Sans"/>
              <a:cs typeface="Quattrocento Sans"/>
              <a:sym typeface="Quattrocento Sans"/>
            </a:endParaRPr>
          </a:p>
          <a:p>
            <a:pPr indent="0" lvl="0" marL="0" marR="0" rtl="1" algn="r">
              <a:lnSpc>
                <a:spcPct val="150000"/>
              </a:lnSpc>
              <a:spcBef>
                <a:spcPts val="0"/>
              </a:spcBef>
              <a:spcAft>
                <a:spcPts val="0"/>
              </a:spcAft>
              <a:buClr>
                <a:schemeClr val="dk1"/>
              </a:buClr>
              <a:buSzPts val="2000"/>
              <a:buFont typeface="Arial"/>
              <a:buNone/>
            </a:pPr>
            <a:r>
              <a:t/>
            </a:r>
            <a:endParaRPr b="1" i="0" sz="2000" u="sng">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None/>
            </a:pPr>
            <a:r>
              <a:t/>
            </a:r>
            <a:endParaRPr b="1" i="0" sz="2000" u="sng">
              <a:solidFill>
                <a:srgbClr val="000000"/>
              </a:solidFill>
              <a:latin typeface="Quattrocento Sans"/>
              <a:ea typeface="Quattrocento Sans"/>
              <a:cs typeface="Quattrocento Sans"/>
              <a:sym typeface="Quattrocento Sans"/>
            </a:endParaRPr>
          </a:p>
        </p:txBody>
      </p:sp>
      <p:pic>
        <p:nvPicPr>
          <p:cNvPr descr="D:\יחידת מיטב\PHOTO - תמונות\צה'ל- IDF\מכינות ושנת שירות\B0803751.JPG" id="1239" name="Google Shape;1239;p102"/>
          <p:cNvPicPr preferRelativeResize="0"/>
          <p:nvPr/>
        </p:nvPicPr>
        <p:blipFill rotWithShape="1">
          <a:blip r:embed="rId9">
            <a:alphaModFix/>
          </a:blip>
          <a:srcRect b="25352" l="0" r="0" t="30986"/>
          <a:stretch/>
        </p:blipFill>
        <p:spPr>
          <a:xfrm>
            <a:off x="3309937" y="4048125"/>
            <a:ext cx="5614987" cy="1633537"/>
          </a:xfrm>
          <a:prstGeom prst="roundRect">
            <a:avLst>
              <a:gd fmla="val 25996" name="adj"/>
            </a:avLst>
          </a:prstGeom>
          <a:noFill/>
          <a:ln>
            <a:noFill/>
          </a:ln>
        </p:spPr>
      </p:pic>
      <p:sp>
        <p:nvSpPr>
          <p:cNvPr id="1240" name="Google Shape;1240;p102"/>
          <p:cNvSpPr/>
          <p:nvPr/>
        </p:nvSpPr>
        <p:spPr>
          <a:xfrm>
            <a:off x="2806700" y="5764212"/>
            <a:ext cx="6578600" cy="315912"/>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מידע נוסף על מסלולים אלו ניתן למצוא באתר ואפליקציית "מתגייסים"</a:t>
            </a:r>
            <a:endParaRPr/>
          </a:p>
        </p:txBody>
      </p:sp>
      <p:sp>
        <p:nvSpPr>
          <p:cNvPr id="1241" name="Google Shape;1241;p102"/>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242" name="Google Shape;1242;p102"/>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1243" name="Google Shape;1243;p102"/>
          <p:cNvSpPr txBox="1"/>
          <p:nvPr/>
        </p:nvSpPr>
        <p:spPr>
          <a:xfrm>
            <a:off x="3736975" y="3594100"/>
            <a:ext cx="4756150" cy="508000"/>
          </a:xfrm>
          <a:prstGeom prst="rect">
            <a:avLst/>
          </a:prstGeom>
          <a:noFill/>
          <a:ln>
            <a:noFill/>
          </a:ln>
        </p:spPr>
        <p:txBody>
          <a:bodyPr anchorCtr="0" anchor="t" bIns="45700" lIns="91425" spcFirstLastPara="1" rIns="91425" wrap="square" tIns="45700">
            <a:noAutofit/>
          </a:bodyPr>
          <a:lstStyle/>
          <a:p>
            <a:pPr indent="0" lvl="0" marL="0" marR="0" rtl="1" algn="r">
              <a:lnSpc>
                <a:spcPct val="150000"/>
              </a:lnSpc>
              <a:spcBef>
                <a:spcPts val="0"/>
              </a:spcBef>
              <a:spcAft>
                <a:spcPts val="0"/>
              </a:spcAft>
              <a:buClr>
                <a:schemeClr val="accent2"/>
              </a:buClr>
              <a:buSzPts val="1800"/>
              <a:buFont typeface="Quattrocento Sans"/>
              <a:buNone/>
            </a:pPr>
            <a:r>
              <a:rPr b="1" i="0" lang="iw-IL" sz="1800" u="none">
                <a:solidFill>
                  <a:schemeClr val="accent2"/>
                </a:solidFill>
                <a:latin typeface="Quattrocento Sans"/>
                <a:ea typeface="Quattrocento Sans"/>
                <a:cs typeface="Quattrocento Sans"/>
                <a:sym typeface="Quattrocento Sans"/>
              </a:rPr>
              <a:t>(כל עוד גיוסך לא נדחה, צו הגיוס שבידך בתוקף).</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7" name="Shape 1247"/>
        <p:cNvGrpSpPr/>
        <p:nvPr/>
      </p:nvGrpSpPr>
      <p:grpSpPr>
        <a:xfrm>
          <a:off x="0" y="0"/>
          <a:ext cx="0" cy="0"/>
          <a:chOff x="0" y="0"/>
          <a:chExt cx="0" cy="0"/>
        </a:xfrm>
      </p:grpSpPr>
      <p:pic>
        <p:nvPicPr>
          <p:cNvPr id="1248" name="Google Shape;1248;p103"/>
          <p:cNvPicPr preferRelativeResize="0"/>
          <p:nvPr/>
        </p:nvPicPr>
        <p:blipFill rotWithShape="1">
          <a:blip r:embed="rId3">
            <a:alphaModFix/>
          </a:blip>
          <a:srcRect b="0" l="0" r="0" t="0"/>
          <a:stretch/>
        </p:blipFill>
        <p:spPr>
          <a:xfrm>
            <a:off x="2609850" y="3876675"/>
            <a:ext cx="2114550" cy="1176337"/>
          </a:xfrm>
          <a:prstGeom prst="rect">
            <a:avLst/>
          </a:prstGeom>
          <a:noFill/>
          <a:ln>
            <a:noFill/>
          </a:ln>
        </p:spPr>
      </p:pic>
      <p:sp>
        <p:nvSpPr>
          <p:cNvPr id="1249" name="Google Shape;1249;p103"/>
          <p:cNvSpPr/>
          <p:nvPr/>
        </p:nvSpPr>
        <p:spPr>
          <a:xfrm>
            <a:off x="2341562" y="4108450"/>
            <a:ext cx="5178425" cy="1109662"/>
          </a:xfrm>
          <a:prstGeom prst="roundRect">
            <a:avLst>
              <a:gd fmla="val 16667" name="adj"/>
            </a:avLst>
          </a:prstGeom>
          <a:solidFill>
            <a:schemeClr val="lt1"/>
          </a:solidFill>
          <a:ln cap="flat" cmpd="sng" w="25400">
            <a:solidFill>
              <a:srgbClr val="4BACC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95959"/>
              </a:buClr>
              <a:buSzPts val="1600"/>
              <a:buFont typeface="Quattrocento Sans"/>
              <a:buNone/>
            </a:pPr>
            <a:r>
              <a:rPr b="0" i="0" lang="iw-IL" sz="1600" u="none">
                <a:solidFill>
                  <a:srgbClr val="595959"/>
                </a:solidFill>
                <a:latin typeface="Quattrocento Sans"/>
                <a:ea typeface="Quattrocento Sans"/>
                <a:cs typeface="Quattrocento Sans"/>
                <a:sym typeface="Quattrocento Sans"/>
              </a:rPr>
              <a:t>מועמדים לגיוס לשירות הביטחון אשר יתגייסו מחודש יולי 2017 ואילך, יוכלו להשתמש ב"כרטיס הכוכבים" של צה"ל לרכישת ציוד אישי וחורף, על פי נוחיותם והעדפותיהם, בעזרת תקציב שהותאם מראש לצרכים הקיימים</a:t>
            </a:r>
            <a:endParaRPr/>
          </a:p>
        </p:txBody>
      </p:sp>
      <p:pic>
        <p:nvPicPr>
          <p:cNvPr descr="https://image.freepik.com/free-vector/checking-task-list-by-hand_23-2147501304.jpg" id="1250" name="Google Shape;1250;p103"/>
          <p:cNvPicPr preferRelativeResize="0"/>
          <p:nvPr/>
        </p:nvPicPr>
        <p:blipFill rotWithShape="1">
          <a:blip r:embed="rId4">
            <a:alphaModFix/>
          </a:blip>
          <a:srcRect b="4730" l="0" r="0" t="0"/>
          <a:stretch/>
        </p:blipFill>
        <p:spPr>
          <a:xfrm>
            <a:off x="555625" y="1079500"/>
            <a:ext cx="2646362" cy="2520950"/>
          </a:xfrm>
          <a:prstGeom prst="rect">
            <a:avLst/>
          </a:prstGeom>
          <a:noFill/>
          <a:ln>
            <a:noFill/>
          </a:ln>
        </p:spPr>
      </p:pic>
      <p:sp>
        <p:nvSpPr>
          <p:cNvPr id="1251" name="Google Shape;1251;p103"/>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252" name="Google Shape;1252;p103"/>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253" name="Google Shape;1253;p103"/>
          <p:cNvGrpSpPr/>
          <p:nvPr/>
        </p:nvGrpSpPr>
        <p:grpSpPr>
          <a:xfrm>
            <a:off x="1343025" y="115887"/>
            <a:ext cx="10874375" cy="6608762"/>
            <a:chOff x="0" y="0"/>
            <a:chExt cx="2147483647" cy="2147483647"/>
          </a:xfrm>
        </p:grpSpPr>
        <p:pic>
          <p:nvPicPr>
            <p:cNvPr id="1254" name="Google Shape;1254;p103"/>
            <p:cNvPicPr preferRelativeResize="0"/>
            <p:nvPr/>
          </p:nvPicPr>
          <p:blipFill rotWithShape="1">
            <a:blip r:embed="rId5">
              <a:alphaModFix/>
            </a:blip>
            <a:srcRect b="34242" l="6144" r="37811" t="34895"/>
            <a:stretch/>
          </p:blipFill>
          <p:spPr>
            <a:xfrm>
              <a:off x="1760065444" y="163797102"/>
              <a:ext cx="245200697" cy="177758922"/>
            </a:xfrm>
            <a:prstGeom prst="rect">
              <a:avLst/>
            </a:prstGeom>
            <a:noFill/>
            <a:ln>
              <a:noFill/>
            </a:ln>
          </p:spPr>
        </p:pic>
        <p:pic>
          <p:nvPicPr>
            <p:cNvPr id="1255" name="Google Shape;1255;p103"/>
            <p:cNvPicPr preferRelativeResize="0"/>
            <p:nvPr/>
          </p:nvPicPr>
          <p:blipFill rotWithShape="1">
            <a:blip r:embed="rId6">
              <a:alphaModFix/>
            </a:blip>
            <a:srcRect b="34243" l="37812" r="22928" t="30498"/>
            <a:stretch/>
          </p:blipFill>
          <p:spPr>
            <a:xfrm>
              <a:off x="1988682314" y="0"/>
              <a:ext cx="158801332" cy="187725718"/>
            </a:xfrm>
            <a:prstGeom prst="rect">
              <a:avLst/>
            </a:prstGeom>
            <a:noFill/>
            <a:ln>
              <a:noFill/>
            </a:ln>
          </p:spPr>
        </p:pic>
        <p:pic>
          <p:nvPicPr>
            <p:cNvPr id="1256" name="Google Shape;1256;p103"/>
            <p:cNvPicPr preferRelativeResize="0"/>
            <p:nvPr/>
          </p:nvPicPr>
          <p:blipFill rotWithShape="1">
            <a:blip r:embed="rId7">
              <a:alphaModFix/>
            </a:blip>
            <a:srcRect b="0" l="0" r="0" t="0"/>
            <a:stretch/>
          </p:blipFill>
          <p:spPr>
            <a:xfrm>
              <a:off x="1918871079" y="1863185892"/>
              <a:ext cx="172789825" cy="284297754"/>
            </a:xfrm>
            <a:prstGeom prst="rect">
              <a:avLst/>
            </a:prstGeom>
            <a:noFill/>
            <a:ln>
              <a:noFill/>
            </a:ln>
          </p:spPr>
        </p:pic>
        <p:grpSp>
          <p:nvGrpSpPr>
            <p:cNvPr id="1257" name="Google Shape;1257;p103"/>
            <p:cNvGrpSpPr/>
            <p:nvPr/>
          </p:nvGrpSpPr>
          <p:grpSpPr>
            <a:xfrm>
              <a:off x="0" y="1959054010"/>
              <a:ext cx="1853881995" cy="95081451"/>
              <a:chOff x="0" y="0"/>
              <a:chExt cx="2147483646" cy="2147483646"/>
            </a:xfrm>
          </p:grpSpPr>
          <p:sp>
            <p:nvSpPr>
              <p:cNvPr id="1258" name="Google Shape;1258;p103"/>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259" name="Google Shape;1259;p103"/>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260" name="Google Shape;1260;p103"/>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261" name="Google Shape;1261;p103"/>
              <p:cNvPicPr preferRelativeResize="0"/>
              <p:nvPr/>
            </p:nvPicPr>
            <p:blipFill rotWithShape="1">
              <a:blip r:embed="rId8">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262" name="Google Shape;1262;p103"/>
              <p:cNvPicPr preferRelativeResize="0"/>
              <p:nvPr/>
            </p:nvPicPr>
            <p:blipFill rotWithShape="1">
              <a:blip r:embed="rId9">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263" name="Google Shape;1263;p103"/>
              <p:cNvPicPr preferRelativeResize="0"/>
              <p:nvPr/>
            </p:nvPicPr>
            <p:blipFill rotWithShape="1">
              <a:blip r:embed="rId10">
                <a:alphaModFix/>
              </a:blip>
              <a:srcRect b="0" l="0" r="0" t="0"/>
              <a:stretch/>
            </p:blipFill>
            <p:spPr>
              <a:xfrm>
                <a:off x="2108679872" y="487705217"/>
                <a:ext cx="38803774" cy="1244845699"/>
              </a:xfrm>
              <a:prstGeom prst="rect">
                <a:avLst/>
              </a:prstGeom>
              <a:noFill/>
              <a:ln>
                <a:noFill/>
              </a:ln>
            </p:spPr>
          </p:pic>
        </p:grpSp>
      </p:grpSp>
      <p:sp>
        <p:nvSpPr>
          <p:cNvPr id="1264" name="Google Shape;1264;p103"/>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מתלבט מה לקנות לגיוס?</a:t>
            </a:r>
            <a:endParaRPr/>
          </a:p>
        </p:txBody>
      </p:sp>
      <p:sp>
        <p:nvSpPr>
          <p:cNvPr id="1265" name="Google Shape;1265;p103"/>
          <p:cNvSpPr/>
          <p:nvPr/>
        </p:nvSpPr>
        <p:spPr>
          <a:xfrm>
            <a:off x="2806700" y="5516562"/>
            <a:ext cx="6578600" cy="315912"/>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מידע נוסף על כרטיס כוכבים ניתן למצוא באתר ואפליקציית "מתגייסים"</a:t>
            </a:r>
            <a:endParaRPr/>
          </a:p>
        </p:txBody>
      </p:sp>
      <p:pic>
        <p:nvPicPr>
          <p:cNvPr descr="https://www.mitgaisim.idf.il/media/23606/whatsapp-image-2017-05-16-at-110811.jpeg?width=660&amp;height=396" id="1266" name="Google Shape;1266;p103"/>
          <p:cNvPicPr preferRelativeResize="0"/>
          <p:nvPr/>
        </p:nvPicPr>
        <p:blipFill rotWithShape="1">
          <a:blip r:embed="rId11">
            <a:alphaModFix/>
          </a:blip>
          <a:srcRect b="0" l="0" r="0" t="0"/>
          <a:stretch/>
        </p:blipFill>
        <p:spPr>
          <a:xfrm>
            <a:off x="7597775" y="4081462"/>
            <a:ext cx="1871662" cy="1122362"/>
          </a:xfrm>
          <a:prstGeom prst="rect">
            <a:avLst/>
          </a:prstGeom>
          <a:noFill/>
          <a:ln>
            <a:noFill/>
          </a:ln>
        </p:spPr>
      </p:pic>
      <p:sp>
        <p:nvSpPr>
          <p:cNvPr id="1267" name="Google Shape;1267;p103"/>
          <p:cNvSpPr txBox="1"/>
          <p:nvPr/>
        </p:nvSpPr>
        <p:spPr>
          <a:xfrm>
            <a:off x="3201987" y="1981200"/>
            <a:ext cx="6096000" cy="10144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Quattrocento Sans"/>
              <a:buNone/>
            </a:pPr>
            <a:r>
              <a:rPr b="1" i="0" lang="iw-IL" sz="2000" u="none">
                <a:solidFill>
                  <a:schemeClr val="dk1"/>
                </a:solidFill>
                <a:latin typeface="Quattrocento Sans"/>
                <a:ea typeface="Quattrocento Sans"/>
                <a:cs typeface="Quattrocento Sans"/>
                <a:sym typeface="Quattrocento Sans"/>
              </a:rPr>
              <a:t>באתר ואפליקציית "מתגייסים" ניתן לראות את רשימת הציוד שכל חייל וחיילת מקבלים ביום הגיוס</a:t>
            </a:r>
            <a:endParaRPr/>
          </a:p>
          <a:p>
            <a:pPr indent="0" lvl="0" marL="0" marR="0" rtl="0" algn="ctr">
              <a:lnSpc>
                <a:spcPct val="100000"/>
              </a:lnSpc>
              <a:spcBef>
                <a:spcPts val="0"/>
              </a:spcBef>
              <a:spcAft>
                <a:spcPts val="0"/>
              </a:spcAft>
              <a:buClr>
                <a:schemeClr val="dk1"/>
              </a:buClr>
              <a:buSzPts val="2000"/>
              <a:buFont typeface="Quattrocento Sans"/>
              <a:buNone/>
            </a:pPr>
            <a:r>
              <a:rPr b="1" i="0" lang="iw-IL" sz="2000" u="none">
                <a:solidFill>
                  <a:schemeClr val="dk1"/>
                </a:solidFill>
                <a:latin typeface="Quattrocento Sans"/>
                <a:ea typeface="Quattrocento Sans"/>
                <a:cs typeface="Quattrocento Sans"/>
                <a:sym typeface="Quattrocento Sans"/>
              </a:rPr>
              <a:t>למה לקנות ציוד מיותר במקום לחסוך כסף?</a:t>
            </a:r>
            <a:endParaRPr/>
          </a:p>
        </p:txBody>
      </p:sp>
      <p:pic>
        <p:nvPicPr>
          <p:cNvPr descr="Image result for money icon png" id="1268" name="Google Shape;1268;p103"/>
          <p:cNvPicPr preferRelativeResize="0"/>
          <p:nvPr/>
        </p:nvPicPr>
        <p:blipFill rotWithShape="1">
          <a:blip r:embed="rId12">
            <a:alphaModFix/>
          </a:blip>
          <a:srcRect b="0" l="0" r="0" t="0"/>
          <a:stretch/>
        </p:blipFill>
        <p:spPr>
          <a:xfrm>
            <a:off x="1343025" y="2919412"/>
            <a:ext cx="1476375" cy="14747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2" name="Shape 1272"/>
        <p:cNvGrpSpPr/>
        <p:nvPr/>
      </p:nvGrpSpPr>
      <p:grpSpPr>
        <a:xfrm>
          <a:off x="0" y="0"/>
          <a:ext cx="0" cy="0"/>
          <a:chOff x="0" y="0"/>
          <a:chExt cx="0" cy="0"/>
        </a:xfrm>
      </p:grpSpPr>
      <p:sp>
        <p:nvSpPr>
          <p:cNvPr id="1273" name="Google Shape;1273;p104"/>
          <p:cNvSpPr txBox="1"/>
          <p:nvPr/>
        </p:nvSpPr>
        <p:spPr>
          <a:xfrm>
            <a:off x="1338262" y="1028700"/>
            <a:ext cx="9144000" cy="2355850"/>
          </a:xfrm>
          <a:prstGeom prst="rect">
            <a:avLst/>
          </a:prstGeom>
          <a:noFill/>
          <a:ln>
            <a:noFill/>
          </a:ln>
        </p:spPr>
        <p:txBody>
          <a:bodyPr anchorCtr="0" anchor="t" bIns="45700" lIns="91425" spcFirstLastPara="1" rIns="91425" wrap="square" tIns="45700">
            <a:noAutofit/>
          </a:bodyPr>
          <a:lstStyle/>
          <a:p>
            <a:pPr indent="-101600" lvl="0" marL="0" marR="0" rtl="1" algn="r">
              <a:lnSpc>
                <a:spcPct val="150000"/>
              </a:lnSpc>
              <a:spcBef>
                <a:spcPts val="0"/>
              </a:spcBef>
              <a:spcAft>
                <a:spcPts val="0"/>
              </a:spcAft>
              <a:buClr>
                <a:srgbClr val="000000"/>
              </a:buClr>
              <a:buSzPts val="1600"/>
              <a:buFont typeface="Quattrocento Sans"/>
              <a:buChar char="-"/>
            </a:pPr>
            <a:r>
              <a:rPr b="0" i="0" lang="iw-IL" sz="1600" u="none">
                <a:solidFill>
                  <a:srgbClr val="000000"/>
                </a:solidFill>
                <a:latin typeface="Quattrocento Sans"/>
                <a:ea typeface="Quattrocento Sans"/>
                <a:cs typeface="Quattrocento Sans"/>
                <a:sym typeface="Quattrocento Sans"/>
              </a:rPr>
              <a:t> </a:t>
            </a:r>
            <a:r>
              <a:rPr b="1" i="0" lang="iw-IL" sz="1600" u="sng">
                <a:solidFill>
                  <a:srgbClr val="000000"/>
                </a:solidFill>
                <a:latin typeface="Quattrocento Sans"/>
                <a:ea typeface="Quattrocento Sans"/>
                <a:cs typeface="Quattrocento Sans"/>
                <a:sym typeface="Quattrocento Sans"/>
              </a:rPr>
              <a:t>בוקר יום הגיוס - </a:t>
            </a:r>
            <a:r>
              <a:rPr b="0" i="0" lang="iw-IL" sz="1600" u="none">
                <a:solidFill>
                  <a:srgbClr val="000000"/>
                </a:solidFill>
                <a:latin typeface="Quattrocento Sans"/>
                <a:ea typeface="Quattrocento Sans"/>
                <a:cs typeface="Quattrocento Sans"/>
                <a:sym typeface="Quattrocento Sans"/>
              </a:rPr>
              <a:t>התייצבות המתגייסים בלשכת הגיוס הרלוונטית (ב"ש, תל השומר, ירושלים, חיפה </a:t>
            </a:r>
            <a:endParaRPr/>
          </a:p>
          <a:p>
            <a:pPr indent="0" lvl="0" marL="0" marR="0" rtl="1" algn="r">
              <a:lnSpc>
                <a:spcPct val="15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   וטבריה).</a:t>
            </a:r>
            <a:endParaRPr/>
          </a:p>
          <a:p>
            <a:pPr indent="-101600" lvl="0" marL="0" marR="0" rtl="1" algn="r">
              <a:lnSpc>
                <a:spcPct val="150000"/>
              </a:lnSpc>
              <a:spcBef>
                <a:spcPts val="0"/>
              </a:spcBef>
              <a:spcAft>
                <a:spcPts val="0"/>
              </a:spcAft>
              <a:buClr>
                <a:srgbClr val="000000"/>
              </a:buClr>
              <a:buSzPts val="1600"/>
              <a:buFont typeface="Quattrocento Sans"/>
              <a:buChar char="-"/>
            </a:pPr>
            <a:r>
              <a:rPr b="0" i="0" lang="iw-IL" sz="1600" u="none">
                <a:solidFill>
                  <a:srgbClr val="000000"/>
                </a:solidFill>
                <a:latin typeface="Quattrocento Sans"/>
                <a:ea typeface="Quattrocento Sans"/>
                <a:cs typeface="Quattrocento Sans"/>
                <a:sym typeface="Quattrocento Sans"/>
              </a:rPr>
              <a:t> לאחר רישום קצר ישלחו המתגייסים לבסיס מיטב - שרשרת החיול מלווה ע"י גורמי מיטב.</a:t>
            </a:r>
            <a:endParaRPr/>
          </a:p>
          <a:p>
            <a:pPr indent="-101600" lvl="0" marL="0" marR="0" rtl="1" algn="r">
              <a:lnSpc>
                <a:spcPct val="150000"/>
              </a:lnSpc>
              <a:spcBef>
                <a:spcPts val="0"/>
              </a:spcBef>
              <a:spcAft>
                <a:spcPts val="0"/>
              </a:spcAft>
              <a:buClr>
                <a:srgbClr val="000000"/>
              </a:buClr>
              <a:buSzPts val="1600"/>
              <a:buFont typeface="Quattrocento Sans"/>
              <a:buChar char="-"/>
            </a:pPr>
            <a:r>
              <a:rPr b="0" i="0" lang="iw-IL" sz="1600" u="none">
                <a:solidFill>
                  <a:srgbClr val="000000"/>
                </a:solidFill>
                <a:latin typeface="Quattrocento Sans"/>
                <a:ea typeface="Quattrocento Sans"/>
                <a:cs typeface="Quattrocento Sans"/>
                <a:sym typeface="Quattrocento Sans"/>
              </a:rPr>
              <a:t>לאחר הפקדת הציוד האישי לרבות הטלפון הסלולרי וחלוקת המדבקות יכנסו המתגייסים לשרשרת החיול וייחלו את יום גיוסם לצה"ל.  </a:t>
            </a:r>
            <a:r>
              <a:rPr b="1" i="0" lang="iw-IL" sz="1800" u="none">
                <a:solidFill>
                  <a:srgbClr val="000000"/>
                </a:solidFill>
                <a:latin typeface="Quattrocento Sans"/>
                <a:ea typeface="Quattrocento Sans"/>
                <a:cs typeface="Quattrocento Sans"/>
                <a:sym typeface="Quattrocento Sans"/>
              </a:rPr>
              <a:t>בהצלחה!</a:t>
            </a:r>
            <a:br>
              <a:rPr b="0" i="0" lang="iw-IL" sz="1600" u="none">
                <a:solidFill>
                  <a:srgbClr val="000000"/>
                </a:solidFill>
                <a:latin typeface="Quattrocento Sans"/>
                <a:ea typeface="Quattrocento Sans"/>
                <a:cs typeface="Quattrocento Sans"/>
                <a:sym typeface="Quattrocento Sans"/>
              </a:rPr>
            </a:br>
            <a:endParaRPr/>
          </a:p>
        </p:txBody>
      </p:sp>
      <p:sp>
        <p:nvSpPr>
          <p:cNvPr id="1274" name="Google Shape;1274;p104"/>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275" name="Google Shape;1275;p104"/>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pic>
        <p:nvPicPr>
          <p:cNvPr descr="C:\Users\u23856\Desktop\מצגות עדכניות\55_l.jpg" id="1276" name="Google Shape;1276;p104"/>
          <p:cNvPicPr preferRelativeResize="0"/>
          <p:nvPr/>
        </p:nvPicPr>
        <p:blipFill rotWithShape="1">
          <a:blip r:embed="rId3">
            <a:alphaModFix/>
          </a:blip>
          <a:srcRect b="0" l="0" r="0" t="0"/>
          <a:stretch/>
        </p:blipFill>
        <p:spPr>
          <a:xfrm>
            <a:off x="3913187" y="3163887"/>
            <a:ext cx="4365625" cy="2859087"/>
          </a:xfrm>
          <a:prstGeom prst="roundRect">
            <a:avLst>
              <a:gd fmla="val 36477" name="adj"/>
            </a:avLst>
          </a:prstGeom>
          <a:noFill/>
          <a:ln>
            <a:noFill/>
          </a:ln>
        </p:spPr>
      </p:pic>
      <p:grpSp>
        <p:nvGrpSpPr>
          <p:cNvPr id="1277" name="Google Shape;1277;p104"/>
          <p:cNvGrpSpPr/>
          <p:nvPr/>
        </p:nvGrpSpPr>
        <p:grpSpPr>
          <a:xfrm>
            <a:off x="1343025" y="115887"/>
            <a:ext cx="10874375" cy="6608762"/>
            <a:chOff x="0" y="0"/>
            <a:chExt cx="2147483647" cy="2147483647"/>
          </a:xfrm>
        </p:grpSpPr>
        <p:pic>
          <p:nvPicPr>
            <p:cNvPr id="1278" name="Google Shape;1278;p104"/>
            <p:cNvPicPr preferRelativeResize="0"/>
            <p:nvPr/>
          </p:nvPicPr>
          <p:blipFill rotWithShape="1">
            <a:blip r:embed="rId4">
              <a:alphaModFix/>
            </a:blip>
            <a:srcRect b="34242" l="6144" r="37811" t="34895"/>
            <a:stretch/>
          </p:blipFill>
          <p:spPr>
            <a:xfrm>
              <a:off x="1760065444" y="163797102"/>
              <a:ext cx="245200697" cy="177758922"/>
            </a:xfrm>
            <a:prstGeom prst="rect">
              <a:avLst/>
            </a:prstGeom>
            <a:noFill/>
            <a:ln>
              <a:noFill/>
            </a:ln>
          </p:spPr>
        </p:pic>
        <p:pic>
          <p:nvPicPr>
            <p:cNvPr id="1279" name="Google Shape;1279;p104"/>
            <p:cNvPicPr preferRelativeResize="0"/>
            <p:nvPr/>
          </p:nvPicPr>
          <p:blipFill rotWithShape="1">
            <a:blip r:embed="rId5">
              <a:alphaModFix/>
            </a:blip>
            <a:srcRect b="34243" l="37812" r="22928" t="30498"/>
            <a:stretch/>
          </p:blipFill>
          <p:spPr>
            <a:xfrm>
              <a:off x="1988682314" y="0"/>
              <a:ext cx="158801332" cy="187725718"/>
            </a:xfrm>
            <a:prstGeom prst="rect">
              <a:avLst/>
            </a:prstGeom>
            <a:noFill/>
            <a:ln>
              <a:noFill/>
            </a:ln>
          </p:spPr>
        </p:pic>
        <p:pic>
          <p:nvPicPr>
            <p:cNvPr id="1280" name="Google Shape;1280;p104"/>
            <p:cNvPicPr preferRelativeResize="0"/>
            <p:nvPr/>
          </p:nvPicPr>
          <p:blipFill rotWithShape="1">
            <a:blip r:embed="rId6">
              <a:alphaModFix/>
            </a:blip>
            <a:srcRect b="0" l="0" r="0" t="0"/>
            <a:stretch/>
          </p:blipFill>
          <p:spPr>
            <a:xfrm>
              <a:off x="1918871079" y="1863185892"/>
              <a:ext cx="172789825" cy="284297754"/>
            </a:xfrm>
            <a:prstGeom prst="rect">
              <a:avLst/>
            </a:prstGeom>
            <a:noFill/>
            <a:ln>
              <a:noFill/>
            </a:ln>
          </p:spPr>
        </p:pic>
        <p:grpSp>
          <p:nvGrpSpPr>
            <p:cNvPr id="1281" name="Google Shape;1281;p104"/>
            <p:cNvGrpSpPr/>
            <p:nvPr/>
          </p:nvGrpSpPr>
          <p:grpSpPr>
            <a:xfrm>
              <a:off x="0" y="1959054010"/>
              <a:ext cx="1853881995" cy="95081451"/>
              <a:chOff x="0" y="0"/>
              <a:chExt cx="2147483646" cy="2147483646"/>
            </a:xfrm>
          </p:grpSpPr>
          <p:sp>
            <p:nvSpPr>
              <p:cNvPr id="1282" name="Google Shape;1282;p104"/>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283" name="Google Shape;1283;p104"/>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284" name="Google Shape;1284;p104"/>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285" name="Google Shape;1285;p104"/>
              <p:cNvPicPr preferRelativeResize="0"/>
              <p:nvPr/>
            </p:nvPicPr>
            <p:blipFill rotWithShape="1">
              <a:blip r:embed="rId7">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286" name="Google Shape;1286;p104"/>
              <p:cNvPicPr preferRelativeResize="0"/>
              <p:nvPr/>
            </p:nvPicPr>
            <p:blipFill rotWithShape="1">
              <a:blip r:embed="rId8">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287" name="Google Shape;1287;p104"/>
              <p:cNvPicPr preferRelativeResize="0"/>
              <p:nvPr/>
            </p:nvPicPr>
            <p:blipFill rotWithShape="1">
              <a:blip r:embed="rId9">
                <a:alphaModFix/>
              </a:blip>
              <a:srcRect b="0" l="0" r="0" t="0"/>
              <a:stretch/>
            </p:blipFill>
            <p:spPr>
              <a:xfrm>
                <a:off x="2108679872" y="487705217"/>
                <a:ext cx="38803774" cy="1244845699"/>
              </a:xfrm>
              <a:prstGeom prst="rect">
                <a:avLst/>
              </a:prstGeom>
              <a:noFill/>
              <a:ln>
                <a:noFill/>
              </a:ln>
            </p:spPr>
          </p:pic>
        </p:grpSp>
      </p:grpSp>
      <p:sp>
        <p:nvSpPr>
          <p:cNvPr id="1288" name="Google Shape;1288;p104"/>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שרשרת החיול</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pic>
        <p:nvPicPr>
          <p:cNvPr id="494" name="Google Shape;494;p78"/>
          <p:cNvPicPr preferRelativeResize="0"/>
          <p:nvPr/>
        </p:nvPicPr>
        <p:blipFill rotWithShape="1">
          <a:blip r:embed="rId3">
            <a:alphaModFix/>
          </a:blip>
          <a:srcRect b="0" l="0" r="0" t="0"/>
          <a:stretch/>
        </p:blipFill>
        <p:spPr>
          <a:xfrm>
            <a:off x="1543050" y="2530475"/>
            <a:ext cx="8545512" cy="2163762"/>
          </a:xfrm>
          <a:prstGeom prst="rect">
            <a:avLst/>
          </a:prstGeom>
          <a:noFill/>
          <a:ln>
            <a:noFill/>
          </a:ln>
        </p:spPr>
      </p:pic>
      <p:grpSp>
        <p:nvGrpSpPr>
          <p:cNvPr id="495" name="Google Shape;495;p78"/>
          <p:cNvGrpSpPr/>
          <p:nvPr/>
        </p:nvGrpSpPr>
        <p:grpSpPr>
          <a:xfrm>
            <a:off x="1343025" y="115887"/>
            <a:ext cx="10874375" cy="6608762"/>
            <a:chOff x="0" y="0"/>
            <a:chExt cx="2147483647" cy="2147483647"/>
          </a:xfrm>
        </p:grpSpPr>
        <p:pic>
          <p:nvPicPr>
            <p:cNvPr id="496" name="Google Shape;496;p78"/>
            <p:cNvPicPr preferRelativeResize="0"/>
            <p:nvPr/>
          </p:nvPicPr>
          <p:blipFill rotWithShape="1">
            <a:blip r:embed="rId4">
              <a:alphaModFix/>
            </a:blip>
            <a:srcRect b="34242" l="6144" r="37811" t="34895"/>
            <a:stretch/>
          </p:blipFill>
          <p:spPr>
            <a:xfrm>
              <a:off x="1760065444" y="163797102"/>
              <a:ext cx="245200697" cy="177758922"/>
            </a:xfrm>
            <a:prstGeom prst="rect">
              <a:avLst/>
            </a:prstGeom>
            <a:noFill/>
            <a:ln>
              <a:noFill/>
            </a:ln>
          </p:spPr>
        </p:pic>
        <p:pic>
          <p:nvPicPr>
            <p:cNvPr id="497" name="Google Shape;497;p78"/>
            <p:cNvPicPr preferRelativeResize="0"/>
            <p:nvPr/>
          </p:nvPicPr>
          <p:blipFill rotWithShape="1">
            <a:blip r:embed="rId5">
              <a:alphaModFix/>
            </a:blip>
            <a:srcRect b="34243" l="37812" r="22928" t="30498"/>
            <a:stretch/>
          </p:blipFill>
          <p:spPr>
            <a:xfrm>
              <a:off x="1988682314" y="0"/>
              <a:ext cx="158801332" cy="187725718"/>
            </a:xfrm>
            <a:prstGeom prst="rect">
              <a:avLst/>
            </a:prstGeom>
            <a:noFill/>
            <a:ln>
              <a:noFill/>
            </a:ln>
          </p:spPr>
        </p:pic>
        <p:pic>
          <p:nvPicPr>
            <p:cNvPr id="498" name="Google Shape;498;p78"/>
            <p:cNvPicPr preferRelativeResize="0"/>
            <p:nvPr/>
          </p:nvPicPr>
          <p:blipFill rotWithShape="1">
            <a:blip r:embed="rId6">
              <a:alphaModFix/>
            </a:blip>
            <a:srcRect b="0" l="0" r="0" t="0"/>
            <a:stretch/>
          </p:blipFill>
          <p:spPr>
            <a:xfrm>
              <a:off x="1918871079" y="1863185892"/>
              <a:ext cx="172789825" cy="284297754"/>
            </a:xfrm>
            <a:prstGeom prst="rect">
              <a:avLst/>
            </a:prstGeom>
            <a:noFill/>
            <a:ln>
              <a:noFill/>
            </a:ln>
          </p:spPr>
        </p:pic>
        <p:grpSp>
          <p:nvGrpSpPr>
            <p:cNvPr id="499" name="Google Shape;499;p78"/>
            <p:cNvGrpSpPr/>
            <p:nvPr/>
          </p:nvGrpSpPr>
          <p:grpSpPr>
            <a:xfrm>
              <a:off x="0" y="1959054010"/>
              <a:ext cx="1853881995" cy="95081451"/>
              <a:chOff x="0" y="0"/>
              <a:chExt cx="2147483646" cy="2147483646"/>
            </a:xfrm>
          </p:grpSpPr>
          <p:sp>
            <p:nvSpPr>
              <p:cNvPr id="500" name="Google Shape;500;p78"/>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501" name="Google Shape;501;p78"/>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502" name="Google Shape;502;p78"/>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503" name="Google Shape;503;p78"/>
              <p:cNvPicPr preferRelativeResize="0"/>
              <p:nvPr/>
            </p:nvPicPr>
            <p:blipFill rotWithShape="1">
              <a:blip r:embed="rId7">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504" name="Google Shape;504;p78"/>
              <p:cNvPicPr preferRelativeResize="0"/>
              <p:nvPr/>
            </p:nvPicPr>
            <p:blipFill rotWithShape="1">
              <a:blip r:embed="rId8">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505" name="Google Shape;505;p78"/>
              <p:cNvPicPr preferRelativeResize="0"/>
              <p:nvPr/>
            </p:nvPicPr>
            <p:blipFill rotWithShape="1">
              <a:blip r:embed="rId9">
                <a:alphaModFix/>
              </a:blip>
              <a:srcRect b="0" l="0" r="0" t="0"/>
              <a:stretch/>
            </p:blipFill>
            <p:spPr>
              <a:xfrm>
                <a:off x="2108679872" y="487705217"/>
                <a:ext cx="38803774" cy="1244845699"/>
              </a:xfrm>
              <a:prstGeom prst="rect">
                <a:avLst/>
              </a:prstGeom>
              <a:noFill/>
              <a:ln>
                <a:noFill/>
              </a:ln>
            </p:spPr>
          </p:pic>
        </p:grpSp>
      </p:grpSp>
      <p:sp>
        <p:nvSpPr>
          <p:cNvPr id="506" name="Google Shape;506;p78"/>
          <p:cNvSpPr/>
          <p:nvPr/>
        </p:nvSpPr>
        <p:spPr>
          <a:xfrm>
            <a:off x="1524000" y="158750"/>
            <a:ext cx="9144000" cy="120015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תהליך הגיוס לצה"ל </a:t>
            </a:r>
            <a:endParaRPr/>
          </a:p>
        </p:txBody>
      </p:sp>
      <p:sp>
        <p:nvSpPr>
          <p:cNvPr id="507" name="Google Shape;507;p78"/>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508" name="Google Shape;508;p78"/>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509" name="Google Shape;509;p78"/>
          <p:cNvSpPr txBox="1"/>
          <p:nvPr/>
        </p:nvSpPr>
        <p:spPr>
          <a:xfrm>
            <a:off x="8940800" y="1563687"/>
            <a:ext cx="1139825"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קבלת צו התייצבות</a:t>
            </a:r>
            <a:endParaRPr/>
          </a:p>
        </p:txBody>
      </p:sp>
      <p:sp>
        <p:nvSpPr>
          <p:cNvPr id="510" name="Google Shape;510;p78"/>
          <p:cNvSpPr txBox="1"/>
          <p:nvPr/>
        </p:nvSpPr>
        <p:spPr>
          <a:xfrm>
            <a:off x="7967662" y="4943475"/>
            <a:ext cx="1368425"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יום ההתייצבות</a:t>
            </a:r>
            <a:endParaRPr/>
          </a:p>
        </p:txBody>
      </p:sp>
      <p:sp>
        <p:nvSpPr>
          <p:cNvPr id="511" name="Google Shape;511;p78"/>
          <p:cNvSpPr txBox="1"/>
          <p:nvPr/>
        </p:nvSpPr>
        <p:spPr>
          <a:xfrm>
            <a:off x="6381750" y="4943475"/>
            <a:ext cx="1658937"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זימון ליום המ"אה</a:t>
            </a:r>
            <a:endParaRPr/>
          </a:p>
        </p:txBody>
      </p:sp>
      <p:sp>
        <p:nvSpPr>
          <p:cNvPr id="512" name="Google Shape;512;p78"/>
          <p:cNvSpPr txBox="1"/>
          <p:nvPr/>
        </p:nvSpPr>
        <p:spPr>
          <a:xfrm>
            <a:off x="7519987" y="1425575"/>
            <a:ext cx="121285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קבלת צו גיוס ראשוני</a:t>
            </a:r>
            <a:endParaRPr/>
          </a:p>
        </p:txBody>
      </p:sp>
      <p:sp>
        <p:nvSpPr>
          <p:cNvPr id="513" name="Google Shape;513;p78"/>
          <p:cNvSpPr txBox="1"/>
          <p:nvPr/>
        </p:nvSpPr>
        <p:spPr>
          <a:xfrm>
            <a:off x="6116637" y="1701800"/>
            <a:ext cx="1658937" cy="369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יום המ"אה</a:t>
            </a:r>
            <a:endParaRPr/>
          </a:p>
        </p:txBody>
      </p:sp>
      <p:sp>
        <p:nvSpPr>
          <p:cNvPr id="514" name="Google Shape;514;p78"/>
          <p:cNvSpPr txBox="1"/>
          <p:nvPr/>
        </p:nvSpPr>
        <p:spPr>
          <a:xfrm>
            <a:off x="4779962" y="1563687"/>
            <a:ext cx="1658937"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השבה על שאלון העדפות</a:t>
            </a:r>
            <a:endParaRPr/>
          </a:p>
        </p:txBody>
      </p:sp>
      <p:sp>
        <p:nvSpPr>
          <p:cNvPr id="515" name="Google Shape;515;p78"/>
          <p:cNvSpPr txBox="1"/>
          <p:nvPr/>
        </p:nvSpPr>
        <p:spPr>
          <a:xfrm>
            <a:off x="5013325" y="4943475"/>
            <a:ext cx="1658937"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קבלת שאלון העדפות</a:t>
            </a:r>
            <a:endParaRPr/>
          </a:p>
        </p:txBody>
      </p:sp>
      <p:sp>
        <p:nvSpPr>
          <p:cNvPr id="516" name="Google Shape;516;p78"/>
          <p:cNvSpPr txBox="1"/>
          <p:nvPr/>
        </p:nvSpPr>
        <p:spPr>
          <a:xfrm>
            <a:off x="3563937" y="5081587"/>
            <a:ext cx="1657350" cy="369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מיונים/גיבושים</a:t>
            </a:r>
            <a:endParaRPr/>
          </a:p>
        </p:txBody>
      </p:sp>
      <p:sp>
        <p:nvSpPr>
          <p:cNvPr id="517" name="Google Shape;517;p78"/>
          <p:cNvSpPr txBox="1"/>
          <p:nvPr/>
        </p:nvSpPr>
        <p:spPr>
          <a:xfrm>
            <a:off x="3503612" y="1563687"/>
            <a:ext cx="1658937"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קבלת צו גיוס סופי</a:t>
            </a:r>
            <a:endParaRPr/>
          </a:p>
        </p:txBody>
      </p:sp>
      <p:cxnSp>
        <p:nvCxnSpPr>
          <p:cNvPr id="518" name="Google Shape;518;p78"/>
          <p:cNvCxnSpPr/>
          <p:nvPr/>
        </p:nvCxnSpPr>
        <p:spPr>
          <a:xfrm flipH="1" rot="10800000">
            <a:off x="7324725" y="4443412"/>
            <a:ext cx="469900" cy="395287"/>
          </a:xfrm>
          <a:prstGeom prst="straightConnector1">
            <a:avLst/>
          </a:prstGeom>
          <a:noFill/>
          <a:ln cap="flat" cmpd="sng" w="19050">
            <a:solidFill>
              <a:srgbClr val="7F7F7F"/>
            </a:solidFill>
            <a:prstDash val="solid"/>
            <a:miter lim="800000"/>
            <a:headEnd len="med" w="med" type="none"/>
            <a:tailEnd len="med" w="med" type="triangle"/>
          </a:ln>
        </p:spPr>
      </p:cxnSp>
      <p:cxnSp>
        <p:nvCxnSpPr>
          <p:cNvPr id="519" name="Google Shape;519;p78"/>
          <p:cNvCxnSpPr/>
          <p:nvPr/>
        </p:nvCxnSpPr>
        <p:spPr>
          <a:xfrm rot="10800000">
            <a:off x="6854825" y="4443412"/>
            <a:ext cx="469900" cy="395287"/>
          </a:xfrm>
          <a:prstGeom prst="straightConnector1">
            <a:avLst/>
          </a:prstGeom>
          <a:noFill/>
          <a:ln cap="flat" cmpd="sng" w="19050">
            <a:solidFill>
              <a:srgbClr val="7F7F7F"/>
            </a:solidFill>
            <a:prstDash val="solid"/>
            <a:miter lim="800000"/>
            <a:headEnd len="med" w="med" type="none"/>
            <a:tailEnd len="med" w="med" type="triangle"/>
          </a:ln>
        </p:spPr>
      </p:cxnSp>
      <p:cxnSp>
        <p:nvCxnSpPr>
          <p:cNvPr id="520" name="Google Shape;520;p78"/>
          <p:cNvCxnSpPr/>
          <p:nvPr/>
        </p:nvCxnSpPr>
        <p:spPr>
          <a:xfrm>
            <a:off x="6967537" y="2362200"/>
            <a:ext cx="468312" cy="395287"/>
          </a:xfrm>
          <a:prstGeom prst="straightConnector1">
            <a:avLst/>
          </a:prstGeom>
          <a:noFill/>
          <a:ln cap="flat" cmpd="sng" w="19050">
            <a:solidFill>
              <a:srgbClr val="7F7F7F"/>
            </a:solidFill>
            <a:prstDash val="solid"/>
            <a:miter lim="800000"/>
            <a:headEnd len="med" w="med" type="none"/>
            <a:tailEnd len="med" w="med" type="triangle"/>
          </a:ln>
        </p:spPr>
      </p:cxnSp>
      <p:cxnSp>
        <p:nvCxnSpPr>
          <p:cNvPr id="521" name="Google Shape;521;p78"/>
          <p:cNvCxnSpPr/>
          <p:nvPr/>
        </p:nvCxnSpPr>
        <p:spPr>
          <a:xfrm flipH="1">
            <a:off x="6497637" y="2362200"/>
            <a:ext cx="469900" cy="395287"/>
          </a:xfrm>
          <a:prstGeom prst="straightConnector1">
            <a:avLst/>
          </a:prstGeom>
          <a:noFill/>
          <a:ln cap="flat" cmpd="sng" w="19050">
            <a:solidFill>
              <a:srgbClr val="7F7F7F"/>
            </a:solidFill>
            <a:prstDash val="solid"/>
            <a:miter lim="800000"/>
            <a:headEnd len="med" w="med" type="none"/>
            <a:tailEnd len="med" w="med" type="triangle"/>
          </a:ln>
        </p:spPr>
      </p:cxnSp>
      <p:cxnSp>
        <p:nvCxnSpPr>
          <p:cNvPr id="522" name="Google Shape;522;p78"/>
          <p:cNvCxnSpPr/>
          <p:nvPr/>
        </p:nvCxnSpPr>
        <p:spPr>
          <a:xfrm>
            <a:off x="8126412" y="2278062"/>
            <a:ext cx="0" cy="450850"/>
          </a:xfrm>
          <a:prstGeom prst="straightConnector1">
            <a:avLst/>
          </a:prstGeom>
          <a:noFill/>
          <a:ln cap="flat" cmpd="sng" w="19050">
            <a:solidFill>
              <a:srgbClr val="7F7F7F"/>
            </a:solidFill>
            <a:prstDash val="solid"/>
            <a:miter lim="800000"/>
            <a:headEnd len="med" w="med" type="none"/>
            <a:tailEnd len="med" w="med" type="triangle"/>
          </a:ln>
        </p:spPr>
      </p:cxnSp>
      <p:cxnSp>
        <p:nvCxnSpPr>
          <p:cNvPr id="523" name="Google Shape;523;p78"/>
          <p:cNvCxnSpPr/>
          <p:nvPr/>
        </p:nvCxnSpPr>
        <p:spPr>
          <a:xfrm>
            <a:off x="9480550" y="2278062"/>
            <a:ext cx="0" cy="452437"/>
          </a:xfrm>
          <a:prstGeom prst="straightConnector1">
            <a:avLst/>
          </a:prstGeom>
          <a:noFill/>
          <a:ln cap="flat" cmpd="sng" w="19050">
            <a:solidFill>
              <a:srgbClr val="7F7F7F"/>
            </a:solidFill>
            <a:prstDash val="solid"/>
            <a:miter lim="800000"/>
            <a:headEnd len="med" w="med" type="none"/>
            <a:tailEnd len="med" w="med" type="triangle"/>
          </a:ln>
        </p:spPr>
      </p:cxnSp>
      <p:cxnSp>
        <p:nvCxnSpPr>
          <p:cNvPr id="524" name="Google Shape;524;p78"/>
          <p:cNvCxnSpPr/>
          <p:nvPr/>
        </p:nvCxnSpPr>
        <p:spPr>
          <a:xfrm>
            <a:off x="5591175" y="2279650"/>
            <a:ext cx="0" cy="452437"/>
          </a:xfrm>
          <a:prstGeom prst="straightConnector1">
            <a:avLst/>
          </a:prstGeom>
          <a:noFill/>
          <a:ln cap="flat" cmpd="sng" w="19050">
            <a:solidFill>
              <a:srgbClr val="7F7F7F"/>
            </a:solidFill>
            <a:prstDash val="solid"/>
            <a:miter lim="800000"/>
            <a:headEnd len="med" w="med" type="none"/>
            <a:tailEnd len="med" w="med" type="triangle"/>
          </a:ln>
        </p:spPr>
      </p:cxnSp>
      <p:cxnSp>
        <p:nvCxnSpPr>
          <p:cNvPr id="525" name="Google Shape;525;p78"/>
          <p:cNvCxnSpPr/>
          <p:nvPr/>
        </p:nvCxnSpPr>
        <p:spPr>
          <a:xfrm>
            <a:off x="4367212" y="2279650"/>
            <a:ext cx="0" cy="452437"/>
          </a:xfrm>
          <a:prstGeom prst="straightConnector1">
            <a:avLst/>
          </a:prstGeom>
          <a:noFill/>
          <a:ln cap="flat" cmpd="sng" w="19050">
            <a:solidFill>
              <a:srgbClr val="7F7F7F"/>
            </a:solidFill>
            <a:prstDash val="solid"/>
            <a:miter lim="800000"/>
            <a:headEnd len="med" w="med" type="none"/>
            <a:tailEnd len="med" w="med" type="triangle"/>
          </a:ln>
        </p:spPr>
      </p:cxnSp>
      <p:cxnSp>
        <p:nvCxnSpPr>
          <p:cNvPr id="526" name="Google Shape;526;p78"/>
          <p:cNvCxnSpPr/>
          <p:nvPr/>
        </p:nvCxnSpPr>
        <p:spPr>
          <a:xfrm rot="10800000">
            <a:off x="8616950" y="4498975"/>
            <a:ext cx="0" cy="452437"/>
          </a:xfrm>
          <a:prstGeom prst="straightConnector1">
            <a:avLst/>
          </a:prstGeom>
          <a:noFill/>
          <a:ln cap="flat" cmpd="sng" w="19050">
            <a:solidFill>
              <a:srgbClr val="7F7F7F"/>
            </a:solidFill>
            <a:prstDash val="solid"/>
            <a:miter lim="800000"/>
            <a:headEnd len="med" w="med" type="none"/>
            <a:tailEnd len="med" w="med" type="triangle"/>
          </a:ln>
        </p:spPr>
      </p:cxnSp>
      <p:cxnSp>
        <p:nvCxnSpPr>
          <p:cNvPr id="527" name="Google Shape;527;p78"/>
          <p:cNvCxnSpPr/>
          <p:nvPr/>
        </p:nvCxnSpPr>
        <p:spPr>
          <a:xfrm rot="10800000">
            <a:off x="5664200" y="4500562"/>
            <a:ext cx="0" cy="452437"/>
          </a:xfrm>
          <a:prstGeom prst="straightConnector1">
            <a:avLst/>
          </a:prstGeom>
          <a:noFill/>
          <a:ln cap="flat" cmpd="sng" w="19050">
            <a:solidFill>
              <a:srgbClr val="7F7F7F"/>
            </a:solidFill>
            <a:prstDash val="solid"/>
            <a:miter lim="800000"/>
            <a:headEnd len="med" w="med" type="none"/>
            <a:tailEnd len="med" w="med" type="triangle"/>
          </a:ln>
        </p:spPr>
      </p:cxnSp>
      <p:cxnSp>
        <p:nvCxnSpPr>
          <p:cNvPr id="528" name="Google Shape;528;p78"/>
          <p:cNvCxnSpPr/>
          <p:nvPr/>
        </p:nvCxnSpPr>
        <p:spPr>
          <a:xfrm rot="10800000">
            <a:off x="4440237" y="4502150"/>
            <a:ext cx="0" cy="452437"/>
          </a:xfrm>
          <a:prstGeom prst="straightConnector1">
            <a:avLst/>
          </a:prstGeom>
          <a:noFill/>
          <a:ln cap="flat" cmpd="sng" w="19050">
            <a:solidFill>
              <a:srgbClr val="7F7F7F"/>
            </a:solidFill>
            <a:prstDash val="solid"/>
            <a:miter lim="800000"/>
            <a:headEnd len="med" w="med" type="none"/>
            <a:tailEnd len="med" w="med" type="triangl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2" name="Shape 1292"/>
        <p:cNvGrpSpPr/>
        <p:nvPr/>
      </p:nvGrpSpPr>
      <p:grpSpPr>
        <a:xfrm>
          <a:off x="0" y="0"/>
          <a:ext cx="0" cy="0"/>
          <a:chOff x="0" y="0"/>
          <a:chExt cx="0" cy="0"/>
        </a:xfrm>
      </p:grpSpPr>
      <p:sp>
        <p:nvSpPr>
          <p:cNvPr id="1293" name="Google Shape;1293;p105"/>
          <p:cNvSpPr txBox="1"/>
          <p:nvPr/>
        </p:nvSpPr>
        <p:spPr>
          <a:xfrm>
            <a:off x="1404937" y="936625"/>
            <a:ext cx="9144000" cy="2170112"/>
          </a:xfrm>
          <a:prstGeom prst="rect">
            <a:avLst/>
          </a:prstGeom>
          <a:noFill/>
          <a:ln>
            <a:noFill/>
          </a:ln>
        </p:spPr>
        <p:txBody>
          <a:bodyPr anchorCtr="0" anchor="t" bIns="45700" lIns="91425" spcFirstLastPara="1" rIns="91425" wrap="square" tIns="45700">
            <a:noAutofit/>
          </a:bodyPr>
          <a:lstStyle/>
          <a:p>
            <a:pPr indent="0" lvl="0" marL="0" marR="0" rtl="1" algn="r">
              <a:lnSpc>
                <a:spcPct val="150000"/>
              </a:lnSpc>
              <a:spcBef>
                <a:spcPts val="0"/>
              </a:spcBef>
              <a:spcAft>
                <a:spcPts val="0"/>
              </a:spcAft>
              <a:buClr>
                <a:srgbClr val="000000"/>
              </a:buClr>
              <a:buSzPts val="1800"/>
              <a:buFont typeface="Quattrocento Sans"/>
              <a:buNone/>
            </a:pPr>
            <a:r>
              <a:rPr b="1" i="0" lang="iw-IL" sz="1800" u="none">
                <a:solidFill>
                  <a:srgbClr val="000000"/>
                </a:solidFill>
                <a:latin typeface="Quattrocento Sans"/>
                <a:ea typeface="Quattrocento Sans"/>
                <a:cs typeface="Quattrocento Sans"/>
                <a:sym typeface="Quattrocento Sans"/>
              </a:rPr>
              <a:t>יש להגיע ליום הגיוס מסופרים ומגולחים</a:t>
            </a:r>
            <a:endParaRPr/>
          </a:p>
          <a:p>
            <a:pPr indent="0" lvl="0" marL="0" marR="0" rtl="1" algn="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במידה ומסיבה כזו או אחרת לא היה באפשרותכם להגיע מסופרים מראש, ביום הגיוס תעברו גם דרך תחנת הספר הצבאי שידאג לספר אתכם בתספורת צבאית תקנית.</a:t>
            </a:r>
            <a:endParaRPr/>
          </a:p>
          <a:p>
            <a:pPr indent="0" lvl="0" marL="0" marR="0" rtl="1" algn="r">
              <a:lnSpc>
                <a:spcPct val="150000"/>
              </a:lnSpc>
              <a:spcBef>
                <a:spcPts val="0"/>
              </a:spcBef>
              <a:spcAft>
                <a:spcPts val="0"/>
              </a:spcAft>
              <a:buClr>
                <a:srgbClr val="000000"/>
              </a:buClr>
              <a:buSzPts val="1800"/>
              <a:buFont typeface="Quattrocento Sans"/>
              <a:buNone/>
            </a:pPr>
            <a:br>
              <a:rPr b="0" i="0" lang="iw-IL" sz="1800" u="none">
                <a:solidFill>
                  <a:srgbClr val="000000"/>
                </a:solidFill>
                <a:latin typeface="Quattrocento Sans"/>
                <a:ea typeface="Quattrocento Sans"/>
                <a:cs typeface="Quattrocento Sans"/>
                <a:sym typeface="Quattrocento Sans"/>
              </a:rPr>
            </a:br>
            <a:endParaRPr/>
          </a:p>
        </p:txBody>
      </p:sp>
      <p:pic>
        <p:nvPicPr>
          <p:cNvPr id="1294" name="Google Shape;1294;p105"/>
          <p:cNvPicPr preferRelativeResize="0"/>
          <p:nvPr/>
        </p:nvPicPr>
        <p:blipFill rotWithShape="1">
          <a:blip r:embed="rId3">
            <a:alphaModFix/>
          </a:blip>
          <a:srcRect b="0" l="0" r="0" t="0"/>
          <a:stretch/>
        </p:blipFill>
        <p:spPr>
          <a:xfrm>
            <a:off x="2066925" y="2309812"/>
            <a:ext cx="4071937" cy="3786187"/>
          </a:xfrm>
          <a:prstGeom prst="roundRect">
            <a:avLst>
              <a:gd fmla="val 16667" name="adj"/>
            </a:avLst>
          </a:prstGeom>
          <a:noFill/>
          <a:ln>
            <a:noFill/>
          </a:ln>
        </p:spPr>
      </p:pic>
      <p:pic>
        <p:nvPicPr>
          <p:cNvPr id="1295" name="Google Shape;1295;p105"/>
          <p:cNvPicPr preferRelativeResize="0"/>
          <p:nvPr/>
        </p:nvPicPr>
        <p:blipFill rotWithShape="1">
          <a:blip r:embed="rId4">
            <a:alphaModFix/>
          </a:blip>
          <a:srcRect b="10409" l="34730" r="33711" t="21298"/>
          <a:stretch/>
        </p:blipFill>
        <p:spPr>
          <a:xfrm>
            <a:off x="6842125" y="2276475"/>
            <a:ext cx="2998787" cy="3556000"/>
          </a:xfrm>
          <a:prstGeom prst="rect">
            <a:avLst/>
          </a:prstGeom>
          <a:noFill/>
          <a:ln>
            <a:noFill/>
          </a:ln>
        </p:spPr>
      </p:pic>
      <p:sp>
        <p:nvSpPr>
          <p:cNvPr id="1296" name="Google Shape;1296;p105"/>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297" name="Google Shape;1297;p105"/>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298" name="Google Shape;1298;p105"/>
          <p:cNvGrpSpPr/>
          <p:nvPr/>
        </p:nvGrpSpPr>
        <p:grpSpPr>
          <a:xfrm>
            <a:off x="1343025" y="115887"/>
            <a:ext cx="10874375" cy="6608762"/>
            <a:chOff x="0" y="0"/>
            <a:chExt cx="2147483647" cy="2147483647"/>
          </a:xfrm>
        </p:grpSpPr>
        <p:pic>
          <p:nvPicPr>
            <p:cNvPr id="1299" name="Google Shape;1299;p105"/>
            <p:cNvPicPr preferRelativeResize="0"/>
            <p:nvPr/>
          </p:nvPicPr>
          <p:blipFill rotWithShape="1">
            <a:blip r:embed="rId5">
              <a:alphaModFix/>
            </a:blip>
            <a:srcRect b="34242" l="6144" r="37811" t="34895"/>
            <a:stretch/>
          </p:blipFill>
          <p:spPr>
            <a:xfrm>
              <a:off x="1760065444" y="163797102"/>
              <a:ext cx="245200697" cy="177758922"/>
            </a:xfrm>
            <a:prstGeom prst="rect">
              <a:avLst/>
            </a:prstGeom>
            <a:noFill/>
            <a:ln>
              <a:noFill/>
            </a:ln>
          </p:spPr>
        </p:pic>
        <p:pic>
          <p:nvPicPr>
            <p:cNvPr id="1300" name="Google Shape;1300;p105"/>
            <p:cNvPicPr preferRelativeResize="0"/>
            <p:nvPr/>
          </p:nvPicPr>
          <p:blipFill rotWithShape="1">
            <a:blip r:embed="rId6">
              <a:alphaModFix/>
            </a:blip>
            <a:srcRect b="34243" l="37812" r="22928" t="30498"/>
            <a:stretch/>
          </p:blipFill>
          <p:spPr>
            <a:xfrm>
              <a:off x="1988682314" y="0"/>
              <a:ext cx="158801332" cy="187725718"/>
            </a:xfrm>
            <a:prstGeom prst="rect">
              <a:avLst/>
            </a:prstGeom>
            <a:noFill/>
            <a:ln>
              <a:noFill/>
            </a:ln>
          </p:spPr>
        </p:pic>
        <p:pic>
          <p:nvPicPr>
            <p:cNvPr id="1301" name="Google Shape;1301;p105"/>
            <p:cNvPicPr preferRelativeResize="0"/>
            <p:nvPr/>
          </p:nvPicPr>
          <p:blipFill rotWithShape="1">
            <a:blip r:embed="rId7">
              <a:alphaModFix/>
            </a:blip>
            <a:srcRect b="0" l="0" r="0" t="0"/>
            <a:stretch/>
          </p:blipFill>
          <p:spPr>
            <a:xfrm>
              <a:off x="1918871079" y="1863185892"/>
              <a:ext cx="172789825" cy="284297754"/>
            </a:xfrm>
            <a:prstGeom prst="rect">
              <a:avLst/>
            </a:prstGeom>
            <a:noFill/>
            <a:ln>
              <a:noFill/>
            </a:ln>
          </p:spPr>
        </p:pic>
        <p:grpSp>
          <p:nvGrpSpPr>
            <p:cNvPr id="1302" name="Google Shape;1302;p105"/>
            <p:cNvGrpSpPr/>
            <p:nvPr/>
          </p:nvGrpSpPr>
          <p:grpSpPr>
            <a:xfrm>
              <a:off x="0" y="1959054010"/>
              <a:ext cx="1853881995" cy="95081451"/>
              <a:chOff x="0" y="0"/>
              <a:chExt cx="2147483646" cy="2147483646"/>
            </a:xfrm>
          </p:grpSpPr>
          <p:sp>
            <p:nvSpPr>
              <p:cNvPr id="1303" name="Google Shape;1303;p105"/>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304" name="Google Shape;1304;p105"/>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305" name="Google Shape;1305;p105"/>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306" name="Google Shape;1306;p105"/>
              <p:cNvPicPr preferRelativeResize="0"/>
              <p:nvPr/>
            </p:nvPicPr>
            <p:blipFill rotWithShape="1">
              <a:blip r:embed="rId8">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307" name="Google Shape;1307;p105"/>
              <p:cNvPicPr preferRelativeResize="0"/>
              <p:nvPr/>
            </p:nvPicPr>
            <p:blipFill rotWithShape="1">
              <a:blip r:embed="rId9">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308" name="Google Shape;1308;p105"/>
              <p:cNvPicPr preferRelativeResize="0"/>
              <p:nvPr/>
            </p:nvPicPr>
            <p:blipFill rotWithShape="1">
              <a:blip r:embed="rId10">
                <a:alphaModFix/>
              </a:blip>
              <a:srcRect b="0" l="0" r="0" t="0"/>
              <a:stretch/>
            </p:blipFill>
            <p:spPr>
              <a:xfrm>
                <a:off x="2108679872" y="487705217"/>
                <a:ext cx="38803774" cy="1244845699"/>
              </a:xfrm>
              <a:prstGeom prst="rect">
                <a:avLst/>
              </a:prstGeom>
              <a:noFill/>
              <a:ln>
                <a:noFill/>
              </a:ln>
            </p:spPr>
          </p:pic>
        </p:grpSp>
      </p:grpSp>
      <p:sp>
        <p:nvSpPr>
          <p:cNvPr id="1309" name="Google Shape;1309;p105"/>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הספר</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3" name="Shape 1313"/>
        <p:cNvGrpSpPr/>
        <p:nvPr/>
      </p:nvGrpSpPr>
      <p:grpSpPr>
        <a:xfrm>
          <a:off x="0" y="0"/>
          <a:ext cx="0" cy="0"/>
          <a:chOff x="0" y="0"/>
          <a:chExt cx="0" cy="0"/>
        </a:xfrm>
      </p:grpSpPr>
      <p:sp>
        <p:nvSpPr>
          <p:cNvPr id="1314" name="Google Shape;1314;p106"/>
          <p:cNvSpPr txBox="1"/>
          <p:nvPr/>
        </p:nvSpPr>
        <p:spPr>
          <a:xfrm>
            <a:off x="1343025" y="1104900"/>
            <a:ext cx="9144000" cy="2170112"/>
          </a:xfrm>
          <a:prstGeom prst="rect">
            <a:avLst/>
          </a:prstGeom>
          <a:noFill/>
          <a:ln>
            <a:noFill/>
          </a:ln>
        </p:spPr>
        <p:txBody>
          <a:bodyPr anchorCtr="0" anchor="t" bIns="45700" lIns="91425" spcFirstLastPara="1" rIns="91425" wrap="square" tIns="45700">
            <a:noAutofit/>
          </a:bodyPr>
          <a:lstStyle/>
          <a:p>
            <a:pPr indent="-114300" lvl="0" marL="0" marR="0" rtl="1" algn="r">
              <a:lnSpc>
                <a:spcPct val="150000"/>
              </a:lnSpc>
              <a:spcBef>
                <a:spcPts val="0"/>
              </a:spcBef>
              <a:spcAft>
                <a:spcPts val="0"/>
              </a:spcAft>
              <a:buClr>
                <a:srgbClr val="000000"/>
              </a:buClr>
              <a:buSzPts val="1800"/>
              <a:buFont typeface="Quattrocento Sans"/>
              <a:buChar char="-"/>
            </a:pPr>
            <a:r>
              <a:rPr b="0" i="0" lang="iw-IL" sz="1800" u="none">
                <a:solidFill>
                  <a:srgbClr val="000000"/>
                </a:solidFill>
                <a:latin typeface="Quattrocento Sans"/>
                <a:ea typeface="Quattrocento Sans"/>
                <a:cs typeface="Quattrocento Sans"/>
                <a:sym typeface="Quattrocento Sans"/>
              </a:rPr>
              <a:t> בתחנת הצלם תצולמו לתמונת החוגר שלכם</a:t>
            </a:r>
            <a:endParaRPr/>
          </a:p>
          <a:p>
            <a:pPr indent="-114300" lvl="0" marL="0" marR="0" rtl="1" algn="r">
              <a:lnSpc>
                <a:spcPct val="150000"/>
              </a:lnSpc>
              <a:spcBef>
                <a:spcPts val="0"/>
              </a:spcBef>
              <a:spcAft>
                <a:spcPts val="0"/>
              </a:spcAft>
              <a:buClr>
                <a:srgbClr val="000000"/>
              </a:buClr>
              <a:buSzPts val="1800"/>
              <a:buFont typeface="Quattrocento Sans"/>
              <a:buChar char="-"/>
            </a:pPr>
            <a:r>
              <a:rPr b="0" i="0" lang="iw-IL" sz="1800" u="none">
                <a:solidFill>
                  <a:srgbClr val="000000"/>
                </a:solidFill>
                <a:latin typeface="Quattrocento Sans"/>
                <a:ea typeface="Quattrocento Sans"/>
                <a:cs typeface="Quattrocento Sans"/>
                <a:sym typeface="Quattrocento Sans"/>
              </a:rPr>
              <a:t>בנות צריכות להגיע עם שיער אסוף</a:t>
            </a:r>
            <a:endParaRPr/>
          </a:p>
          <a:p>
            <a:pPr indent="-114300" lvl="0" marL="0" marR="0" rtl="1" algn="r">
              <a:lnSpc>
                <a:spcPct val="150000"/>
              </a:lnSpc>
              <a:spcBef>
                <a:spcPts val="0"/>
              </a:spcBef>
              <a:spcAft>
                <a:spcPts val="0"/>
              </a:spcAft>
              <a:buClr>
                <a:srgbClr val="000000"/>
              </a:buClr>
              <a:buSzPts val="1800"/>
              <a:buFont typeface="Quattrocento Sans"/>
              <a:buChar char="-"/>
            </a:pPr>
            <a:r>
              <a:rPr b="0" i="0" lang="iw-IL" sz="1800" u="none">
                <a:solidFill>
                  <a:srgbClr val="000000"/>
                </a:solidFill>
                <a:latin typeface="Quattrocento Sans"/>
                <a:ea typeface="Quattrocento Sans"/>
                <a:cs typeface="Quattrocento Sans"/>
                <a:sym typeface="Quattrocento Sans"/>
              </a:rPr>
              <a:t>בנים צריכים להגיע מסופרים ומגולחים</a:t>
            </a:r>
            <a:endParaRPr/>
          </a:p>
          <a:p>
            <a:pPr indent="0" lvl="0" marL="0" marR="0" rtl="1" algn="r">
              <a:lnSpc>
                <a:spcPct val="150000"/>
              </a:lnSpc>
              <a:spcBef>
                <a:spcPts val="0"/>
              </a:spcBef>
              <a:spcAft>
                <a:spcPts val="0"/>
              </a:spcAft>
              <a:buClr>
                <a:srgbClr val="000000"/>
              </a:buClr>
              <a:buSzPts val="1800"/>
              <a:buFont typeface="Quattrocento Sans"/>
              <a:buNone/>
            </a:pPr>
            <a:br>
              <a:rPr b="0" i="0" lang="iw-IL" sz="1800" u="none">
                <a:solidFill>
                  <a:srgbClr val="000000"/>
                </a:solidFill>
                <a:latin typeface="Quattrocento Sans"/>
                <a:ea typeface="Quattrocento Sans"/>
                <a:cs typeface="Quattrocento Sans"/>
                <a:sym typeface="Quattrocento Sans"/>
              </a:rPr>
            </a:br>
            <a:endParaRPr/>
          </a:p>
        </p:txBody>
      </p:sp>
      <p:pic>
        <p:nvPicPr>
          <p:cNvPr id="1315" name="Google Shape;1315;p106"/>
          <p:cNvPicPr preferRelativeResize="0"/>
          <p:nvPr/>
        </p:nvPicPr>
        <p:blipFill rotWithShape="1">
          <a:blip r:embed="rId3">
            <a:alphaModFix/>
          </a:blip>
          <a:srcRect b="0" l="0" r="0" t="0"/>
          <a:stretch/>
        </p:blipFill>
        <p:spPr>
          <a:xfrm>
            <a:off x="854075" y="1779587"/>
            <a:ext cx="5375275" cy="4071937"/>
          </a:xfrm>
          <a:prstGeom prst="roundRect">
            <a:avLst>
              <a:gd fmla="val 21746" name="adj"/>
            </a:avLst>
          </a:prstGeom>
          <a:noFill/>
          <a:ln>
            <a:noFill/>
          </a:ln>
        </p:spPr>
      </p:pic>
      <p:pic>
        <p:nvPicPr>
          <p:cNvPr id="1316" name="Google Shape;1316;p106"/>
          <p:cNvPicPr preferRelativeResize="0"/>
          <p:nvPr/>
        </p:nvPicPr>
        <p:blipFill rotWithShape="1">
          <a:blip r:embed="rId4">
            <a:alphaModFix/>
          </a:blip>
          <a:srcRect b="0" l="0" r="0" t="0"/>
          <a:stretch/>
        </p:blipFill>
        <p:spPr>
          <a:xfrm>
            <a:off x="7102475" y="2786062"/>
            <a:ext cx="2784475" cy="3071812"/>
          </a:xfrm>
          <a:prstGeom prst="roundRect">
            <a:avLst>
              <a:gd fmla="val 29951" name="adj"/>
            </a:avLst>
          </a:prstGeom>
          <a:noFill/>
          <a:ln>
            <a:noFill/>
          </a:ln>
        </p:spPr>
      </p:pic>
      <p:sp>
        <p:nvSpPr>
          <p:cNvPr id="1317" name="Google Shape;1317;p106"/>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318" name="Google Shape;1318;p106"/>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319" name="Google Shape;1319;p106"/>
          <p:cNvGrpSpPr/>
          <p:nvPr/>
        </p:nvGrpSpPr>
        <p:grpSpPr>
          <a:xfrm>
            <a:off x="1343025" y="115887"/>
            <a:ext cx="10874375" cy="6608762"/>
            <a:chOff x="0" y="0"/>
            <a:chExt cx="2147483647" cy="2147483647"/>
          </a:xfrm>
        </p:grpSpPr>
        <p:pic>
          <p:nvPicPr>
            <p:cNvPr id="1320" name="Google Shape;1320;p106"/>
            <p:cNvPicPr preferRelativeResize="0"/>
            <p:nvPr/>
          </p:nvPicPr>
          <p:blipFill rotWithShape="1">
            <a:blip r:embed="rId5">
              <a:alphaModFix/>
            </a:blip>
            <a:srcRect b="34242" l="6144" r="37811" t="34895"/>
            <a:stretch/>
          </p:blipFill>
          <p:spPr>
            <a:xfrm>
              <a:off x="1760065444" y="163797102"/>
              <a:ext cx="245200697" cy="177758922"/>
            </a:xfrm>
            <a:prstGeom prst="rect">
              <a:avLst/>
            </a:prstGeom>
            <a:noFill/>
            <a:ln>
              <a:noFill/>
            </a:ln>
          </p:spPr>
        </p:pic>
        <p:pic>
          <p:nvPicPr>
            <p:cNvPr id="1321" name="Google Shape;1321;p106"/>
            <p:cNvPicPr preferRelativeResize="0"/>
            <p:nvPr/>
          </p:nvPicPr>
          <p:blipFill rotWithShape="1">
            <a:blip r:embed="rId6">
              <a:alphaModFix/>
            </a:blip>
            <a:srcRect b="34243" l="37812" r="22928" t="30498"/>
            <a:stretch/>
          </p:blipFill>
          <p:spPr>
            <a:xfrm>
              <a:off x="1988682314" y="0"/>
              <a:ext cx="158801332" cy="187725718"/>
            </a:xfrm>
            <a:prstGeom prst="rect">
              <a:avLst/>
            </a:prstGeom>
            <a:noFill/>
            <a:ln>
              <a:noFill/>
            </a:ln>
          </p:spPr>
        </p:pic>
        <p:pic>
          <p:nvPicPr>
            <p:cNvPr id="1322" name="Google Shape;1322;p106"/>
            <p:cNvPicPr preferRelativeResize="0"/>
            <p:nvPr/>
          </p:nvPicPr>
          <p:blipFill rotWithShape="1">
            <a:blip r:embed="rId7">
              <a:alphaModFix/>
            </a:blip>
            <a:srcRect b="0" l="0" r="0" t="0"/>
            <a:stretch/>
          </p:blipFill>
          <p:spPr>
            <a:xfrm>
              <a:off x="1918871079" y="1863185892"/>
              <a:ext cx="172789825" cy="284297754"/>
            </a:xfrm>
            <a:prstGeom prst="rect">
              <a:avLst/>
            </a:prstGeom>
            <a:noFill/>
            <a:ln>
              <a:noFill/>
            </a:ln>
          </p:spPr>
        </p:pic>
        <p:grpSp>
          <p:nvGrpSpPr>
            <p:cNvPr id="1323" name="Google Shape;1323;p106"/>
            <p:cNvGrpSpPr/>
            <p:nvPr/>
          </p:nvGrpSpPr>
          <p:grpSpPr>
            <a:xfrm>
              <a:off x="0" y="1959054010"/>
              <a:ext cx="1853881995" cy="95081451"/>
              <a:chOff x="0" y="0"/>
              <a:chExt cx="2147483646" cy="2147483646"/>
            </a:xfrm>
          </p:grpSpPr>
          <p:sp>
            <p:nvSpPr>
              <p:cNvPr id="1324" name="Google Shape;1324;p106"/>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325" name="Google Shape;1325;p106"/>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326" name="Google Shape;1326;p106"/>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327" name="Google Shape;1327;p106"/>
              <p:cNvPicPr preferRelativeResize="0"/>
              <p:nvPr/>
            </p:nvPicPr>
            <p:blipFill rotWithShape="1">
              <a:blip r:embed="rId8">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328" name="Google Shape;1328;p106"/>
              <p:cNvPicPr preferRelativeResize="0"/>
              <p:nvPr/>
            </p:nvPicPr>
            <p:blipFill rotWithShape="1">
              <a:blip r:embed="rId9">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329" name="Google Shape;1329;p106"/>
              <p:cNvPicPr preferRelativeResize="0"/>
              <p:nvPr/>
            </p:nvPicPr>
            <p:blipFill rotWithShape="1">
              <a:blip r:embed="rId10">
                <a:alphaModFix/>
              </a:blip>
              <a:srcRect b="0" l="0" r="0" t="0"/>
              <a:stretch/>
            </p:blipFill>
            <p:spPr>
              <a:xfrm>
                <a:off x="2108679872" y="487705217"/>
                <a:ext cx="38803774" cy="1244845699"/>
              </a:xfrm>
              <a:prstGeom prst="rect">
                <a:avLst/>
              </a:prstGeom>
              <a:noFill/>
              <a:ln>
                <a:noFill/>
              </a:ln>
            </p:spPr>
          </p:pic>
        </p:grpSp>
      </p:grpSp>
      <p:sp>
        <p:nvSpPr>
          <p:cNvPr id="1330" name="Google Shape;1330;p106"/>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הצלם</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4" name="Shape 1334"/>
        <p:cNvGrpSpPr/>
        <p:nvPr/>
      </p:nvGrpSpPr>
      <p:grpSpPr>
        <a:xfrm>
          <a:off x="0" y="0"/>
          <a:ext cx="0" cy="0"/>
          <a:chOff x="0" y="0"/>
          <a:chExt cx="0" cy="0"/>
        </a:xfrm>
      </p:grpSpPr>
      <p:sp>
        <p:nvSpPr>
          <p:cNvPr id="1335" name="Google Shape;1335;p107"/>
          <p:cNvSpPr txBox="1"/>
          <p:nvPr/>
        </p:nvSpPr>
        <p:spPr>
          <a:xfrm>
            <a:off x="1271587" y="993775"/>
            <a:ext cx="9144000" cy="922337"/>
          </a:xfrm>
          <a:prstGeom prst="rect">
            <a:avLst/>
          </a:prstGeom>
          <a:noFill/>
          <a:ln>
            <a:noFill/>
          </a:ln>
        </p:spPr>
        <p:txBody>
          <a:bodyPr anchorCtr="0" anchor="t" bIns="45700" lIns="91425" spcFirstLastPara="1" rIns="91425" wrap="square" tIns="45700">
            <a:noAutofit/>
          </a:bodyPr>
          <a:lstStyle/>
          <a:p>
            <a:pPr indent="0" lvl="0" marL="0" marR="0" rtl="1" algn="ct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בתחנה זו יצולמו חלל הפה, הלסת עליונה והלסת תחתונה שלכם לצורכי זיהוי.</a:t>
            </a:r>
            <a:br>
              <a:rPr b="0" i="0" lang="iw-IL" sz="1800" u="none">
                <a:solidFill>
                  <a:srgbClr val="000000"/>
                </a:solidFill>
                <a:latin typeface="Quattrocento Sans"/>
                <a:ea typeface="Quattrocento Sans"/>
                <a:cs typeface="Quattrocento Sans"/>
                <a:sym typeface="Quattrocento Sans"/>
              </a:rPr>
            </a:br>
            <a:endParaRPr/>
          </a:p>
        </p:txBody>
      </p:sp>
      <p:pic>
        <p:nvPicPr>
          <p:cNvPr id="1336" name="Google Shape;1336;p107"/>
          <p:cNvPicPr preferRelativeResize="0"/>
          <p:nvPr/>
        </p:nvPicPr>
        <p:blipFill rotWithShape="1">
          <a:blip r:embed="rId3">
            <a:alphaModFix/>
          </a:blip>
          <a:srcRect b="0" l="0" r="0" t="0"/>
          <a:stretch/>
        </p:blipFill>
        <p:spPr>
          <a:xfrm>
            <a:off x="2097087" y="1858962"/>
            <a:ext cx="3425825" cy="3498850"/>
          </a:xfrm>
          <a:prstGeom prst="roundRect">
            <a:avLst>
              <a:gd fmla="val 16667" name="adj"/>
            </a:avLst>
          </a:prstGeom>
          <a:noFill/>
          <a:ln>
            <a:noFill/>
          </a:ln>
        </p:spPr>
      </p:pic>
      <p:pic>
        <p:nvPicPr>
          <p:cNvPr id="1337" name="Google Shape;1337;p107"/>
          <p:cNvPicPr preferRelativeResize="0"/>
          <p:nvPr/>
        </p:nvPicPr>
        <p:blipFill rotWithShape="1">
          <a:blip r:embed="rId4">
            <a:alphaModFix/>
          </a:blip>
          <a:srcRect b="0" l="0" r="0" t="0"/>
          <a:stretch/>
        </p:blipFill>
        <p:spPr>
          <a:xfrm>
            <a:off x="6303962" y="1858962"/>
            <a:ext cx="3430587" cy="3498850"/>
          </a:xfrm>
          <a:prstGeom prst="roundRect">
            <a:avLst>
              <a:gd fmla="val 16667" name="adj"/>
            </a:avLst>
          </a:prstGeom>
          <a:noFill/>
          <a:ln>
            <a:noFill/>
          </a:ln>
        </p:spPr>
      </p:pic>
      <p:sp>
        <p:nvSpPr>
          <p:cNvPr id="1338" name="Google Shape;1338;p107"/>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339" name="Google Shape;1339;p107"/>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340" name="Google Shape;1340;p107"/>
          <p:cNvGrpSpPr/>
          <p:nvPr/>
        </p:nvGrpSpPr>
        <p:grpSpPr>
          <a:xfrm>
            <a:off x="1343025" y="115887"/>
            <a:ext cx="10874375" cy="6608762"/>
            <a:chOff x="0" y="0"/>
            <a:chExt cx="2147483647" cy="2147483647"/>
          </a:xfrm>
        </p:grpSpPr>
        <p:pic>
          <p:nvPicPr>
            <p:cNvPr id="1341" name="Google Shape;1341;p107"/>
            <p:cNvPicPr preferRelativeResize="0"/>
            <p:nvPr/>
          </p:nvPicPr>
          <p:blipFill rotWithShape="1">
            <a:blip r:embed="rId5">
              <a:alphaModFix/>
            </a:blip>
            <a:srcRect b="34242" l="6144" r="37811" t="34895"/>
            <a:stretch/>
          </p:blipFill>
          <p:spPr>
            <a:xfrm>
              <a:off x="1760065444" y="163797102"/>
              <a:ext cx="245200697" cy="177758922"/>
            </a:xfrm>
            <a:prstGeom prst="rect">
              <a:avLst/>
            </a:prstGeom>
            <a:noFill/>
            <a:ln>
              <a:noFill/>
            </a:ln>
          </p:spPr>
        </p:pic>
        <p:pic>
          <p:nvPicPr>
            <p:cNvPr id="1342" name="Google Shape;1342;p107"/>
            <p:cNvPicPr preferRelativeResize="0"/>
            <p:nvPr/>
          </p:nvPicPr>
          <p:blipFill rotWithShape="1">
            <a:blip r:embed="rId6">
              <a:alphaModFix/>
            </a:blip>
            <a:srcRect b="34243" l="37812" r="22928" t="30498"/>
            <a:stretch/>
          </p:blipFill>
          <p:spPr>
            <a:xfrm>
              <a:off x="1988682314" y="0"/>
              <a:ext cx="158801332" cy="187725718"/>
            </a:xfrm>
            <a:prstGeom prst="rect">
              <a:avLst/>
            </a:prstGeom>
            <a:noFill/>
            <a:ln>
              <a:noFill/>
            </a:ln>
          </p:spPr>
        </p:pic>
        <p:pic>
          <p:nvPicPr>
            <p:cNvPr id="1343" name="Google Shape;1343;p107"/>
            <p:cNvPicPr preferRelativeResize="0"/>
            <p:nvPr/>
          </p:nvPicPr>
          <p:blipFill rotWithShape="1">
            <a:blip r:embed="rId7">
              <a:alphaModFix/>
            </a:blip>
            <a:srcRect b="0" l="0" r="0" t="0"/>
            <a:stretch/>
          </p:blipFill>
          <p:spPr>
            <a:xfrm>
              <a:off x="1918871079" y="1863185892"/>
              <a:ext cx="172789825" cy="284297754"/>
            </a:xfrm>
            <a:prstGeom prst="rect">
              <a:avLst/>
            </a:prstGeom>
            <a:noFill/>
            <a:ln>
              <a:noFill/>
            </a:ln>
          </p:spPr>
        </p:pic>
        <p:grpSp>
          <p:nvGrpSpPr>
            <p:cNvPr id="1344" name="Google Shape;1344;p107"/>
            <p:cNvGrpSpPr/>
            <p:nvPr/>
          </p:nvGrpSpPr>
          <p:grpSpPr>
            <a:xfrm>
              <a:off x="0" y="1959054010"/>
              <a:ext cx="1853881995" cy="95081451"/>
              <a:chOff x="0" y="0"/>
              <a:chExt cx="2147483646" cy="2147483646"/>
            </a:xfrm>
          </p:grpSpPr>
          <p:sp>
            <p:nvSpPr>
              <p:cNvPr id="1345" name="Google Shape;1345;p107"/>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346" name="Google Shape;1346;p107"/>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347" name="Google Shape;1347;p107"/>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348" name="Google Shape;1348;p107"/>
              <p:cNvPicPr preferRelativeResize="0"/>
              <p:nvPr/>
            </p:nvPicPr>
            <p:blipFill rotWithShape="1">
              <a:blip r:embed="rId8">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349" name="Google Shape;1349;p107"/>
              <p:cNvPicPr preferRelativeResize="0"/>
              <p:nvPr/>
            </p:nvPicPr>
            <p:blipFill rotWithShape="1">
              <a:blip r:embed="rId9">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350" name="Google Shape;1350;p107"/>
              <p:cNvPicPr preferRelativeResize="0"/>
              <p:nvPr/>
            </p:nvPicPr>
            <p:blipFill rotWithShape="1">
              <a:blip r:embed="rId10">
                <a:alphaModFix/>
              </a:blip>
              <a:srcRect b="0" l="0" r="0" t="0"/>
              <a:stretch/>
            </p:blipFill>
            <p:spPr>
              <a:xfrm>
                <a:off x="2108679872" y="487705217"/>
                <a:ext cx="38803774" cy="1244845699"/>
              </a:xfrm>
              <a:prstGeom prst="rect">
                <a:avLst/>
              </a:prstGeom>
              <a:noFill/>
              <a:ln>
                <a:noFill/>
              </a:ln>
            </p:spPr>
          </p:pic>
        </p:grpSp>
      </p:grpSp>
      <p:sp>
        <p:nvSpPr>
          <p:cNvPr id="1351" name="Google Shape;1351;p107"/>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חלל פה</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5" name="Shape 1355"/>
        <p:cNvGrpSpPr/>
        <p:nvPr/>
      </p:nvGrpSpPr>
      <p:grpSpPr>
        <a:xfrm>
          <a:off x="0" y="0"/>
          <a:ext cx="0" cy="0"/>
          <a:chOff x="0" y="0"/>
          <a:chExt cx="0" cy="0"/>
        </a:xfrm>
      </p:grpSpPr>
      <p:sp>
        <p:nvSpPr>
          <p:cNvPr id="1356" name="Google Shape;1356;p108"/>
          <p:cNvSpPr txBox="1"/>
          <p:nvPr/>
        </p:nvSpPr>
        <p:spPr>
          <a:xfrm>
            <a:off x="1524000" y="908050"/>
            <a:ext cx="9144000" cy="1338262"/>
          </a:xfrm>
          <a:prstGeom prst="rect">
            <a:avLst/>
          </a:prstGeom>
          <a:noFill/>
          <a:ln>
            <a:noFill/>
          </a:ln>
        </p:spPr>
        <p:txBody>
          <a:bodyPr anchorCtr="0" anchor="t" bIns="45700" lIns="91425" spcFirstLastPara="1" rIns="91425" wrap="square" tIns="45700">
            <a:noAutofit/>
          </a:bodyPr>
          <a:lstStyle/>
          <a:p>
            <a:pPr indent="0" lvl="0" marL="0" marR="0" rtl="1" algn="ct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בתחנה זו יילקחו מכם טביעות האצבע שלכם לצורכי זיהוי</a:t>
            </a:r>
            <a:endParaRPr/>
          </a:p>
          <a:p>
            <a:pPr indent="0" lvl="0" marL="0" marR="0" rtl="1" algn="r">
              <a:lnSpc>
                <a:spcPct val="150000"/>
              </a:lnSpc>
              <a:spcBef>
                <a:spcPts val="0"/>
              </a:spcBef>
              <a:spcAft>
                <a:spcPts val="0"/>
              </a:spcAft>
              <a:buClr>
                <a:srgbClr val="000000"/>
              </a:buClr>
              <a:buSzPts val="1800"/>
              <a:buFont typeface="Quattrocento Sans"/>
              <a:buNone/>
            </a:pPr>
            <a:br>
              <a:rPr b="0" i="0" lang="iw-IL" sz="1800" u="none">
                <a:solidFill>
                  <a:srgbClr val="000000"/>
                </a:solidFill>
                <a:latin typeface="Quattrocento Sans"/>
                <a:ea typeface="Quattrocento Sans"/>
                <a:cs typeface="Quattrocento Sans"/>
                <a:sym typeface="Quattrocento Sans"/>
              </a:rPr>
            </a:br>
            <a:endParaRPr/>
          </a:p>
        </p:txBody>
      </p:sp>
      <p:pic>
        <p:nvPicPr>
          <p:cNvPr id="1357" name="Google Shape;1357;p108"/>
          <p:cNvPicPr preferRelativeResize="0"/>
          <p:nvPr/>
        </p:nvPicPr>
        <p:blipFill rotWithShape="1">
          <a:blip r:embed="rId3">
            <a:alphaModFix/>
          </a:blip>
          <a:srcRect b="0" l="0" r="0" t="0"/>
          <a:stretch/>
        </p:blipFill>
        <p:spPr>
          <a:xfrm>
            <a:off x="2382837" y="1925637"/>
            <a:ext cx="3140075" cy="3432175"/>
          </a:xfrm>
          <a:prstGeom prst="roundRect">
            <a:avLst>
              <a:gd fmla="val 16667" name="adj"/>
            </a:avLst>
          </a:prstGeom>
          <a:noFill/>
          <a:ln>
            <a:noFill/>
          </a:ln>
        </p:spPr>
      </p:pic>
      <p:pic>
        <p:nvPicPr>
          <p:cNvPr id="1358" name="Google Shape;1358;p108"/>
          <p:cNvPicPr preferRelativeResize="0"/>
          <p:nvPr/>
        </p:nvPicPr>
        <p:blipFill rotWithShape="1">
          <a:blip r:embed="rId4">
            <a:alphaModFix/>
          </a:blip>
          <a:srcRect b="0" l="0" r="0" t="0"/>
          <a:stretch/>
        </p:blipFill>
        <p:spPr>
          <a:xfrm>
            <a:off x="6072187" y="1925637"/>
            <a:ext cx="3662362" cy="3432175"/>
          </a:xfrm>
          <a:prstGeom prst="roundRect">
            <a:avLst>
              <a:gd fmla="val 16667" name="adj"/>
            </a:avLst>
          </a:prstGeom>
          <a:noFill/>
          <a:ln>
            <a:noFill/>
          </a:ln>
        </p:spPr>
      </p:pic>
      <p:sp>
        <p:nvSpPr>
          <p:cNvPr id="1359" name="Google Shape;1359;p108"/>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360" name="Google Shape;1360;p108"/>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361" name="Google Shape;1361;p108"/>
          <p:cNvGrpSpPr/>
          <p:nvPr/>
        </p:nvGrpSpPr>
        <p:grpSpPr>
          <a:xfrm>
            <a:off x="1343025" y="115887"/>
            <a:ext cx="10874375" cy="6608762"/>
            <a:chOff x="0" y="0"/>
            <a:chExt cx="2147483647" cy="2147483647"/>
          </a:xfrm>
        </p:grpSpPr>
        <p:pic>
          <p:nvPicPr>
            <p:cNvPr id="1362" name="Google Shape;1362;p108"/>
            <p:cNvPicPr preferRelativeResize="0"/>
            <p:nvPr/>
          </p:nvPicPr>
          <p:blipFill rotWithShape="1">
            <a:blip r:embed="rId5">
              <a:alphaModFix/>
            </a:blip>
            <a:srcRect b="34242" l="6144" r="37811" t="34895"/>
            <a:stretch/>
          </p:blipFill>
          <p:spPr>
            <a:xfrm>
              <a:off x="1760065444" y="163797102"/>
              <a:ext cx="245200697" cy="177758922"/>
            </a:xfrm>
            <a:prstGeom prst="rect">
              <a:avLst/>
            </a:prstGeom>
            <a:noFill/>
            <a:ln>
              <a:noFill/>
            </a:ln>
          </p:spPr>
        </p:pic>
        <p:pic>
          <p:nvPicPr>
            <p:cNvPr id="1363" name="Google Shape;1363;p108"/>
            <p:cNvPicPr preferRelativeResize="0"/>
            <p:nvPr/>
          </p:nvPicPr>
          <p:blipFill rotWithShape="1">
            <a:blip r:embed="rId6">
              <a:alphaModFix/>
            </a:blip>
            <a:srcRect b="34243" l="37812" r="22928" t="30498"/>
            <a:stretch/>
          </p:blipFill>
          <p:spPr>
            <a:xfrm>
              <a:off x="1988682314" y="0"/>
              <a:ext cx="158801332" cy="187725718"/>
            </a:xfrm>
            <a:prstGeom prst="rect">
              <a:avLst/>
            </a:prstGeom>
            <a:noFill/>
            <a:ln>
              <a:noFill/>
            </a:ln>
          </p:spPr>
        </p:pic>
        <p:pic>
          <p:nvPicPr>
            <p:cNvPr id="1364" name="Google Shape;1364;p108"/>
            <p:cNvPicPr preferRelativeResize="0"/>
            <p:nvPr/>
          </p:nvPicPr>
          <p:blipFill rotWithShape="1">
            <a:blip r:embed="rId7">
              <a:alphaModFix/>
            </a:blip>
            <a:srcRect b="0" l="0" r="0" t="0"/>
            <a:stretch/>
          </p:blipFill>
          <p:spPr>
            <a:xfrm>
              <a:off x="1918871079" y="1863185892"/>
              <a:ext cx="172789825" cy="284297754"/>
            </a:xfrm>
            <a:prstGeom prst="rect">
              <a:avLst/>
            </a:prstGeom>
            <a:noFill/>
            <a:ln>
              <a:noFill/>
            </a:ln>
          </p:spPr>
        </p:pic>
        <p:grpSp>
          <p:nvGrpSpPr>
            <p:cNvPr id="1365" name="Google Shape;1365;p108"/>
            <p:cNvGrpSpPr/>
            <p:nvPr/>
          </p:nvGrpSpPr>
          <p:grpSpPr>
            <a:xfrm>
              <a:off x="0" y="1959054010"/>
              <a:ext cx="1853881995" cy="95081451"/>
              <a:chOff x="0" y="0"/>
              <a:chExt cx="2147483646" cy="2147483646"/>
            </a:xfrm>
          </p:grpSpPr>
          <p:sp>
            <p:nvSpPr>
              <p:cNvPr id="1366" name="Google Shape;1366;p108"/>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367" name="Google Shape;1367;p108"/>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368" name="Google Shape;1368;p108"/>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369" name="Google Shape;1369;p108"/>
              <p:cNvPicPr preferRelativeResize="0"/>
              <p:nvPr/>
            </p:nvPicPr>
            <p:blipFill rotWithShape="1">
              <a:blip r:embed="rId8">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370" name="Google Shape;1370;p108"/>
              <p:cNvPicPr preferRelativeResize="0"/>
              <p:nvPr/>
            </p:nvPicPr>
            <p:blipFill rotWithShape="1">
              <a:blip r:embed="rId9">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371" name="Google Shape;1371;p108"/>
              <p:cNvPicPr preferRelativeResize="0"/>
              <p:nvPr/>
            </p:nvPicPr>
            <p:blipFill rotWithShape="1">
              <a:blip r:embed="rId10">
                <a:alphaModFix/>
              </a:blip>
              <a:srcRect b="0" l="0" r="0" t="0"/>
              <a:stretch/>
            </p:blipFill>
            <p:spPr>
              <a:xfrm>
                <a:off x="2108679872" y="487705217"/>
                <a:ext cx="38803774" cy="1244845699"/>
              </a:xfrm>
              <a:prstGeom prst="rect">
                <a:avLst/>
              </a:prstGeom>
              <a:noFill/>
              <a:ln>
                <a:noFill/>
              </a:ln>
            </p:spPr>
          </p:pic>
        </p:grpSp>
      </p:grpSp>
      <p:sp>
        <p:nvSpPr>
          <p:cNvPr id="1372" name="Google Shape;1372;p108"/>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טביעות אצבע</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6" name="Shape 1376"/>
        <p:cNvGrpSpPr/>
        <p:nvPr/>
      </p:nvGrpSpPr>
      <p:grpSpPr>
        <a:xfrm>
          <a:off x="0" y="0"/>
          <a:ext cx="0" cy="0"/>
          <a:chOff x="0" y="0"/>
          <a:chExt cx="0" cy="0"/>
        </a:xfrm>
      </p:grpSpPr>
      <p:sp>
        <p:nvSpPr>
          <p:cNvPr id="1377" name="Google Shape;1377;p109"/>
          <p:cNvSpPr txBox="1"/>
          <p:nvPr/>
        </p:nvSpPr>
        <p:spPr>
          <a:xfrm>
            <a:off x="1343025" y="1087437"/>
            <a:ext cx="9144000" cy="1338262"/>
          </a:xfrm>
          <a:prstGeom prst="rect">
            <a:avLst/>
          </a:prstGeom>
          <a:noFill/>
          <a:ln>
            <a:noFill/>
          </a:ln>
        </p:spPr>
        <p:txBody>
          <a:bodyPr anchorCtr="0" anchor="t" bIns="45700" lIns="91425" spcFirstLastPara="1" rIns="91425" wrap="square" tIns="45700">
            <a:noAutofit/>
          </a:bodyPr>
          <a:lstStyle/>
          <a:p>
            <a:pPr indent="0" lvl="0" marL="0" marR="0" rtl="1" algn="ct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בתחנה זו מבצעים צילום פנורמי של הלסת שלכם לצורכי זיהוי</a:t>
            </a:r>
            <a:endParaRPr/>
          </a:p>
          <a:p>
            <a:pPr indent="0" lvl="0" marL="0" marR="0" rtl="1" algn="ctr">
              <a:lnSpc>
                <a:spcPct val="150000"/>
              </a:lnSpc>
              <a:spcBef>
                <a:spcPts val="0"/>
              </a:spcBef>
              <a:spcAft>
                <a:spcPts val="0"/>
              </a:spcAft>
              <a:buClr>
                <a:srgbClr val="000000"/>
              </a:buClr>
              <a:buSzPts val="1800"/>
              <a:buFont typeface="Quattrocento Sans"/>
              <a:buNone/>
            </a:pPr>
            <a:br>
              <a:rPr b="0" i="0" lang="iw-IL" sz="1800" u="none">
                <a:solidFill>
                  <a:srgbClr val="000000"/>
                </a:solidFill>
                <a:latin typeface="Quattrocento Sans"/>
                <a:ea typeface="Quattrocento Sans"/>
                <a:cs typeface="Quattrocento Sans"/>
                <a:sym typeface="Quattrocento Sans"/>
              </a:rPr>
            </a:br>
            <a:endParaRPr/>
          </a:p>
        </p:txBody>
      </p:sp>
      <p:pic>
        <p:nvPicPr>
          <p:cNvPr id="1378" name="Google Shape;1378;p109"/>
          <p:cNvPicPr preferRelativeResize="0"/>
          <p:nvPr/>
        </p:nvPicPr>
        <p:blipFill rotWithShape="1">
          <a:blip r:embed="rId3">
            <a:alphaModFix/>
          </a:blip>
          <a:srcRect b="0" l="0" r="0" t="0"/>
          <a:stretch/>
        </p:blipFill>
        <p:spPr>
          <a:xfrm>
            <a:off x="1809750" y="2359025"/>
            <a:ext cx="2292350" cy="2998787"/>
          </a:xfrm>
          <a:prstGeom prst="roundRect">
            <a:avLst>
              <a:gd fmla="val 16667" name="adj"/>
            </a:avLst>
          </a:prstGeom>
          <a:noFill/>
          <a:ln>
            <a:noFill/>
          </a:ln>
        </p:spPr>
      </p:pic>
      <p:pic>
        <p:nvPicPr>
          <p:cNvPr id="1379" name="Google Shape;1379;p109"/>
          <p:cNvPicPr preferRelativeResize="0"/>
          <p:nvPr/>
        </p:nvPicPr>
        <p:blipFill rotWithShape="1">
          <a:blip r:embed="rId4">
            <a:alphaModFix/>
          </a:blip>
          <a:srcRect b="0" l="0" r="0" t="0"/>
          <a:stretch/>
        </p:blipFill>
        <p:spPr>
          <a:xfrm>
            <a:off x="7596187" y="2359025"/>
            <a:ext cx="2859087" cy="3060700"/>
          </a:xfrm>
          <a:prstGeom prst="roundRect">
            <a:avLst>
              <a:gd fmla="val 16667" name="adj"/>
            </a:avLst>
          </a:prstGeom>
          <a:noFill/>
          <a:ln>
            <a:noFill/>
          </a:ln>
        </p:spPr>
      </p:pic>
      <p:pic>
        <p:nvPicPr>
          <p:cNvPr id="1380" name="Google Shape;1380;p109"/>
          <p:cNvPicPr preferRelativeResize="0"/>
          <p:nvPr/>
        </p:nvPicPr>
        <p:blipFill rotWithShape="1">
          <a:blip r:embed="rId5">
            <a:alphaModFix/>
          </a:blip>
          <a:srcRect b="27103" l="0" r="0" t="0"/>
          <a:stretch/>
        </p:blipFill>
        <p:spPr>
          <a:xfrm>
            <a:off x="4383087" y="2359025"/>
            <a:ext cx="2998787" cy="3071812"/>
          </a:xfrm>
          <a:prstGeom prst="roundRect">
            <a:avLst>
              <a:gd fmla="val 16667" name="adj"/>
            </a:avLst>
          </a:prstGeom>
          <a:noFill/>
          <a:ln>
            <a:noFill/>
          </a:ln>
        </p:spPr>
      </p:pic>
      <p:sp>
        <p:nvSpPr>
          <p:cNvPr id="1381" name="Google Shape;1381;p109"/>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382" name="Google Shape;1382;p109"/>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383" name="Google Shape;1383;p109"/>
          <p:cNvGrpSpPr/>
          <p:nvPr/>
        </p:nvGrpSpPr>
        <p:grpSpPr>
          <a:xfrm>
            <a:off x="1343025" y="115887"/>
            <a:ext cx="10874375" cy="6608762"/>
            <a:chOff x="0" y="0"/>
            <a:chExt cx="2147483647" cy="2147483647"/>
          </a:xfrm>
        </p:grpSpPr>
        <p:pic>
          <p:nvPicPr>
            <p:cNvPr id="1384" name="Google Shape;1384;p109"/>
            <p:cNvPicPr preferRelativeResize="0"/>
            <p:nvPr/>
          </p:nvPicPr>
          <p:blipFill rotWithShape="1">
            <a:blip r:embed="rId6">
              <a:alphaModFix/>
            </a:blip>
            <a:srcRect b="34242" l="6144" r="37811" t="34895"/>
            <a:stretch/>
          </p:blipFill>
          <p:spPr>
            <a:xfrm>
              <a:off x="1760065444" y="163797102"/>
              <a:ext cx="245200697" cy="177758922"/>
            </a:xfrm>
            <a:prstGeom prst="rect">
              <a:avLst/>
            </a:prstGeom>
            <a:noFill/>
            <a:ln>
              <a:noFill/>
            </a:ln>
          </p:spPr>
        </p:pic>
        <p:pic>
          <p:nvPicPr>
            <p:cNvPr id="1385" name="Google Shape;1385;p109"/>
            <p:cNvPicPr preferRelativeResize="0"/>
            <p:nvPr/>
          </p:nvPicPr>
          <p:blipFill rotWithShape="1">
            <a:blip r:embed="rId7">
              <a:alphaModFix/>
            </a:blip>
            <a:srcRect b="34243" l="37812" r="22928" t="30498"/>
            <a:stretch/>
          </p:blipFill>
          <p:spPr>
            <a:xfrm>
              <a:off x="1988682314" y="0"/>
              <a:ext cx="158801332" cy="187725718"/>
            </a:xfrm>
            <a:prstGeom prst="rect">
              <a:avLst/>
            </a:prstGeom>
            <a:noFill/>
            <a:ln>
              <a:noFill/>
            </a:ln>
          </p:spPr>
        </p:pic>
        <p:pic>
          <p:nvPicPr>
            <p:cNvPr id="1386" name="Google Shape;1386;p109"/>
            <p:cNvPicPr preferRelativeResize="0"/>
            <p:nvPr/>
          </p:nvPicPr>
          <p:blipFill rotWithShape="1">
            <a:blip r:embed="rId8">
              <a:alphaModFix/>
            </a:blip>
            <a:srcRect b="0" l="0" r="0" t="0"/>
            <a:stretch/>
          </p:blipFill>
          <p:spPr>
            <a:xfrm>
              <a:off x="1918871079" y="1863185892"/>
              <a:ext cx="172789825" cy="284297754"/>
            </a:xfrm>
            <a:prstGeom prst="rect">
              <a:avLst/>
            </a:prstGeom>
            <a:noFill/>
            <a:ln>
              <a:noFill/>
            </a:ln>
          </p:spPr>
        </p:pic>
        <p:grpSp>
          <p:nvGrpSpPr>
            <p:cNvPr id="1387" name="Google Shape;1387;p109"/>
            <p:cNvGrpSpPr/>
            <p:nvPr/>
          </p:nvGrpSpPr>
          <p:grpSpPr>
            <a:xfrm>
              <a:off x="0" y="1959054010"/>
              <a:ext cx="1853881995" cy="95081451"/>
              <a:chOff x="0" y="0"/>
              <a:chExt cx="2147483646" cy="2147483646"/>
            </a:xfrm>
          </p:grpSpPr>
          <p:sp>
            <p:nvSpPr>
              <p:cNvPr id="1388" name="Google Shape;1388;p109"/>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389" name="Google Shape;1389;p109"/>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390" name="Google Shape;1390;p109"/>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391" name="Google Shape;1391;p109"/>
              <p:cNvPicPr preferRelativeResize="0"/>
              <p:nvPr/>
            </p:nvPicPr>
            <p:blipFill rotWithShape="1">
              <a:blip r:embed="rId9">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392" name="Google Shape;1392;p109"/>
              <p:cNvPicPr preferRelativeResize="0"/>
              <p:nvPr/>
            </p:nvPicPr>
            <p:blipFill rotWithShape="1">
              <a:blip r:embed="rId10">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393" name="Google Shape;1393;p109"/>
              <p:cNvPicPr preferRelativeResize="0"/>
              <p:nvPr/>
            </p:nvPicPr>
            <p:blipFill rotWithShape="1">
              <a:blip r:embed="rId11">
                <a:alphaModFix/>
              </a:blip>
              <a:srcRect b="0" l="0" r="0" t="0"/>
              <a:stretch/>
            </p:blipFill>
            <p:spPr>
              <a:xfrm>
                <a:off x="2108679872" y="487705217"/>
                <a:ext cx="38803774" cy="1244845699"/>
              </a:xfrm>
              <a:prstGeom prst="rect">
                <a:avLst/>
              </a:prstGeom>
              <a:noFill/>
              <a:ln>
                <a:noFill/>
              </a:ln>
            </p:spPr>
          </p:pic>
        </p:grpSp>
      </p:grpSp>
      <p:sp>
        <p:nvSpPr>
          <p:cNvPr id="1394" name="Google Shape;1394;p109"/>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רנטגן</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8" name="Shape 1398"/>
        <p:cNvGrpSpPr/>
        <p:nvPr/>
      </p:nvGrpSpPr>
      <p:grpSpPr>
        <a:xfrm>
          <a:off x="0" y="0"/>
          <a:ext cx="0" cy="0"/>
          <a:chOff x="0" y="0"/>
          <a:chExt cx="0" cy="0"/>
        </a:xfrm>
      </p:grpSpPr>
      <p:sp>
        <p:nvSpPr>
          <p:cNvPr id="1399" name="Google Shape;1399;p110"/>
          <p:cNvSpPr txBox="1"/>
          <p:nvPr/>
        </p:nvSpPr>
        <p:spPr>
          <a:xfrm>
            <a:off x="1350962" y="982662"/>
            <a:ext cx="9144000" cy="2724150"/>
          </a:xfrm>
          <a:prstGeom prst="rect">
            <a:avLst/>
          </a:prstGeom>
          <a:noFill/>
          <a:ln>
            <a:noFill/>
          </a:ln>
        </p:spPr>
        <p:txBody>
          <a:bodyPr anchorCtr="0" anchor="t" bIns="45700" lIns="91425" spcFirstLastPara="1" rIns="91425" wrap="square" tIns="45700">
            <a:noAutofit/>
          </a:bodyPr>
          <a:lstStyle/>
          <a:p>
            <a:pPr indent="-101600" lvl="0" marL="0" marR="0" rtl="1" algn="r">
              <a:lnSpc>
                <a:spcPct val="150000"/>
              </a:lnSpc>
              <a:spcBef>
                <a:spcPts val="0"/>
              </a:spcBef>
              <a:spcAft>
                <a:spcPts val="0"/>
              </a:spcAft>
              <a:buClr>
                <a:srgbClr val="000000"/>
              </a:buClr>
              <a:buSzPts val="1600"/>
              <a:buFont typeface="Quattrocento Sans"/>
              <a:buChar char="-"/>
            </a:pPr>
            <a:r>
              <a:rPr b="0" i="0" lang="iw-IL" sz="1600" u="none">
                <a:solidFill>
                  <a:srgbClr val="000000"/>
                </a:solidFill>
                <a:latin typeface="Quattrocento Sans"/>
                <a:ea typeface="Quattrocento Sans"/>
                <a:cs typeface="Quattrocento Sans"/>
                <a:sym typeface="Quattrocento Sans"/>
              </a:rPr>
              <a:t> תחנה בה עוברים על כלל הנתונים האישיים שהועברו ללשכת הגיוס בצו הראשון ומעדכנים אותם במידה והשתנו.</a:t>
            </a:r>
            <a:endParaRPr/>
          </a:p>
          <a:p>
            <a:pPr indent="-101600" lvl="0" marL="0" marR="0" rtl="1" algn="r">
              <a:lnSpc>
                <a:spcPct val="150000"/>
              </a:lnSpc>
              <a:spcBef>
                <a:spcPts val="0"/>
              </a:spcBef>
              <a:spcAft>
                <a:spcPts val="0"/>
              </a:spcAft>
              <a:buClr>
                <a:srgbClr val="000000"/>
              </a:buClr>
              <a:buSzPts val="1600"/>
              <a:buFont typeface="Quattrocento Sans"/>
              <a:buChar char="-"/>
            </a:pPr>
            <a:r>
              <a:rPr b="0" i="0" lang="iw-IL" sz="1600" u="none">
                <a:solidFill>
                  <a:srgbClr val="000000"/>
                </a:solidFill>
                <a:latin typeface="Quattrocento Sans"/>
                <a:ea typeface="Quattrocento Sans"/>
                <a:cs typeface="Quattrocento Sans"/>
                <a:sym typeface="Quattrocento Sans"/>
              </a:rPr>
              <a:t>חתימה על טופס שאר בשר (מוטבים למקרה אסון), עדכון כתובת למקרה אסון והעברת פרטי חשבון בנק.</a:t>
            </a:r>
            <a:endParaRPr/>
          </a:p>
          <a:p>
            <a:pPr indent="-101600" lvl="0" marL="0" marR="0" rtl="1" algn="r">
              <a:lnSpc>
                <a:spcPct val="150000"/>
              </a:lnSpc>
              <a:spcBef>
                <a:spcPts val="0"/>
              </a:spcBef>
              <a:spcAft>
                <a:spcPts val="0"/>
              </a:spcAft>
              <a:buClr>
                <a:srgbClr val="000000"/>
              </a:buClr>
              <a:buSzPts val="1600"/>
              <a:buFont typeface="Quattrocento Sans"/>
              <a:buChar char="-"/>
            </a:pPr>
            <a:r>
              <a:rPr b="0" i="0" lang="iw-IL" sz="1600" u="none">
                <a:solidFill>
                  <a:srgbClr val="000000"/>
                </a:solidFill>
                <a:latin typeface="Quattrocento Sans"/>
                <a:ea typeface="Quattrocento Sans"/>
                <a:cs typeface="Quattrocento Sans"/>
                <a:sym typeface="Quattrocento Sans"/>
              </a:rPr>
              <a:t>חתימה על שלוש הצהרות צה"ליות: שמירת סודיות, אי שימוש בסמים ושבועה לצה"ל.</a:t>
            </a:r>
            <a:endParaRPr/>
          </a:p>
          <a:p>
            <a:pPr indent="-101600" lvl="0" marL="0" marR="0" rtl="1" algn="r">
              <a:lnSpc>
                <a:spcPct val="150000"/>
              </a:lnSpc>
              <a:spcBef>
                <a:spcPts val="0"/>
              </a:spcBef>
              <a:spcAft>
                <a:spcPts val="0"/>
              </a:spcAft>
              <a:buClr>
                <a:srgbClr val="000000"/>
              </a:buClr>
              <a:buSzPts val="1600"/>
              <a:buFont typeface="Quattrocento Sans"/>
              <a:buChar char="-"/>
            </a:pPr>
            <a:r>
              <a:rPr b="0" i="0" lang="iw-IL" sz="1600" u="none">
                <a:solidFill>
                  <a:srgbClr val="000000"/>
                </a:solidFill>
                <a:latin typeface="Quattrocento Sans"/>
                <a:ea typeface="Quattrocento Sans"/>
                <a:cs typeface="Quattrocento Sans"/>
                <a:sym typeface="Quattrocento Sans"/>
              </a:rPr>
              <a:t>חשוב להגיע עם פרטי חשבון הבנק שלכם (מופיע בכרטיס האשראי) לצורך העברת המשכורת הצבאית במהלך השירות לחשבון הבנק שלכם.</a:t>
            </a:r>
            <a:endParaRPr/>
          </a:p>
          <a:p>
            <a:pPr indent="0" lvl="0" marL="0" marR="0" rtl="0" algn="l">
              <a:lnSpc>
                <a:spcPct val="100000"/>
              </a:lnSpc>
              <a:spcBef>
                <a:spcPts val="0"/>
              </a:spcBef>
              <a:spcAft>
                <a:spcPts val="0"/>
              </a:spcAft>
              <a:buNone/>
            </a:pPr>
            <a:r>
              <a:t/>
            </a:r>
            <a:endParaRPr b="0" i="0" sz="1600" u="none">
              <a:solidFill>
                <a:srgbClr val="000000"/>
              </a:solidFill>
              <a:latin typeface="Quattrocento Sans"/>
              <a:ea typeface="Quattrocento Sans"/>
              <a:cs typeface="Quattrocento Sans"/>
              <a:sym typeface="Quattrocento Sans"/>
            </a:endParaRPr>
          </a:p>
        </p:txBody>
      </p:sp>
      <p:pic>
        <p:nvPicPr>
          <p:cNvPr id="1400" name="Google Shape;1400;p110"/>
          <p:cNvPicPr preferRelativeResize="0"/>
          <p:nvPr/>
        </p:nvPicPr>
        <p:blipFill rotWithShape="1">
          <a:blip r:embed="rId3">
            <a:alphaModFix/>
          </a:blip>
          <a:srcRect b="0" l="0" r="0" t="0"/>
          <a:stretch/>
        </p:blipFill>
        <p:spPr>
          <a:xfrm>
            <a:off x="2279650" y="3359150"/>
            <a:ext cx="3481387" cy="2676525"/>
          </a:xfrm>
          <a:prstGeom prst="roundRect">
            <a:avLst>
              <a:gd fmla="val 16667" name="adj"/>
            </a:avLst>
          </a:prstGeom>
          <a:noFill/>
          <a:ln>
            <a:noFill/>
          </a:ln>
        </p:spPr>
      </p:pic>
      <p:pic>
        <p:nvPicPr>
          <p:cNvPr id="1401" name="Google Shape;1401;p110"/>
          <p:cNvPicPr preferRelativeResize="0"/>
          <p:nvPr/>
        </p:nvPicPr>
        <p:blipFill rotWithShape="1">
          <a:blip r:embed="rId4">
            <a:alphaModFix/>
          </a:blip>
          <a:srcRect b="0" l="0" r="0" t="0"/>
          <a:stretch/>
        </p:blipFill>
        <p:spPr>
          <a:xfrm>
            <a:off x="6376987" y="3359150"/>
            <a:ext cx="3492500" cy="2676525"/>
          </a:xfrm>
          <a:prstGeom prst="roundRect">
            <a:avLst>
              <a:gd fmla="val 16667" name="adj"/>
            </a:avLst>
          </a:prstGeom>
          <a:noFill/>
          <a:ln>
            <a:noFill/>
          </a:ln>
        </p:spPr>
      </p:pic>
      <p:sp>
        <p:nvSpPr>
          <p:cNvPr id="1402" name="Google Shape;1402;p110"/>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403" name="Google Shape;1403;p110"/>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404" name="Google Shape;1404;p110"/>
          <p:cNvGrpSpPr/>
          <p:nvPr/>
        </p:nvGrpSpPr>
        <p:grpSpPr>
          <a:xfrm>
            <a:off x="1343025" y="115887"/>
            <a:ext cx="10874375" cy="6608762"/>
            <a:chOff x="0" y="0"/>
            <a:chExt cx="2147483647" cy="2147483647"/>
          </a:xfrm>
        </p:grpSpPr>
        <p:pic>
          <p:nvPicPr>
            <p:cNvPr id="1405" name="Google Shape;1405;p110"/>
            <p:cNvPicPr preferRelativeResize="0"/>
            <p:nvPr/>
          </p:nvPicPr>
          <p:blipFill rotWithShape="1">
            <a:blip r:embed="rId5">
              <a:alphaModFix/>
            </a:blip>
            <a:srcRect b="34242" l="6144" r="37811" t="34895"/>
            <a:stretch/>
          </p:blipFill>
          <p:spPr>
            <a:xfrm>
              <a:off x="1760065444" y="163797102"/>
              <a:ext cx="245200697" cy="177758922"/>
            </a:xfrm>
            <a:prstGeom prst="rect">
              <a:avLst/>
            </a:prstGeom>
            <a:noFill/>
            <a:ln>
              <a:noFill/>
            </a:ln>
          </p:spPr>
        </p:pic>
        <p:pic>
          <p:nvPicPr>
            <p:cNvPr id="1406" name="Google Shape;1406;p110"/>
            <p:cNvPicPr preferRelativeResize="0"/>
            <p:nvPr/>
          </p:nvPicPr>
          <p:blipFill rotWithShape="1">
            <a:blip r:embed="rId6">
              <a:alphaModFix/>
            </a:blip>
            <a:srcRect b="34243" l="37812" r="22928" t="30498"/>
            <a:stretch/>
          </p:blipFill>
          <p:spPr>
            <a:xfrm>
              <a:off x="1988682314" y="0"/>
              <a:ext cx="158801332" cy="187725718"/>
            </a:xfrm>
            <a:prstGeom prst="rect">
              <a:avLst/>
            </a:prstGeom>
            <a:noFill/>
            <a:ln>
              <a:noFill/>
            </a:ln>
          </p:spPr>
        </p:pic>
        <p:pic>
          <p:nvPicPr>
            <p:cNvPr id="1407" name="Google Shape;1407;p110"/>
            <p:cNvPicPr preferRelativeResize="0"/>
            <p:nvPr/>
          </p:nvPicPr>
          <p:blipFill rotWithShape="1">
            <a:blip r:embed="rId7">
              <a:alphaModFix/>
            </a:blip>
            <a:srcRect b="0" l="0" r="0" t="0"/>
            <a:stretch/>
          </p:blipFill>
          <p:spPr>
            <a:xfrm>
              <a:off x="1918871079" y="1863185892"/>
              <a:ext cx="172789825" cy="284297754"/>
            </a:xfrm>
            <a:prstGeom prst="rect">
              <a:avLst/>
            </a:prstGeom>
            <a:noFill/>
            <a:ln>
              <a:noFill/>
            </a:ln>
          </p:spPr>
        </p:pic>
        <p:grpSp>
          <p:nvGrpSpPr>
            <p:cNvPr id="1408" name="Google Shape;1408;p110"/>
            <p:cNvGrpSpPr/>
            <p:nvPr/>
          </p:nvGrpSpPr>
          <p:grpSpPr>
            <a:xfrm>
              <a:off x="0" y="1959054010"/>
              <a:ext cx="1853881995" cy="95081451"/>
              <a:chOff x="0" y="0"/>
              <a:chExt cx="2147483646" cy="2147483646"/>
            </a:xfrm>
          </p:grpSpPr>
          <p:sp>
            <p:nvSpPr>
              <p:cNvPr id="1409" name="Google Shape;1409;p110"/>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410" name="Google Shape;1410;p110"/>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411" name="Google Shape;1411;p110"/>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412" name="Google Shape;1412;p110"/>
              <p:cNvPicPr preferRelativeResize="0"/>
              <p:nvPr/>
            </p:nvPicPr>
            <p:blipFill rotWithShape="1">
              <a:blip r:embed="rId8">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413" name="Google Shape;1413;p110"/>
              <p:cNvPicPr preferRelativeResize="0"/>
              <p:nvPr/>
            </p:nvPicPr>
            <p:blipFill rotWithShape="1">
              <a:blip r:embed="rId9">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414" name="Google Shape;1414;p110"/>
              <p:cNvPicPr preferRelativeResize="0"/>
              <p:nvPr/>
            </p:nvPicPr>
            <p:blipFill rotWithShape="1">
              <a:blip r:embed="rId10">
                <a:alphaModFix/>
              </a:blip>
              <a:srcRect b="0" l="0" r="0" t="0"/>
              <a:stretch/>
            </p:blipFill>
            <p:spPr>
              <a:xfrm>
                <a:off x="2108679872" y="487705217"/>
                <a:ext cx="38803774" cy="1244845699"/>
              </a:xfrm>
              <a:prstGeom prst="rect">
                <a:avLst/>
              </a:prstGeom>
              <a:noFill/>
              <a:ln>
                <a:noFill/>
              </a:ln>
            </p:spPr>
          </p:pic>
        </p:grpSp>
      </p:grpSp>
      <p:sp>
        <p:nvSpPr>
          <p:cNvPr id="1415" name="Google Shape;1415;p110"/>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אימות הנתונים</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9" name="Shape 1419"/>
        <p:cNvGrpSpPr/>
        <p:nvPr/>
      </p:nvGrpSpPr>
      <p:grpSpPr>
        <a:xfrm>
          <a:off x="0" y="0"/>
          <a:ext cx="0" cy="0"/>
          <a:chOff x="0" y="0"/>
          <a:chExt cx="0" cy="0"/>
        </a:xfrm>
      </p:grpSpPr>
      <p:sp>
        <p:nvSpPr>
          <p:cNvPr id="1420" name="Google Shape;1420;p111"/>
          <p:cNvSpPr txBox="1"/>
          <p:nvPr/>
        </p:nvSpPr>
        <p:spPr>
          <a:xfrm>
            <a:off x="982662" y="1039812"/>
            <a:ext cx="9144000" cy="1568450"/>
          </a:xfrm>
          <a:prstGeom prst="rect">
            <a:avLst/>
          </a:prstGeom>
          <a:noFill/>
          <a:ln>
            <a:noFill/>
          </a:ln>
        </p:spPr>
        <p:txBody>
          <a:bodyPr anchorCtr="0" anchor="t" bIns="45700" lIns="91425" spcFirstLastPara="1" rIns="91425" wrap="square" tIns="45700">
            <a:noAutofit/>
          </a:bodyPr>
          <a:lstStyle/>
          <a:p>
            <a:pPr indent="0" lvl="0" marL="0" marR="0" rtl="1" algn="r">
              <a:lnSpc>
                <a:spcPct val="15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תחנה </a:t>
            </a:r>
            <a:r>
              <a:rPr b="1" i="0" lang="iw-IL" sz="1600" u="none">
                <a:solidFill>
                  <a:srgbClr val="000000"/>
                </a:solidFill>
                <a:latin typeface="Quattrocento Sans"/>
                <a:ea typeface="Quattrocento Sans"/>
                <a:cs typeface="Quattrocento Sans"/>
                <a:sym typeface="Quattrocento Sans"/>
              </a:rPr>
              <a:t>התנדבותית</a:t>
            </a:r>
            <a:r>
              <a:rPr b="0" i="0" lang="iw-IL" sz="1600" u="none">
                <a:solidFill>
                  <a:srgbClr val="000000"/>
                </a:solidFill>
                <a:latin typeface="Quattrocento Sans"/>
                <a:ea typeface="Quattrocento Sans"/>
                <a:cs typeface="Quattrocento Sans"/>
                <a:sym typeface="Quattrocento Sans"/>
              </a:rPr>
              <a:t> של מאגר עזר מציון בה כל מתגייס יכול להציל חיים של חולי סרטן ע"י מתן דגימת רוק.</a:t>
            </a:r>
            <a:endParaRPr/>
          </a:p>
          <a:p>
            <a:pPr indent="0" lvl="0" marL="0" marR="0" rtl="1" algn="r">
              <a:lnSpc>
                <a:spcPct val="15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התחנה קיימת בשרשרת החיול כ- 10 שנים ועובדת בשיתוף פעולה מצוין עם צה"ל</a:t>
            </a:r>
            <a:endParaRPr/>
          </a:p>
          <a:p>
            <a:pPr indent="0" lvl="0" marL="0" marR="0" rtl="1" algn="r">
              <a:lnSpc>
                <a:spcPct val="150000"/>
              </a:lnSpc>
              <a:spcBef>
                <a:spcPts val="0"/>
              </a:spcBef>
              <a:spcAft>
                <a:spcPts val="0"/>
              </a:spcAft>
              <a:buClr>
                <a:srgbClr val="000000"/>
              </a:buClr>
              <a:buSzPts val="1600"/>
              <a:buFont typeface="Quattrocento Sans"/>
              <a:buNone/>
            </a:pPr>
            <a:br>
              <a:rPr b="0" i="0" lang="iw-IL" sz="1600" u="none">
                <a:solidFill>
                  <a:srgbClr val="000000"/>
                </a:solidFill>
                <a:latin typeface="Quattrocento Sans"/>
                <a:ea typeface="Quattrocento Sans"/>
                <a:cs typeface="Quattrocento Sans"/>
                <a:sym typeface="Quattrocento Sans"/>
              </a:rPr>
            </a:br>
            <a:endParaRPr/>
          </a:p>
        </p:txBody>
      </p:sp>
      <p:pic>
        <p:nvPicPr>
          <p:cNvPr id="1421" name="Google Shape;1421;p111"/>
          <p:cNvPicPr preferRelativeResize="0"/>
          <p:nvPr/>
        </p:nvPicPr>
        <p:blipFill rotWithShape="1">
          <a:blip r:embed="rId3">
            <a:alphaModFix/>
          </a:blip>
          <a:srcRect b="0" l="0" r="0" t="0"/>
          <a:stretch/>
        </p:blipFill>
        <p:spPr>
          <a:xfrm>
            <a:off x="7388225" y="3541712"/>
            <a:ext cx="2859087" cy="2425700"/>
          </a:xfrm>
          <a:prstGeom prst="roundRect">
            <a:avLst>
              <a:gd fmla="val 16667" name="adj"/>
            </a:avLst>
          </a:prstGeom>
          <a:noFill/>
          <a:ln>
            <a:noFill/>
          </a:ln>
        </p:spPr>
      </p:pic>
      <p:pic>
        <p:nvPicPr>
          <p:cNvPr id="1422" name="Google Shape;1422;p111"/>
          <p:cNvPicPr preferRelativeResize="0"/>
          <p:nvPr/>
        </p:nvPicPr>
        <p:blipFill rotWithShape="1">
          <a:blip r:embed="rId4">
            <a:alphaModFix/>
          </a:blip>
          <a:srcRect b="0" l="0" r="0" t="0"/>
          <a:stretch/>
        </p:blipFill>
        <p:spPr>
          <a:xfrm>
            <a:off x="1603375" y="3468687"/>
            <a:ext cx="2859087" cy="2498725"/>
          </a:xfrm>
          <a:prstGeom prst="roundRect">
            <a:avLst>
              <a:gd fmla="val 16667" name="adj"/>
            </a:avLst>
          </a:prstGeom>
          <a:noFill/>
          <a:ln>
            <a:noFill/>
          </a:ln>
        </p:spPr>
      </p:pic>
      <p:pic>
        <p:nvPicPr>
          <p:cNvPr id="1423" name="Google Shape;1423;p111"/>
          <p:cNvPicPr preferRelativeResize="0"/>
          <p:nvPr/>
        </p:nvPicPr>
        <p:blipFill rotWithShape="1">
          <a:blip r:embed="rId5">
            <a:alphaModFix/>
          </a:blip>
          <a:srcRect b="0" l="0" r="0" t="0"/>
          <a:stretch/>
        </p:blipFill>
        <p:spPr>
          <a:xfrm>
            <a:off x="4675187" y="3541712"/>
            <a:ext cx="2573337" cy="2425700"/>
          </a:xfrm>
          <a:prstGeom prst="roundRect">
            <a:avLst>
              <a:gd fmla="val 16667" name="adj"/>
            </a:avLst>
          </a:prstGeom>
          <a:noFill/>
          <a:ln>
            <a:noFill/>
          </a:ln>
        </p:spPr>
      </p:pic>
      <p:pic>
        <p:nvPicPr>
          <p:cNvPr id="1424" name="Google Shape;1424;p111"/>
          <p:cNvPicPr preferRelativeResize="0"/>
          <p:nvPr/>
        </p:nvPicPr>
        <p:blipFill rotWithShape="1">
          <a:blip r:embed="rId6">
            <a:alphaModFix/>
          </a:blip>
          <a:srcRect b="0" l="0" r="0" t="0"/>
          <a:stretch/>
        </p:blipFill>
        <p:spPr>
          <a:xfrm>
            <a:off x="2667000" y="4572000"/>
            <a:ext cx="1728787" cy="1000125"/>
          </a:xfrm>
          <a:prstGeom prst="rect">
            <a:avLst/>
          </a:prstGeom>
          <a:noFill/>
          <a:ln>
            <a:noFill/>
          </a:ln>
        </p:spPr>
      </p:pic>
      <p:sp>
        <p:nvSpPr>
          <p:cNvPr id="1425" name="Google Shape;1425;p111"/>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426" name="Google Shape;1426;p111"/>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427" name="Google Shape;1427;p111"/>
          <p:cNvGrpSpPr/>
          <p:nvPr/>
        </p:nvGrpSpPr>
        <p:grpSpPr>
          <a:xfrm>
            <a:off x="1343025" y="115887"/>
            <a:ext cx="10874375" cy="6608762"/>
            <a:chOff x="0" y="0"/>
            <a:chExt cx="2147483647" cy="2147483647"/>
          </a:xfrm>
        </p:grpSpPr>
        <p:pic>
          <p:nvPicPr>
            <p:cNvPr id="1428" name="Google Shape;1428;p111"/>
            <p:cNvPicPr preferRelativeResize="0"/>
            <p:nvPr/>
          </p:nvPicPr>
          <p:blipFill rotWithShape="1">
            <a:blip r:embed="rId7">
              <a:alphaModFix/>
            </a:blip>
            <a:srcRect b="34242" l="6144" r="37811" t="34895"/>
            <a:stretch/>
          </p:blipFill>
          <p:spPr>
            <a:xfrm>
              <a:off x="1760065444" y="163797102"/>
              <a:ext cx="245200697" cy="177758922"/>
            </a:xfrm>
            <a:prstGeom prst="rect">
              <a:avLst/>
            </a:prstGeom>
            <a:noFill/>
            <a:ln>
              <a:noFill/>
            </a:ln>
          </p:spPr>
        </p:pic>
        <p:pic>
          <p:nvPicPr>
            <p:cNvPr id="1429" name="Google Shape;1429;p111"/>
            <p:cNvPicPr preferRelativeResize="0"/>
            <p:nvPr/>
          </p:nvPicPr>
          <p:blipFill rotWithShape="1">
            <a:blip r:embed="rId8">
              <a:alphaModFix/>
            </a:blip>
            <a:srcRect b="34243" l="37812" r="22928" t="30498"/>
            <a:stretch/>
          </p:blipFill>
          <p:spPr>
            <a:xfrm>
              <a:off x="1988682314" y="0"/>
              <a:ext cx="158801332" cy="187725718"/>
            </a:xfrm>
            <a:prstGeom prst="rect">
              <a:avLst/>
            </a:prstGeom>
            <a:noFill/>
            <a:ln>
              <a:noFill/>
            </a:ln>
          </p:spPr>
        </p:pic>
        <p:pic>
          <p:nvPicPr>
            <p:cNvPr id="1430" name="Google Shape;1430;p111"/>
            <p:cNvPicPr preferRelativeResize="0"/>
            <p:nvPr/>
          </p:nvPicPr>
          <p:blipFill rotWithShape="1">
            <a:blip r:embed="rId9">
              <a:alphaModFix/>
            </a:blip>
            <a:srcRect b="0" l="0" r="0" t="0"/>
            <a:stretch/>
          </p:blipFill>
          <p:spPr>
            <a:xfrm>
              <a:off x="1918871079" y="1863185892"/>
              <a:ext cx="172789825" cy="284297754"/>
            </a:xfrm>
            <a:prstGeom prst="rect">
              <a:avLst/>
            </a:prstGeom>
            <a:noFill/>
            <a:ln>
              <a:noFill/>
            </a:ln>
          </p:spPr>
        </p:pic>
        <p:grpSp>
          <p:nvGrpSpPr>
            <p:cNvPr id="1431" name="Google Shape;1431;p111"/>
            <p:cNvGrpSpPr/>
            <p:nvPr/>
          </p:nvGrpSpPr>
          <p:grpSpPr>
            <a:xfrm>
              <a:off x="0" y="1959054010"/>
              <a:ext cx="1853881995" cy="95081451"/>
              <a:chOff x="0" y="0"/>
              <a:chExt cx="2147483646" cy="2147483646"/>
            </a:xfrm>
          </p:grpSpPr>
          <p:sp>
            <p:nvSpPr>
              <p:cNvPr id="1432" name="Google Shape;1432;p111"/>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433" name="Google Shape;1433;p111"/>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434" name="Google Shape;1434;p111"/>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435" name="Google Shape;1435;p111"/>
              <p:cNvPicPr preferRelativeResize="0"/>
              <p:nvPr/>
            </p:nvPicPr>
            <p:blipFill rotWithShape="1">
              <a:blip r:embed="rId10">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436" name="Google Shape;1436;p111"/>
              <p:cNvPicPr preferRelativeResize="0"/>
              <p:nvPr/>
            </p:nvPicPr>
            <p:blipFill rotWithShape="1">
              <a:blip r:embed="rId11">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437" name="Google Shape;1437;p111"/>
              <p:cNvPicPr preferRelativeResize="0"/>
              <p:nvPr/>
            </p:nvPicPr>
            <p:blipFill rotWithShape="1">
              <a:blip r:embed="rId12">
                <a:alphaModFix/>
              </a:blip>
              <a:srcRect b="0" l="0" r="0" t="0"/>
              <a:stretch/>
            </p:blipFill>
            <p:spPr>
              <a:xfrm>
                <a:off x="2108679872" y="487705217"/>
                <a:ext cx="38803774" cy="1244845699"/>
              </a:xfrm>
              <a:prstGeom prst="rect">
                <a:avLst/>
              </a:prstGeom>
              <a:noFill/>
              <a:ln>
                <a:noFill/>
              </a:ln>
            </p:spPr>
          </p:pic>
        </p:grpSp>
      </p:grpSp>
      <p:sp>
        <p:nvSpPr>
          <p:cNvPr id="1438" name="Google Shape;1438;p111"/>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מח עצם</a:t>
            </a:r>
            <a:endParaRPr/>
          </a:p>
        </p:txBody>
      </p:sp>
      <p:pic>
        <p:nvPicPr>
          <p:cNvPr descr="http://english.open.co.il/media/135028/22_logo_2x3_new.jpg" id="1439" name="Google Shape;1439;p111"/>
          <p:cNvPicPr preferRelativeResize="0"/>
          <p:nvPr/>
        </p:nvPicPr>
        <p:blipFill rotWithShape="1">
          <a:blip r:embed="rId13">
            <a:alphaModFix/>
          </a:blip>
          <a:srcRect b="63815" l="16261" r="68740" t="7856"/>
          <a:stretch/>
        </p:blipFill>
        <p:spPr>
          <a:xfrm>
            <a:off x="5114925" y="1965325"/>
            <a:ext cx="1617662" cy="15208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3" name="Shape 1443"/>
        <p:cNvGrpSpPr/>
        <p:nvPr/>
      </p:nvGrpSpPr>
      <p:grpSpPr>
        <a:xfrm>
          <a:off x="0" y="0"/>
          <a:ext cx="0" cy="0"/>
          <a:chOff x="0" y="0"/>
          <a:chExt cx="0" cy="0"/>
        </a:xfrm>
      </p:grpSpPr>
      <p:sp>
        <p:nvSpPr>
          <p:cNvPr id="1444" name="Google Shape;1444;p112"/>
          <p:cNvSpPr txBox="1"/>
          <p:nvPr/>
        </p:nvSpPr>
        <p:spPr>
          <a:xfrm>
            <a:off x="1524000" y="928687"/>
            <a:ext cx="9144000" cy="2170112"/>
          </a:xfrm>
          <a:prstGeom prst="rect">
            <a:avLst/>
          </a:prstGeom>
          <a:noFill/>
          <a:ln>
            <a:noFill/>
          </a:ln>
        </p:spPr>
        <p:txBody>
          <a:bodyPr anchorCtr="0" anchor="t" bIns="45700" lIns="91425" spcFirstLastPara="1" rIns="91425" wrap="square" tIns="45700">
            <a:noAutofit/>
          </a:bodyPr>
          <a:lstStyle/>
          <a:p>
            <a:pPr indent="-114300" lvl="0" marL="0" marR="0" rtl="1" algn="r">
              <a:lnSpc>
                <a:spcPct val="150000"/>
              </a:lnSpc>
              <a:spcBef>
                <a:spcPts val="0"/>
              </a:spcBef>
              <a:spcAft>
                <a:spcPts val="0"/>
              </a:spcAft>
              <a:buClr>
                <a:srgbClr val="000000"/>
              </a:buClr>
              <a:buSzPts val="1800"/>
              <a:buFont typeface="Quattrocento Sans"/>
              <a:buChar char="-"/>
            </a:pPr>
            <a:r>
              <a:rPr b="0" i="0" lang="iw-IL" sz="1800" u="none">
                <a:solidFill>
                  <a:srgbClr val="000000"/>
                </a:solidFill>
                <a:latin typeface="Quattrocento Sans"/>
                <a:ea typeface="Quattrocento Sans"/>
                <a:cs typeface="Quattrocento Sans"/>
                <a:sym typeface="Quattrocento Sans"/>
              </a:rPr>
              <a:t> בתחנה זו תילקח מכם דגימת דם  d.n.aלצורכי זיהוי</a:t>
            </a:r>
            <a:endParaRPr/>
          </a:p>
          <a:p>
            <a:pPr indent="-114300" lvl="0" marL="0" marR="0" rtl="1" algn="r">
              <a:lnSpc>
                <a:spcPct val="150000"/>
              </a:lnSpc>
              <a:spcBef>
                <a:spcPts val="0"/>
              </a:spcBef>
              <a:spcAft>
                <a:spcPts val="0"/>
              </a:spcAft>
              <a:buClr>
                <a:srgbClr val="000000"/>
              </a:buClr>
              <a:buSzPts val="1800"/>
              <a:buFont typeface="Quattrocento Sans"/>
              <a:buChar char="-"/>
            </a:pPr>
            <a:r>
              <a:rPr b="0" i="0" lang="iw-IL" sz="1800" u="none">
                <a:solidFill>
                  <a:srgbClr val="000000"/>
                </a:solidFill>
                <a:latin typeface="Quattrocento Sans"/>
                <a:ea typeface="Quattrocento Sans"/>
                <a:cs typeface="Quattrocento Sans"/>
                <a:sym typeface="Quattrocento Sans"/>
              </a:rPr>
              <a:t>בנוסף תקבלו חיסונים בהתאם למסלול השירות ולעונה בה אתם מתגייסים (דלקת קרום המח, טטנוס, צהבת A ללוחמים, שפעת בחורף)</a:t>
            </a:r>
            <a:endParaRPr/>
          </a:p>
          <a:p>
            <a:pPr indent="0" lvl="0" marL="0" marR="0" rtl="1" algn="r">
              <a:lnSpc>
                <a:spcPct val="150000"/>
              </a:lnSpc>
              <a:spcBef>
                <a:spcPts val="0"/>
              </a:spcBef>
              <a:spcAft>
                <a:spcPts val="0"/>
              </a:spcAft>
              <a:buClr>
                <a:srgbClr val="000000"/>
              </a:buClr>
              <a:buSzPts val="1800"/>
              <a:buFont typeface="Quattrocento Sans"/>
              <a:buNone/>
            </a:pPr>
            <a:br>
              <a:rPr b="0" i="0" lang="iw-IL" sz="1800" u="none">
                <a:solidFill>
                  <a:srgbClr val="000000"/>
                </a:solidFill>
                <a:latin typeface="Quattrocento Sans"/>
                <a:ea typeface="Quattrocento Sans"/>
                <a:cs typeface="Quattrocento Sans"/>
                <a:sym typeface="Quattrocento Sans"/>
              </a:rPr>
            </a:br>
            <a:endParaRPr/>
          </a:p>
        </p:txBody>
      </p:sp>
      <p:pic>
        <p:nvPicPr>
          <p:cNvPr id="1445" name="Google Shape;1445;p112"/>
          <p:cNvPicPr preferRelativeResize="0"/>
          <p:nvPr/>
        </p:nvPicPr>
        <p:blipFill rotWithShape="1">
          <a:blip r:embed="rId3">
            <a:alphaModFix/>
          </a:blip>
          <a:srcRect b="0" l="0" r="0" t="0"/>
          <a:stretch/>
        </p:blipFill>
        <p:spPr>
          <a:xfrm>
            <a:off x="7096125" y="2212975"/>
            <a:ext cx="3432175" cy="3144837"/>
          </a:xfrm>
          <a:prstGeom prst="roundRect">
            <a:avLst>
              <a:gd fmla="val 16667" name="adj"/>
            </a:avLst>
          </a:prstGeom>
          <a:noFill/>
          <a:ln>
            <a:noFill/>
          </a:ln>
        </p:spPr>
      </p:pic>
      <p:pic>
        <p:nvPicPr>
          <p:cNvPr id="1446" name="Google Shape;1446;p112"/>
          <p:cNvPicPr preferRelativeResize="0"/>
          <p:nvPr/>
        </p:nvPicPr>
        <p:blipFill rotWithShape="1">
          <a:blip r:embed="rId4">
            <a:alphaModFix/>
          </a:blip>
          <a:srcRect b="0" l="0" r="0" t="0"/>
          <a:stretch/>
        </p:blipFill>
        <p:spPr>
          <a:xfrm>
            <a:off x="1755775" y="2212975"/>
            <a:ext cx="3267075" cy="3144837"/>
          </a:xfrm>
          <a:prstGeom prst="roundRect">
            <a:avLst>
              <a:gd fmla="val 16667" name="adj"/>
            </a:avLst>
          </a:prstGeom>
          <a:noFill/>
          <a:ln>
            <a:noFill/>
          </a:ln>
        </p:spPr>
      </p:pic>
      <p:pic>
        <p:nvPicPr>
          <p:cNvPr id="1447" name="Google Shape;1447;p112"/>
          <p:cNvPicPr preferRelativeResize="0"/>
          <p:nvPr/>
        </p:nvPicPr>
        <p:blipFill rotWithShape="1">
          <a:blip r:embed="rId5">
            <a:alphaModFix/>
          </a:blip>
          <a:srcRect b="0" l="0" r="0" t="0"/>
          <a:stretch/>
        </p:blipFill>
        <p:spPr>
          <a:xfrm>
            <a:off x="5168900" y="2212975"/>
            <a:ext cx="1785937" cy="3144837"/>
          </a:xfrm>
          <a:prstGeom prst="roundRect">
            <a:avLst>
              <a:gd fmla="val 16667" name="adj"/>
            </a:avLst>
          </a:prstGeom>
          <a:noFill/>
          <a:ln>
            <a:noFill/>
          </a:ln>
        </p:spPr>
      </p:pic>
      <p:sp>
        <p:nvSpPr>
          <p:cNvPr id="1448" name="Google Shape;1448;p112"/>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449" name="Google Shape;1449;p112"/>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450" name="Google Shape;1450;p112"/>
          <p:cNvGrpSpPr/>
          <p:nvPr/>
        </p:nvGrpSpPr>
        <p:grpSpPr>
          <a:xfrm>
            <a:off x="1343025" y="115887"/>
            <a:ext cx="10874375" cy="6608762"/>
            <a:chOff x="0" y="0"/>
            <a:chExt cx="2147483647" cy="2147483647"/>
          </a:xfrm>
        </p:grpSpPr>
        <p:pic>
          <p:nvPicPr>
            <p:cNvPr id="1451" name="Google Shape;1451;p112"/>
            <p:cNvPicPr preferRelativeResize="0"/>
            <p:nvPr/>
          </p:nvPicPr>
          <p:blipFill rotWithShape="1">
            <a:blip r:embed="rId6">
              <a:alphaModFix/>
            </a:blip>
            <a:srcRect b="34242" l="6144" r="37811" t="34895"/>
            <a:stretch/>
          </p:blipFill>
          <p:spPr>
            <a:xfrm>
              <a:off x="1760065444" y="163797102"/>
              <a:ext cx="245200697" cy="177758922"/>
            </a:xfrm>
            <a:prstGeom prst="rect">
              <a:avLst/>
            </a:prstGeom>
            <a:noFill/>
            <a:ln>
              <a:noFill/>
            </a:ln>
          </p:spPr>
        </p:pic>
        <p:pic>
          <p:nvPicPr>
            <p:cNvPr id="1452" name="Google Shape;1452;p112"/>
            <p:cNvPicPr preferRelativeResize="0"/>
            <p:nvPr/>
          </p:nvPicPr>
          <p:blipFill rotWithShape="1">
            <a:blip r:embed="rId7">
              <a:alphaModFix/>
            </a:blip>
            <a:srcRect b="34243" l="37812" r="22928" t="30498"/>
            <a:stretch/>
          </p:blipFill>
          <p:spPr>
            <a:xfrm>
              <a:off x="1988682314" y="0"/>
              <a:ext cx="158801332" cy="187725718"/>
            </a:xfrm>
            <a:prstGeom prst="rect">
              <a:avLst/>
            </a:prstGeom>
            <a:noFill/>
            <a:ln>
              <a:noFill/>
            </a:ln>
          </p:spPr>
        </p:pic>
        <p:pic>
          <p:nvPicPr>
            <p:cNvPr id="1453" name="Google Shape;1453;p112"/>
            <p:cNvPicPr preferRelativeResize="0"/>
            <p:nvPr/>
          </p:nvPicPr>
          <p:blipFill rotWithShape="1">
            <a:blip r:embed="rId8">
              <a:alphaModFix/>
            </a:blip>
            <a:srcRect b="0" l="0" r="0" t="0"/>
            <a:stretch/>
          </p:blipFill>
          <p:spPr>
            <a:xfrm>
              <a:off x="1918871079" y="1863185892"/>
              <a:ext cx="172789825" cy="284297754"/>
            </a:xfrm>
            <a:prstGeom prst="rect">
              <a:avLst/>
            </a:prstGeom>
            <a:noFill/>
            <a:ln>
              <a:noFill/>
            </a:ln>
          </p:spPr>
        </p:pic>
        <p:grpSp>
          <p:nvGrpSpPr>
            <p:cNvPr id="1454" name="Google Shape;1454;p112"/>
            <p:cNvGrpSpPr/>
            <p:nvPr/>
          </p:nvGrpSpPr>
          <p:grpSpPr>
            <a:xfrm>
              <a:off x="0" y="1959054010"/>
              <a:ext cx="1853881995" cy="95081451"/>
              <a:chOff x="0" y="0"/>
              <a:chExt cx="2147483646" cy="2147483646"/>
            </a:xfrm>
          </p:grpSpPr>
          <p:sp>
            <p:nvSpPr>
              <p:cNvPr id="1455" name="Google Shape;1455;p112"/>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456" name="Google Shape;1456;p112"/>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457" name="Google Shape;1457;p112"/>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458" name="Google Shape;1458;p112"/>
              <p:cNvPicPr preferRelativeResize="0"/>
              <p:nvPr/>
            </p:nvPicPr>
            <p:blipFill rotWithShape="1">
              <a:blip r:embed="rId9">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459" name="Google Shape;1459;p112"/>
              <p:cNvPicPr preferRelativeResize="0"/>
              <p:nvPr/>
            </p:nvPicPr>
            <p:blipFill rotWithShape="1">
              <a:blip r:embed="rId10">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460" name="Google Shape;1460;p112"/>
              <p:cNvPicPr preferRelativeResize="0"/>
              <p:nvPr/>
            </p:nvPicPr>
            <p:blipFill rotWithShape="1">
              <a:blip r:embed="rId11">
                <a:alphaModFix/>
              </a:blip>
              <a:srcRect b="0" l="0" r="0" t="0"/>
              <a:stretch/>
            </p:blipFill>
            <p:spPr>
              <a:xfrm>
                <a:off x="2108679872" y="487705217"/>
                <a:ext cx="38803774" cy="1244845699"/>
              </a:xfrm>
              <a:prstGeom prst="rect">
                <a:avLst/>
              </a:prstGeom>
              <a:noFill/>
              <a:ln>
                <a:noFill/>
              </a:ln>
            </p:spPr>
          </p:pic>
        </p:grpSp>
      </p:grpSp>
      <p:sp>
        <p:nvSpPr>
          <p:cNvPr id="1461" name="Google Shape;1461;p112"/>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חיסונים ומתן דגימת D.N.A</a:t>
            </a:r>
            <a:endParaRPr b="1" i="0" sz="4000" u="none" cap="none" strike="noStrike">
              <a:solidFill>
                <a:srgbClr val="92C8ED"/>
              </a:solidFill>
              <a:latin typeface="Quattrocento Sans"/>
              <a:ea typeface="Quattrocento Sans"/>
              <a:cs typeface="Quattrocento Sans"/>
              <a:sym typeface="Quattrocen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sp>
        <p:nvSpPr>
          <p:cNvPr id="1466" name="Google Shape;1466;p113"/>
          <p:cNvSpPr txBox="1"/>
          <p:nvPr/>
        </p:nvSpPr>
        <p:spPr>
          <a:xfrm>
            <a:off x="1284287" y="954087"/>
            <a:ext cx="9144000" cy="1338262"/>
          </a:xfrm>
          <a:prstGeom prst="rect">
            <a:avLst/>
          </a:prstGeom>
          <a:noFill/>
          <a:ln>
            <a:noFill/>
          </a:ln>
        </p:spPr>
        <p:txBody>
          <a:bodyPr anchorCtr="0" anchor="t" bIns="45700" lIns="91425" spcFirstLastPara="1" rIns="91425" wrap="square" tIns="45700">
            <a:noAutofit/>
          </a:bodyPr>
          <a:lstStyle/>
          <a:p>
            <a:pPr indent="0" lvl="0" marL="0" marR="0" rtl="1" algn="ct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בתחנה זו תקבלו את החוגר, את הדסקית ואת פנקס השבי שילוו אתכם במהלך כל השירות</a:t>
            </a:r>
            <a:endParaRPr/>
          </a:p>
          <a:p>
            <a:pPr indent="0" lvl="0" marL="0" marR="0" rtl="1" algn="ctr">
              <a:lnSpc>
                <a:spcPct val="150000"/>
              </a:lnSpc>
              <a:spcBef>
                <a:spcPts val="0"/>
              </a:spcBef>
              <a:spcAft>
                <a:spcPts val="0"/>
              </a:spcAft>
              <a:buClr>
                <a:srgbClr val="000000"/>
              </a:buClr>
              <a:buSzPts val="1800"/>
              <a:buFont typeface="Quattrocento Sans"/>
              <a:buNone/>
            </a:pPr>
            <a:br>
              <a:rPr b="0" i="0" lang="iw-IL" sz="1800" u="none">
                <a:solidFill>
                  <a:srgbClr val="000000"/>
                </a:solidFill>
                <a:latin typeface="Quattrocento Sans"/>
                <a:ea typeface="Quattrocento Sans"/>
                <a:cs typeface="Quattrocento Sans"/>
                <a:sym typeface="Quattrocento Sans"/>
              </a:rPr>
            </a:br>
            <a:endParaRPr/>
          </a:p>
        </p:txBody>
      </p:sp>
      <p:pic>
        <p:nvPicPr>
          <p:cNvPr id="1467" name="Google Shape;1467;p113"/>
          <p:cNvPicPr preferRelativeResize="0"/>
          <p:nvPr/>
        </p:nvPicPr>
        <p:blipFill rotWithShape="1">
          <a:blip r:embed="rId3">
            <a:alphaModFix/>
          </a:blip>
          <a:srcRect b="0" l="0" r="0" t="0"/>
          <a:stretch/>
        </p:blipFill>
        <p:spPr>
          <a:xfrm>
            <a:off x="1768475" y="1536700"/>
            <a:ext cx="3254375" cy="2359025"/>
          </a:xfrm>
          <a:prstGeom prst="roundRect">
            <a:avLst>
              <a:gd fmla="val 16667" name="adj"/>
            </a:avLst>
          </a:prstGeom>
          <a:noFill/>
          <a:ln>
            <a:noFill/>
          </a:ln>
        </p:spPr>
      </p:pic>
      <p:pic>
        <p:nvPicPr>
          <p:cNvPr id="1468" name="Google Shape;1468;p113"/>
          <p:cNvPicPr preferRelativeResize="0"/>
          <p:nvPr/>
        </p:nvPicPr>
        <p:blipFill rotWithShape="1">
          <a:blip r:embed="rId4">
            <a:alphaModFix/>
          </a:blip>
          <a:srcRect b="0" l="0" r="0" t="0"/>
          <a:stretch/>
        </p:blipFill>
        <p:spPr>
          <a:xfrm>
            <a:off x="5595937" y="1536700"/>
            <a:ext cx="4359275" cy="2432050"/>
          </a:xfrm>
          <a:prstGeom prst="roundRect">
            <a:avLst>
              <a:gd fmla="val 16667" name="adj"/>
            </a:avLst>
          </a:prstGeom>
          <a:noFill/>
          <a:ln>
            <a:noFill/>
          </a:ln>
        </p:spPr>
      </p:pic>
      <p:pic>
        <p:nvPicPr>
          <p:cNvPr id="1469" name="Google Shape;1469;p113"/>
          <p:cNvPicPr preferRelativeResize="0"/>
          <p:nvPr/>
        </p:nvPicPr>
        <p:blipFill rotWithShape="1">
          <a:blip r:embed="rId5">
            <a:alphaModFix/>
          </a:blip>
          <a:srcRect b="0" l="0" r="0" t="0"/>
          <a:stretch/>
        </p:blipFill>
        <p:spPr>
          <a:xfrm>
            <a:off x="3743325" y="4254500"/>
            <a:ext cx="1352550" cy="1433512"/>
          </a:xfrm>
          <a:prstGeom prst="roundRect">
            <a:avLst>
              <a:gd fmla="val 25489" name="adj"/>
            </a:avLst>
          </a:prstGeom>
          <a:noFill/>
          <a:ln>
            <a:noFill/>
          </a:ln>
        </p:spPr>
      </p:pic>
      <p:pic>
        <p:nvPicPr>
          <p:cNvPr id="1470" name="Google Shape;1470;p113"/>
          <p:cNvPicPr preferRelativeResize="0"/>
          <p:nvPr/>
        </p:nvPicPr>
        <p:blipFill rotWithShape="1">
          <a:blip r:embed="rId6">
            <a:alphaModFix/>
          </a:blip>
          <a:srcRect b="0" l="0" r="0" t="0"/>
          <a:stretch/>
        </p:blipFill>
        <p:spPr>
          <a:xfrm>
            <a:off x="5883275" y="4254500"/>
            <a:ext cx="2163762" cy="1433512"/>
          </a:xfrm>
          <a:prstGeom prst="roundRect">
            <a:avLst>
              <a:gd fmla="val 24286" name="adj"/>
            </a:avLst>
          </a:prstGeom>
          <a:noFill/>
          <a:ln>
            <a:noFill/>
          </a:ln>
        </p:spPr>
      </p:pic>
      <p:sp>
        <p:nvSpPr>
          <p:cNvPr id="1471" name="Google Shape;1471;p113"/>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472" name="Google Shape;1472;p113"/>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473" name="Google Shape;1473;p113"/>
          <p:cNvGrpSpPr/>
          <p:nvPr/>
        </p:nvGrpSpPr>
        <p:grpSpPr>
          <a:xfrm>
            <a:off x="1343025" y="115887"/>
            <a:ext cx="10874375" cy="6608762"/>
            <a:chOff x="0" y="0"/>
            <a:chExt cx="2147483647" cy="2147483647"/>
          </a:xfrm>
        </p:grpSpPr>
        <p:pic>
          <p:nvPicPr>
            <p:cNvPr id="1474" name="Google Shape;1474;p113"/>
            <p:cNvPicPr preferRelativeResize="0"/>
            <p:nvPr/>
          </p:nvPicPr>
          <p:blipFill rotWithShape="1">
            <a:blip r:embed="rId7">
              <a:alphaModFix/>
            </a:blip>
            <a:srcRect b="34242" l="6144" r="37811" t="34895"/>
            <a:stretch/>
          </p:blipFill>
          <p:spPr>
            <a:xfrm>
              <a:off x="1760065444" y="163797102"/>
              <a:ext cx="245200697" cy="177758922"/>
            </a:xfrm>
            <a:prstGeom prst="rect">
              <a:avLst/>
            </a:prstGeom>
            <a:noFill/>
            <a:ln>
              <a:noFill/>
            </a:ln>
          </p:spPr>
        </p:pic>
        <p:pic>
          <p:nvPicPr>
            <p:cNvPr id="1475" name="Google Shape;1475;p113"/>
            <p:cNvPicPr preferRelativeResize="0"/>
            <p:nvPr/>
          </p:nvPicPr>
          <p:blipFill rotWithShape="1">
            <a:blip r:embed="rId8">
              <a:alphaModFix/>
            </a:blip>
            <a:srcRect b="34243" l="37812" r="22928" t="30498"/>
            <a:stretch/>
          </p:blipFill>
          <p:spPr>
            <a:xfrm>
              <a:off x="1988682314" y="0"/>
              <a:ext cx="158801332" cy="187725718"/>
            </a:xfrm>
            <a:prstGeom prst="rect">
              <a:avLst/>
            </a:prstGeom>
            <a:noFill/>
            <a:ln>
              <a:noFill/>
            </a:ln>
          </p:spPr>
        </p:pic>
        <p:pic>
          <p:nvPicPr>
            <p:cNvPr id="1476" name="Google Shape;1476;p113"/>
            <p:cNvPicPr preferRelativeResize="0"/>
            <p:nvPr/>
          </p:nvPicPr>
          <p:blipFill rotWithShape="1">
            <a:blip r:embed="rId9">
              <a:alphaModFix/>
            </a:blip>
            <a:srcRect b="0" l="0" r="0" t="0"/>
            <a:stretch/>
          </p:blipFill>
          <p:spPr>
            <a:xfrm>
              <a:off x="1918871079" y="1863185892"/>
              <a:ext cx="172789825" cy="284297754"/>
            </a:xfrm>
            <a:prstGeom prst="rect">
              <a:avLst/>
            </a:prstGeom>
            <a:noFill/>
            <a:ln>
              <a:noFill/>
            </a:ln>
          </p:spPr>
        </p:pic>
        <p:grpSp>
          <p:nvGrpSpPr>
            <p:cNvPr id="1477" name="Google Shape;1477;p113"/>
            <p:cNvGrpSpPr/>
            <p:nvPr/>
          </p:nvGrpSpPr>
          <p:grpSpPr>
            <a:xfrm>
              <a:off x="0" y="1959054010"/>
              <a:ext cx="1853881995" cy="95081451"/>
              <a:chOff x="0" y="0"/>
              <a:chExt cx="2147483646" cy="2147483646"/>
            </a:xfrm>
          </p:grpSpPr>
          <p:sp>
            <p:nvSpPr>
              <p:cNvPr id="1478" name="Google Shape;1478;p113"/>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479" name="Google Shape;1479;p113"/>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480" name="Google Shape;1480;p113"/>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481" name="Google Shape;1481;p113"/>
              <p:cNvPicPr preferRelativeResize="0"/>
              <p:nvPr/>
            </p:nvPicPr>
            <p:blipFill rotWithShape="1">
              <a:blip r:embed="rId10">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482" name="Google Shape;1482;p113"/>
              <p:cNvPicPr preferRelativeResize="0"/>
              <p:nvPr/>
            </p:nvPicPr>
            <p:blipFill rotWithShape="1">
              <a:blip r:embed="rId11">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483" name="Google Shape;1483;p113"/>
              <p:cNvPicPr preferRelativeResize="0"/>
              <p:nvPr/>
            </p:nvPicPr>
            <p:blipFill rotWithShape="1">
              <a:blip r:embed="rId12">
                <a:alphaModFix/>
              </a:blip>
              <a:srcRect b="0" l="0" r="0" t="0"/>
              <a:stretch/>
            </p:blipFill>
            <p:spPr>
              <a:xfrm>
                <a:off x="2108679872" y="487705217"/>
                <a:ext cx="38803774" cy="1244845699"/>
              </a:xfrm>
              <a:prstGeom prst="rect">
                <a:avLst/>
              </a:prstGeom>
              <a:noFill/>
              <a:ln>
                <a:noFill/>
              </a:ln>
            </p:spPr>
          </p:pic>
        </p:grpSp>
      </p:grpSp>
      <p:sp>
        <p:nvSpPr>
          <p:cNvPr id="1484" name="Google Shape;1484;p113"/>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הפקת תעודה ודסקיות</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8" name="Shape 1488"/>
        <p:cNvGrpSpPr/>
        <p:nvPr/>
      </p:nvGrpSpPr>
      <p:grpSpPr>
        <a:xfrm>
          <a:off x="0" y="0"/>
          <a:ext cx="0" cy="0"/>
          <a:chOff x="0" y="0"/>
          <a:chExt cx="0" cy="0"/>
        </a:xfrm>
      </p:grpSpPr>
      <p:sp>
        <p:nvSpPr>
          <p:cNvPr id="1489" name="Google Shape;1489;p114"/>
          <p:cNvSpPr txBox="1"/>
          <p:nvPr/>
        </p:nvSpPr>
        <p:spPr>
          <a:xfrm>
            <a:off x="1465262" y="1117600"/>
            <a:ext cx="9144000" cy="1338262"/>
          </a:xfrm>
          <a:prstGeom prst="rect">
            <a:avLst/>
          </a:prstGeom>
          <a:noFill/>
          <a:ln>
            <a:noFill/>
          </a:ln>
        </p:spPr>
        <p:txBody>
          <a:bodyPr anchorCtr="0" anchor="t" bIns="45700" lIns="91425" spcFirstLastPara="1" rIns="91425" wrap="square" tIns="45700">
            <a:noAutofit/>
          </a:bodyPr>
          <a:lstStyle/>
          <a:p>
            <a:pPr indent="0" lvl="0" marL="0" marR="0" rtl="1" algn="ct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בתחנה זו תעברו ראיון אישי ע"י קצין מיון על מנת לאשר את התפקיד אליו תתגייסו</a:t>
            </a:r>
            <a:endParaRPr/>
          </a:p>
          <a:p>
            <a:pPr indent="0" lvl="0" marL="0" marR="0" rtl="1" algn="r">
              <a:lnSpc>
                <a:spcPct val="150000"/>
              </a:lnSpc>
              <a:spcBef>
                <a:spcPts val="0"/>
              </a:spcBef>
              <a:spcAft>
                <a:spcPts val="0"/>
              </a:spcAft>
              <a:buClr>
                <a:srgbClr val="000000"/>
              </a:buClr>
              <a:buSzPts val="1800"/>
              <a:buFont typeface="Quattrocento Sans"/>
              <a:buNone/>
            </a:pPr>
            <a:br>
              <a:rPr b="0" i="0" lang="iw-IL" sz="1800" u="none">
                <a:solidFill>
                  <a:srgbClr val="000000"/>
                </a:solidFill>
                <a:latin typeface="Quattrocento Sans"/>
                <a:ea typeface="Quattrocento Sans"/>
                <a:cs typeface="Quattrocento Sans"/>
                <a:sym typeface="Quattrocento Sans"/>
              </a:rPr>
            </a:br>
            <a:endParaRPr/>
          </a:p>
        </p:txBody>
      </p:sp>
      <p:pic>
        <p:nvPicPr>
          <p:cNvPr id="1490" name="Google Shape;1490;p114"/>
          <p:cNvPicPr preferRelativeResize="0"/>
          <p:nvPr/>
        </p:nvPicPr>
        <p:blipFill rotWithShape="1">
          <a:blip r:embed="rId3">
            <a:alphaModFix/>
          </a:blip>
          <a:srcRect b="0" l="0" r="0" t="0"/>
          <a:stretch/>
        </p:blipFill>
        <p:spPr>
          <a:xfrm>
            <a:off x="3144837" y="1762125"/>
            <a:ext cx="5786437" cy="3784600"/>
          </a:xfrm>
          <a:prstGeom prst="roundRect">
            <a:avLst>
              <a:gd fmla="val 16667" name="adj"/>
            </a:avLst>
          </a:prstGeom>
          <a:noFill/>
          <a:ln>
            <a:noFill/>
          </a:ln>
        </p:spPr>
      </p:pic>
      <p:sp>
        <p:nvSpPr>
          <p:cNvPr id="1491" name="Google Shape;1491;p114"/>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492" name="Google Shape;1492;p114"/>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493" name="Google Shape;1493;p114"/>
          <p:cNvGrpSpPr/>
          <p:nvPr/>
        </p:nvGrpSpPr>
        <p:grpSpPr>
          <a:xfrm>
            <a:off x="1343025" y="115887"/>
            <a:ext cx="10874375" cy="6608762"/>
            <a:chOff x="0" y="0"/>
            <a:chExt cx="2147483647" cy="2147483647"/>
          </a:xfrm>
        </p:grpSpPr>
        <p:pic>
          <p:nvPicPr>
            <p:cNvPr id="1494" name="Google Shape;1494;p114"/>
            <p:cNvPicPr preferRelativeResize="0"/>
            <p:nvPr/>
          </p:nvPicPr>
          <p:blipFill rotWithShape="1">
            <a:blip r:embed="rId4">
              <a:alphaModFix/>
            </a:blip>
            <a:srcRect b="34242" l="6144" r="37811" t="34895"/>
            <a:stretch/>
          </p:blipFill>
          <p:spPr>
            <a:xfrm>
              <a:off x="1760065444" y="163797102"/>
              <a:ext cx="245200697" cy="177758922"/>
            </a:xfrm>
            <a:prstGeom prst="rect">
              <a:avLst/>
            </a:prstGeom>
            <a:noFill/>
            <a:ln>
              <a:noFill/>
            </a:ln>
          </p:spPr>
        </p:pic>
        <p:pic>
          <p:nvPicPr>
            <p:cNvPr id="1495" name="Google Shape;1495;p114"/>
            <p:cNvPicPr preferRelativeResize="0"/>
            <p:nvPr/>
          </p:nvPicPr>
          <p:blipFill rotWithShape="1">
            <a:blip r:embed="rId5">
              <a:alphaModFix/>
            </a:blip>
            <a:srcRect b="34243" l="37812" r="22928" t="30498"/>
            <a:stretch/>
          </p:blipFill>
          <p:spPr>
            <a:xfrm>
              <a:off x="1988682314" y="0"/>
              <a:ext cx="158801332" cy="187725718"/>
            </a:xfrm>
            <a:prstGeom prst="rect">
              <a:avLst/>
            </a:prstGeom>
            <a:noFill/>
            <a:ln>
              <a:noFill/>
            </a:ln>
          </p:spPr>
        </p:pic>
        <p:pic>
          <p:nvPicPr>
            <p:cNvPr id="1496" name="Google Shape;1496;p114"/>
            <p:cNvPicPr preferRelativeResize="0"/>
            <p:nvPr/>
          </p:nvPicPr>
          <p:blipFill rotWithShape="1">
            <a:blip r:embed="rId6">
              <a:alphaModFix/>
            </a:blip>
            <a:srcRect b="0" l="0" r="0" t="0"/>
            <a:stretch/>
          </p:blipFill>
          <p:spPr>
            <a:xfrm>
              <a:off x="1918871079" y="1863185892"/>
              <a:ext cx="172789825" cy="284297754"/>
            </a:xfrm>
            <a:prstGeom prst="rect">
              <a:avLst/>
            </a:prstGeom>
            <a:noFill/>
            <a:ln>
              <a:noFill/>
            </a:ln>
          </p:spPr>
        </p:pic>
        <p:grpSp>
          <p:nvGrpSpPr>
            <p:cNvPr id="1497" name="Google Shape;1497;p114"/>
            <p:cNvGrpSpPr/>
            <p:nvPr/>
          </p:nvGrpSpPr>
          <p:grpSpPr>
            <a:xfrm>
              <a:off x="0" y="1959054010"/>
              <a:ext cx="1853881995" cy="95081451"/>
              <a:chOff x="0" y="0"/>
              <a:chExt cx="2147483646" cy="2147483646"/>
            </a:xfrm>
          </p:grpSpPr>
          <p:sp>
            <p:nvSpPr>
              <p:cNvPr id="1498" name="Google Shape;1498;p114"/>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499" name="Google Shape;1499;p114"/>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500" name="Google Shape;1500;p114"/>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501" name="Google Shape;1501;p114"/>
              <p:cNvPicPr preferRelativeResize="0"/>
              <p:nvPr/>
            </p:nvPicPr>
            <p:blipFill rotWithShape="1">
              <a:blip r:embed="rId7">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502" name="Google Shape;1502;p114"/>
              <p:cNvPicPr preferRelativeResize="0"/>
              <p:nvPr/>
            </p:nvPicPr>
            <p:blipFill rotWithShape="1">
              <a:blip r:embed="rId8">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503" name="Google Shape;1503;p114"/>
              <p:cNvPicPr preferRelativeResize="0"/>
              <p:nvPr/>
            </p:nvPicPr>
            <p:blipFill rotWithShape="1">
              <a:blip r:embed="rId9">
                <a:alphaModFix/>
              </a:blip>
              <a:srcRect b="0" l="0" r="0" t="0"/>
              <a:stretch/>
            </p:blipFill>
            <p:spPr>
              <a:xfrm>
                <a:off x="2108679872" y="487705217"/>
                <a:ext cx="38803774" cy="1244845699"/>
              </a:xfrm>
              <a:prstGeom prst="rect">
                <a:avLst/>
              </a:prstGeom>
              <a:noFill/>
              <a:ln>
                <a:noFill/>
              </a:ln>
            </p:spPr>
          </p:pic>
        </p:grpSp>
      </p:grpSp>
      <p:sp>
        <p:nvSpPr>
          <p:cNvPr id="1504" name="Google Shape;1504;p114"/>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קצין מיון / אשרור</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grpSp>
        <p:nvGrpSpPr>
          <p:cNvPr id="533" name="Google Shape;533;p79"/>
          <p:cNvGrpSpPr/>
          <p:nvPr/>
        </p:nvGrpSpPr>
        <p:grpSpPr>
          <a:xfrm>
            <a:off x="1343025" y="115887"/>
            <a:ext cx="10874375" cy="6608762"/>
            <a:chOff x="0" y="0"/>
            <a:chExt cx="2147483647" cy="2147483647"/>
          </a:xfrm>
        </p:grpSpPr>
        <p:pic>
          <p:nvPicPr>
            <p:cNvPr id="534" name="Google Shape;534;p79"/>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535" name="Google Shape;535;p79"/>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536" name="Google Shape;536;p79"/>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537" name="Google Shape;537;p79"/>
            <p:cNvGrpSpPr/>
            <p:nvPr/>
          </p:nvGrpSpPr>
          <p:grpSpPr>
            <a:xfrm>
              <a:off x="0" y="1959054010"/>
              <a:ext cx="1853881995" cy="95081451"/>
              <a:chOff x="0" y="0"/>
              <a:chExt cx="2147483646" cy="2147483646"/>
            </a:xfrm>
          </p:grpSpPr>
          <p:sp>
            <p:nvSpPr>
              <p:cNvPr id="538" name="Google Shape;538;p79"/>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539" name="Google Shape;539;p79"/>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540" name="Google Shape;540;p79"/>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541" name="Google Shape;541;p79"/>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542" name="Google Shape;542;p79"/>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543" name="Google Shape;543;p79"/>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544" name="Google Shape;544;p79"/>
          <p:cNvSpPr txBox="1"/>
          <p:nvPr/>
        </p:nvSpPr>
        <p:spPr>
          <a:xfrm>
            <a:off x="2452687" y="119062"/>
            <a:ext cx="7143750"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545" name="Google Shape;545;p79"/>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546" name="Google Shape;546;p79"/>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pic>
        <p:nvPicPr>
          <p:cNvPr id="547" name="Google Shape;547;p79"/>
          <p:cNvPicPr preferRelativeResize="0"/>
          <p:nvPr/>
        </p:nvPicPr>
        <p:blipFill rotWithShape="1">
          <a:blip r:embed="rId9">
            <a:alphaModFix/>
          </a:blip>
          <a:srcRect b="4219" l="0" r="0" t="6449"/>
          <a:stretch/>
        </p:blipFill>
        <p:spPr>
          <a:xfrm>
            <a:off x="2782887" y="382587"/>
            <a:ext cx="6873875" cy="3887787"/>
          </a:xfrm>
          <a:prstGeom prst="rect">
            <a:avLst/>
          </a:prstGeom>
          <a:noFill/>
          <a:ln>
            <a:noFill/>
          </a:ln>
        </p:spPr>
      </p:pic>
      <p:pic>
        <p:nvPicPr>
          <p:cNvPr descr="תוצאת תמונה עבור ‪computer screen image png‬‏" id="548" name="Google Shape;548;p79"/>
          <p:cNvPicPr preferRelativeResize="0"/>
          <p:nvPr/>
        </p:nvPicPr>
        <p:blipFill rotWithShape="1">
          <a:blip r:embed="rId10">
            <a:alphaModFix/>
          </a:blip>
          <a:srcRect b="0" l="0" r="0" t="0"/>
          <a:stretch/>
        </p:blipFill>
        <p:spPr>
          <a:xfrm>
            <a:off x="2535237" y="115887"/>
            <a:ext cx="7389812" cy="607853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8" name="Shape 1508"/>
        <p:cNvGrpSpPr/>
        <p:nvPr/>
      </p:nvGrpSpPr>
      <p:grpSpPr>
        <a:xfrm>
          <a:off x="0" y="0"/>
          <a:ext cx="0" cy="0"/>
          <a:chOff x="0" y="0"/>
          <a:chExt cx="0" cy="0"/>
        </a:xfrm>
      </p:grpSpPr>
      <p:sp>
        <p:nvSpPr>
          <p:cNvPr id="1509" name="Google Shape;1509;p115"/>
          <p:cNvSpPr txBox="1"/>
          <p:nvPr/>
        </p:nvSpPr>
        <p:spPr>
          <a:xfrm>
            <a:off x="1317625" y="1025525"/>
            <a:ext cx="9144000" cy="1754187"/>
          </a:xfrm>
          <a:prstGeom prst="rect">
            <a:avLst/>
          </a:prstGeom>
          <a:noFill/>
          <a:ln>
            <a:noFill/>
          </a:ln>
        </p:spPr>
        <p:txBody>
          <a:bodyPr anchorCtr="0" anchor="t" bIns="45700" lIns="91425" spcFirstLastPara="1" rIns="91425" wrap="square" tIns="45700">
            <a:noAutofit/>
          </a:bodyPr>
          <a:lstStyle/>
          <a:p>
            <a:pPr indent="0" lvl="0" marL="0" marR="0" rtl="1" algn="r">
              <a:lnSpc>
                <a:spcPct val="150000"/>
              </a:lnSpc>
              <a:spcBef>
                <a:spcPts val="0"/>
              </a:spcBef>
              <a:spcAft>
                <a:spcPts val="0"/>
              </a:spcAft>
              <a:buClr>
                <a:srgbClr val="000000"/>
              </a:buClr>
              <a:buSzPts val="1800"/>
              <a:buFont typeface="Quattrocento Sans"/>
              <a:buNone/>
            </a:pPr>
            <a:r>
              <a:rPr b="0" i="0" lang="iw-IL" sz="1800" u="none">
                <a:solidFill>
                  <a:srgbClr val="000000"/>
                </a:solidFill>
                <a:latin typeface="Quattrocento Sans"/>
                <a:ea typeface="Quattrocento Sans"/>
                <a:cs typeface="Quattrocento Sans"/>
                <a:sym typeface="Quattrocento Sans"/>
              </a:rPr>
              <a:t>בתחנה זו תקבלו ציוד צבאי עפ"י יעד מסלול השירות, לבוש, הלבשה תחתונה וחבילת מוצרים של האגודה למען החייל למשך השירות בצה"ל שישמש אתכם למשך כל השירות הצבאי.</a:t>
            </a:r>
            <a:endParaRPr/>
          </a:p>
          <a:p>
            <a:pPr indent="0" lvl="0" marL="0" marR="0" rtl="1" algn="r">
              <a:lnSpc>
                <a:spcPct val="150000"/>
              </a:lnSpc>
              <a:spcBef>
                <a:spcPts val="0"/>
              </a:spcBef>
              <a:spcAft>
                <a:spcPts val="0"/>
              </a:spcAft>
              <a:buClr>
                <a:srgbClr val="000000"/>
              </a:buClr>
              <a:buSzPts val="1800"/>
              <a:buFont typeface="Quattrocento Sans"/>
              <a:buNone/>
            </a:pPr>
            <a:br>
              <a:rPr b="0" i="0" lang="iw-IL" sz="1800" u="none">
                <a:solidFill>
                  <a:srgbClr val="000000"/>
                </a:solidFill>
                <a:latin typeface="Quattrocento Sans"/>
                <a:ea typeface="Quattrocento Sans"/>
                <a:cs typeface="Quattrocento Sans"/>
                <a:sym typeface="Quattrocento Sans"/>
              </a:rPr>
            </a:br>
            <a:endParaRPr/>
          </a:p>
        </p:txBody>
      </p:sp>
      <p:pic>
        <p:nvPicPr>
          <p:cNvPr id="1510" name="Google Shape;1510;p115"/>
          <p:cNvPicPr preferRelativeResize="0"/>
          <p:nvPr/>
        </p:nvPicPr>
        <p:blipFill rotWithShape="1">
          <a:blip r:embed="rId3">
            <a:alphaModFix/>
          </a:blip>
          <a:srcRect b="0" l="0" r="0" t="0"/>
          <a:stretch/>
        </p:blipFill>
        <p:spPr>
          <a:xfrm>
            <a:off x="1908175" y="2419350"/>
            <a:ext cx="2498725" cy="3371850"/>
          </a:xfrm>
          <a:prstGeom prst="roundRect">
            <a:avLst>
              <a:gd fmla="val 16667" name="adj"/>
            </a:avLst>
          </a:prstGeom>
          <a:noFill/>
          <a:ln>
            <a:noFill/>
          </a:ln>
        </p:spPr>
      </p:pic>
      <p:pic>
        <p:nvPicPr>
          <p:cNvPr id="1511" name="Google Shape;1511;p115"/>
          <p:cNvPicPr preferRelativeResize="0"/>
          <p:nvPr/>
        </p:nvPicPr>
        <p:blipFill rotWithShape="1">
          <a:blip r:embed="rId4">
            <a:alphaModFix/>
          </a:blip>
          <a:srcRect b="0" l="0" r="0" t="0"/>
          <a:stretch/>
        </p:blipFill>
        <p:spPr>
          <a:xfrm>
            <a:off x="7296150" y="2408237"/>
            <a:ext cx="3146425" cy="3370262"/>
          </a:xfrm>
          <a:prstGeom prst="roundRect">
            <a:avLst>
              <a:gd fmla="val 16667" name="adj"/>
            </a:avLst>
          </a:prstGeom>
          <a:noFill/>
          <a:ln>
            <a:noFill/>
          </a:ln>
        </p:spPr>
      </p:pic>
      <p:pic>
        <p:nvPicPr>
          <p:cNvPr id="1512" name="Google Shape;1512;p115"/>
          <p:cNvPicPr preferRelativeResize="0"/>
          <p:nvPr/>
        </p:nvPicPr>
        <p:blipFill rotWithShape="1">
          <a:blip r:embed="rId5">
            <a:alphaModFix/>
          </a:blip>
          <a:srcRect b="0" l="0" r="0" t="0"/>
          <a:stretch/>
        </p:blipFill>
        <p:spPr>
          <a:xfrm>
            <a:off x="4694237" y="2419350"/>
            <a:ext cx="2303462" cy="3352800"/>
          </a:xfrm>
          <a:prstGeom prst="roundRect">
            <a:avLst>
              <a:gd fmla="val 16667" name="adj"/>
            </a:avLst>
          </a:prstGeom>
          <a:noFill/>
          <a:ln>
            <a:noFill/>
          </a:ln>
        </p:spPr>
      </p:pic>
      <p:sp>
        <p:nvSpPr>
          <p:cNvPr id="1513" name="Google Shape;1513;p115"/>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514" name="Google Shape;1514;p115"/>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grpSp>
        <p:nvGrpSpPr>
          <p:cNvPr id="1515" name="Google Shape;1515;p115"/>
          <p:cNvGrpSpPr/>
          <p:nvPr/>
        </p:nvGrpSpPr>
        <p:grpSpPr>
          <a:xfrm>
            <a:off x="1343025" y="115887"/>
            <a:ext cx="10874375" cy="6608762"/>
            <a:chOff x="0" y="0"/>
            <a:chExt cx="2147483647" cy="2147483647"/>
          </a:xfrm>
        </p:grpSpPr>
        <p:pic>
          <p:nvPicPr>
            <p:cNvPr id="1516" name="Google Shape;1516;p115"/>
            <p:cNvPicPr preferRelativeResize="0"/>
            <p:nvPr/>
          </p:nvPicPr>
          <p:blipFill rotWithShape="1">
            <a:blip r:embed="rId6">
              <a:alphaModFix/>
            </a:blip>
            <a:srcRect b="34242" l="6144" r="37811" t="34895"/>
            <a:stretch/>
          </p:blipFill>
          <p:spPr>
            <a:xfrm>
              <a:off x="1760065444" y="163797102"/>
              <a:ext cx="245200697" cy="177758922"/>
            </a:xfrm>
            <a:prstGeom prst="rect">
              <a:avLst/>
            </a:prstGeom>
            <a:noFill/>
            <a:ln>
              <a:noFill/>
            </a:ln>
          </p:spPr>
        </p:pic>
        <p:pic>
          <p:nvPicPr>
            <p:cNvPr id="1517" name="Google Shape;1517;p115"/>
            <p:cNvPicPr preferRelativeResize="0"/>
            <p:nvPr/>
          </p:nvPicPr>
          <p:blipFill rotWithShape="1">
            <a:blip r:embed="rId7">
              <a:alphaModFix/>
            </a:blip>
            <a:srcRect b="34243" l="37812" r="22928" t="30498"/>
            <a:stretch/>
          </p:blipFill>
          <p:spPr>
            <a:xfrm>
              <a:off x="1988682314" y="0"/>
              <a:ext cx="158801332" cy="187725718"/>
            </a:xfrm>
            <a:prstGeom prst="rect">
              <a:avLst/>
            </a:prstGeom>
            <a:noFill/>
            <a:ln>
              <a:noFill/>
            </a:ln>
          </p:spPr>
        </p:pic>
        <p:pic>
          <p:nvPicPr>
            <p:cNvPr id="1518" name="Google Shape;1518;p115"/>
            <p:cNvPicPr preferRelativeResize="0"/>
            <p:nvPr/>
          </p:nvPicPr>
          <p:blipFill rotWithShape="1">
            <a:blip r:embed="rId8">
              <a:alphaModFix/>
            </a:blip>
            <a:srcRect b="0" l="0" r="0" t="0"/>
            <a:stretch/>
          </p:blipFill>
          <p:spPr>
            <a:xfrm>
              <a:off x="1918871079" y="1863185892"/>
              <a:ext cx="172789825" cy="284297754"/>
            </a:xfrm>
            <a:prstGeom prst="rect">
              <a:avLst/>
            </a:prstGeom>
            <a:noFill/>
            <a:ln>
              <a:noFill/>
            </a:ln>
          </p:spPr>
        </p:pic>
        <p:grpSp>
          <p:nvGrpSpPr>
            <p:cNvPr id="1519" name="Google Shape;1519;p115"/>
            <p:cNvGrpSpPr/>
            <p:nvPr/>
          </p:nvGrpSpPr>
          <p:grpSpPr>
            <a:xfrm>
              <a:off x="0" y="1959054010"/>
              <a:ext cx="1853881995" cy="95081451"/>
              <a:chOff x="0" y="0"/>
              <a:chExt cx="2147483646" cy="2147483646"/>
            </a:xfrm>
          </p:grpSpPr>
          <p:sp>
            <p:nvSpPr>
              <p:cNvPr id="1520" name="Google Shape;1520;p115"/>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1521" name="Google Shape;1521;p115"/>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1522" name="Google Shape;1522;p115"/>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1523" name="Google Shape;1523;p115"/>
              <p:cNvPicPr preferRelativeResize="0"/>
              <p:nvPr/>
            </p:nvPicPr>
            <p:blipFill rotWithShape="1">
              <a:blip r:embed="rId9">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1524" name="Google Shape;1524;p115"/>
              <p:cNvPicPr preferRelativeResize="0"/>
              <p:nvPr/>
            </p:nvPicPr>
            <p:blipFill rotWithShape="1">
              <a:blip r:embed="rId10">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1525" name="Google Shape;1525;p115"/>
              <p:cNvPicPr preferRelativeResize="0"/>
              <p:nvPr/>
            </p:nvPicPr>
            <p:blipFill rotWithShape="1">
              <a:blip r:embed="rId11">
                <a:alphaModFix/>
              </a:blip>
              <a:srcRect b="0" l="0" r="0" t="0"/>
              <a:stretch/>
            </p:blipFill>
            <p:spPr>
              <a:xfrm>
                <a:off x="2108679872" y="487705217"/>
                <a:ext cx="38803774" cy="1244845699"/>
              </a:xfrm>
              <a:prstGeom prst="rect">
                <a:avLst/>
              </a:prstGeom>
              <a:noFill/>
              <a:ln>
                <a:noFill/>
              </a:ln>
            </p:spPr>
          </p:pic>
        </p:grpSp>
      </p:grpSp>
      <p:sp>
        <p:nvSpPr>
          <p:cNvPr id="1526" name="Google Shape;1526;p115"/>
          <p:cNvSpPr/>
          <p:nvPr/>
        </p:nvSpPr>
        <p:spPr>
          <a:xfrm>
            <a:off x="1524000" y="238125"/>
            <a:ext cx="9144000" cy="109061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תחנת אפסנאות</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0" name="Shape 1530"/>
        <p:cNvGrpSpPr/>
        <p:nvPr/>
      </p:nvGrpSpPr>
      <p:grpSpPr>
        <a:xfrm>
          <a:off x="0" y="0"/>
          <a:ext cx="0" cy="0"/>
          <a:chOff x="0" y="0"/>
          <a:chExt cx="0" cy="0"/>
        </a:xfrm>
      </p:grpSpPr>
      <p:pic>
        <p:nvPicPr>
          <p:cNvPr id="1531" name="Google Shape;1531;p116"/>
          <p:cNvPicPr preferRelativeResize="0"/>
          <p:nvPr/>
        </p:nvPicPr>
        <p:blipFill rotWithShape="1">
          <a:blip r:embed="rId3">
            <a:alphaModFix/>
          </a:blip>
          <a:srcRect b="0" l="0" r="0" t="0"/>
          <a:stretch/>
        </p:blipFill>
        <p:spPr>
          <a:xfrm>
            <a:off x="1500187" y="1028700"/>
            <a:ext cx="9167812" cy="5156200"/>
          </a:xfrm>
          <a:prstGeom prst="rect">
            <a:avLst/>
          </a:prstGeom>
          <a:noFill/>
          <a:ln>
            <a:noFill/>
          </a:ln>
        </p:spPr>
      </p:pic>
      <p:sp>
        <p:nvSpPr>
          <p:cNvPr id="1532" name="Google Shape;1532;p116"/>
          <p:cNvSpPr/>
          <p:nvPr/>
        </p:nvSpPr>
        <p:spPr>
          <a:xfrm>
            <a:off x="1674812" y="128587"/>
            <a:ext cx="8842375" cy="820737"/>
          </a:xfrm>
          <a:prstGeom prst="roundRect">
            <a:avLst>
              <a:gd fmla="val 16667" name="adj"/>
            </a:avLst>
          </a:prstGeom>
          <a:solidFill>
            <a:schemeClr val="lt1"/>
          </a:solidFill>
          <a:ln cap="flat" cmpd="sng" w="25400">
            <a:solidFill>
              <a:srgbClr val="B9CDE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chemeClr val="dk1"/>
              </a:buClr>
              <a:buSzPts val="1400"/>
              <a:buFont typeface="Quattrocento Sans"/>
              <a:buNone/>
            </a:pPr>
            <a:r>
              <a:rPr b="0" i="0" lang="iw-IL" sz="1400" u="none">
                <a:solidFill>
                  <a:schemeClr val="dk1"/>
                </a:solidFill>
                <a:latin typeface="Quattrocento Sans"/>
                <a:ea typeface="Quattrocento Sans"/>
                <a:cs typeface="Quattrocento Sans"/>
                <a:sym typeface="Quattrocento Sans"/>
              </a:rPr>
              <a:t>אז מה עוד נשאר לנו לפני הגיוס... היכנסו לאתר ואפליקציית "מתגייסים" כבר עכשיו ותהנו מעולם תוכן עשיר וזמין בכל רגע עם כל המידע שאתם צריכים בשביל לעבור את תהליך הגיוס לצה"ל בצורה המוצלחת ביותר</a:t>
            </a:r>
            <a:endParaRPr/>
          </a:p>
        </p:txBody>
      </p:sp>
      <p:sp>
        <p:nvSpPr>
          <p:cNvPr id="1533" name="Google Shape;1533;p116"/>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1534" name="Google Shape;1534;p116"/>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8" name="Shape 1538"/>
        <p:cNvGrpSpPr/>
        <p:nvPr/>
      </p:nvGrpSpPr>
      <p:grpSpPr>
        <a:xfrm>
          <a:off x="0" y="0"/>
          <a:ext cx="0" cy="0"/>
          <a:chOff x="0" y="0"/>
          <a:chExt cx="0" cy="0"/>
        </a:xfrm>
      </p:grpSpPr>
      <p:pic>
        <p:nvPicPr>
          <p:cNvPr id="1539" name="Google Shape;1539;p117"/>
          <p:cNvPicPr preferRelativeResize="0"/>
          <p:nvPr/>
        </p:nvPicPr>
        <p:blipFill rotWithShape="1">
          <a:blip r:embed="rId3">
            <a:alphaModFix/>
          </a:blip>
          <a:srcRect b="0" l="0" r="0" t="0"/>
          <a:stretch/>
        </p:blipFill>
        <p:spPr>
          <a:xfrm>
            <a:off x="0" y="-19050"/>
            <a:ext cx="12265025" cy="6977062"/>
          </a:xfrm>
          <a:prstGeom prst="rect">
            <a:avLst/>
          </a:prstGeom>
          <a:noFill/>
          <a:ln>
            <a:noFill/>
          </a:ln>
        </p:spPr>
      </p:pic>
      <p:grpSp>
        <p:nvGrpSpPr>
          <p:cNvPr id="1540" name="Google Shape;1540;p117"/>
          <p:cNvGrpSpPr/>
          <p:nvPr/>
        </p:nvGrpSpPr>
        <p:grpSpPr>
          <a:xfrm>
            <a:off x="3432175" y="1054100"/>
            <a:ext cx="5462587" cy="5327650"/>
            <a:chOff x="3432175" y="1054100"/>
            <a:chExt cx="5462587" cy="5327650"/>
          </a:xfrm>
        </p:grpSpPr>
        <p:pic>
          <p:nvPicPr>
            <p:cNvPr id="1541" name="Google Shape;1541;p117"/>
            <p:cNvPicPr preferRelativeResize="0"/>
            <p:nvPr/>
          </p:nvPicPr>
          <p:blipFill rotWithShape="1">
            <a:blip r:embed="rId4">
              <a:alphaModFix/>
            </a:blip>
            <a:srcRect b="0" l="0" r="0" t="0"/>
            <a:stretch/>
          </p:blipFill>
          <p:spPr>
            <a:xfrm>
              <a:off x="3432175" y="1054100"/>
              <a:ext cx="5462587" cy="5327650"/>
            </a:xfrm>
            <a:prstGeom prst="rect">
              <a:avLst/>
            </a:prstGeom>
            <a:noFill/>
            <a:ln>
              <a:noFill/>
            </a:ln>
          </p:spPr>
        </p:pic>
        <p:sp>
          <p:nvSpPr>
            <p:cNvPr id="1542" name="Google Shape;1542;p117"/>
            <p:cNvSpPr txBox="1"/>
            <p:nvPr/>
          </p:nvSpPr>
          <p:spPr>
            <a:xfrm>
              <a:off x="4230687" y="1833562"/>
              <a:ext cx="3862387" cy="376713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543" name="Google Shape;1543;p117"/>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1544" name="Google Shape;1544;p117"/>
          <p:cNvSpPr txBox="1"/>
          <p:nvPr/>
        </p:nvSpPr>
        <p:spPr>
          <a:xfrm>
            <a:off x="4648200" y="6592887"/>
            <a:ext cx="28956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 בלתי מסווג - </a:t>
            </a:r>
            <a:endParaRPr/>
          </a:p>
        </p:txBody>
      </p:sp>
      <p:pic>
        <p:nvPicPr>
          <p:cNvPr id="1545" name="Google Shape;1545;p117"/>
          <p:cNvPicPr preferRelativeResize="0"/>
          <p:nvPr/>
        </p:nvPicPr>
        <p:blipFill rotWithShape="1">
          <a:blip r:embed="rId5">
            <a:alphaModFix/>
          </a:blip>
          <a:srcRect b="34242" l="6144" r="37811" t="34895"/>
          <a:stretch/>
        </p:blipFill>
        <p:spPr>
          <a:xfrm>
            <a:off x="9336087" y="260350"/>
            <a:ext cx="1798637" cy="792162"/>
          </a:xfrm>
          <a:prstGeom prst="rect">
            <a:avLst/>
          </a:prstGeom>
          <a:noFill/>
          <a:ln>
            <a:noFill/>
          </a:ln>
        </p:spPr>
      </p:pic>
      <p:pic>
        <p:nvPicPr>
          <p:cNvPr id="1546" name="Google Shape;1546;p117"/>
          <p:cNvPicPr preferRelativeResize="0"/>
          <p:nvPr/>
        </p:nvPicPr>
        <p:blipFill rotWithShape="1">
          <a:blip r:embed="rId5">
            <a:alphaModFix/>
          </a:blip>
          <a:srcRect b="34242" l="6144" r="37811" t="34895"/>
          <a:stretch/>
        </p:blipFill>
        <p:spPr>
          <a:xfrm>
            <a:off x="479425" y="4005262"/>
            <a:ext cx="1308100" cy="576262"/>
          </a:xfrm>
          <a:prstGeom prst="rect">
            <a:avLst/>
          </a:prstGeom>
          <a:noFill/>
          <a:ln>
            <a:noFill/>
          </a:ln>
        </p:spPr>
      </p:pic>
      <p:pic>
        <p:nvPicPr>
          <p:cNvPr id="1547" name="Google Shape;1547;p117"/>
          <p:cNvPicPr preferRelativeResize="0"/>
          <p:nvPr/>
        </p:nvPicPr>
        <p:blipFill rotWithShape="1">
          <a:blip r:embed="rId6">
            <a:alphaModFix/>
          </a:blip>
          <a:srcRect b="0" l="0" r="0" t="0"/>
          <a:stretch/>
        </p:blipFill>
        <p:spPr>
          <a:xfrm>
            <a:off x="1190625" y="5122862"/>
            <a:ext cx="1006475" cy="1470025"/>
          </a:xfrm>
          <a:prstGeom prst="rect">
            <a:avLst/>
          </a:prstGeom>
          <a:noFill/>
          <a:ln>
            <a:noFill/>
          </a:ln>
        </p:spPr>
      </p:pic>
      <p:grpSp>
        <p:nvGrpSpPr>
          <p:cNvPr id="1548" name="Google Shape;1548;p117"/>
          <p:cNvGrpSpPr/>
          <p:nvPr/>
        </p:nvGrpSpPr>
        <p:grpSpPr>
          <a:xfrm>
            <a:off x="6985000" y="2386012"/>
            <a:ext cx="6096000" cy="4572000"/>
            <a:chOff x="0" y="0"/>
            <a:chExt cx="2147483647" cy="2147483647"/>
          </a:xfrm>
        </p:grpSpPr>
        <p:pic>
          <p:nvPicPr>
            <p:cNvPr descr="Woman Holding an iPhone 6 Plus Over a Transparent Background a11191" id="1549" name="Google Shape;1549;p117"/>
            <p:cNvPicPr preferRelativeResize="0"/>
            <p:nvPr/>
          </p:nvPicPr>
          <p:blipFill rotWithShape="1">
            <a:blip r:embed="rId7">
              <a:alphaModFix/>
            </a:blip>
            <a:srcRect b="0" l="0" r="0" t="0"/>
            <a:stretch/>
          </p:blipFill>
          <p:spPr>
            <a:xfrm>
              <a:off x="0" y="0"/>
              <a:ext cx="2147483647" cy="2147483647"/>
            </a:xfrm>
            <a:prstGeom prst="rect">
              <a:avLst/>
            </a:prstGeom>
            <a:noFill/>
            <a:ln>
              <a:noFill/>
            </a:ln>
          </p:spPr>
        </p:pic>
        <p:pic>
          <p:nvPicPr>
            <p:cNvPr descr="http://a5.mzstatic.com/us/r30/Purple71/v4/e8/74/23/e87423b0-dc22-c5ce-f979-6a3544c77f43/screen696x696.jpeg" id="1550" name="Google Shape;1550;p117"/>
            <p:cNvPicPr preferRelativeResize="0"/>
            <p:nvPr/>
          </p:nvPicPr>
          <p:blipFill rotWithShape="1">
            <a:blip r:embed="rId8">
              <a:alphaModFix/>
            </a:blip>
            <a:srcRect b="0" l="0" r="0" t="0"/>
            <a:stretch/>
          </p:blipFill>
          <p:spPr>
            <a:xfrm>
              <a:off x="824991700" y="362477120"/>
              <a:ext cx="528280986" cy="1254130441"/>
            </a:xfrm>
            <a:prstGeom prst="roundRect">
              <a:avLst>
                <a:gd fmla="val 1820" name="adj"/>
              </a:avLst>
            </a:prstGeom>
            <a:noFill/>
            <a:ln>
              <a:noFill/>
            </a:ln>
          </p:spPr>
        </p:pic>
      </p:grpSp>
      <p:sp>
        <p:nvSpPr>
          <p:cNvPr id="1551" name="Google Shape;1551;p117"/>
          <p:cNvSpPr txBox="1"/>
          <p:nvPr/>
        </p:nvSpPr>
        <p:spPr>
          <a:xfrm>
            <a:off x="5595937" y="4505325"/>
            <a:ext cx="3060700" cy="8778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400"/>
              <a:buFont typeface="Quattrocento Sans"/>
              <a:buNone/>
            </a:pPr>
            <a:r>
              <a:rPr b="1" i="0" lang="iw-IL" sz="2400" u="none" cap="none" strike="noStrike">
                <a:solidFill>
                  <a:schemeClr val="dk1"/>
                </a:solidFill>
                <a:latin typeface="Quattrocento Sans"/>
                <a:ea typeface="Quattrocento Sans"/>
                <a:cs typeface="Quattrocento Sans"/>
                <a:sym typeface="Quattrocento Sans"/>
              </a:rPr>
              <a:t>טלפון</a:t>
            </a:r>
            <a:r>
              <a:rPr b="1" i="0" lang="iw-IL" sz="1800" u="none" cap="none" strike="noStrike">
                <a:solidFill>
                  <a:schemeClr val="dk1"/>
                </a:solidFill>
                <a:latin typeface="Quattrocento Sans"/>
                <a:ea typeface="Quattrocento Sans"/>
                <a:cs typeface="Quattrocento Sans"/>
                <a:sym typeface="Quattrocento Sans"/>
              </a:rPr>
              <a:t>: 03-7388888 3529*</a:t>
            </a:r>
            <a:endParaRPr/>
          </a:p>
        </p:txBody>
      </p:sp>
      <p:pic>
        <p:nvPicPr>
          <p:cNvPr descr="תוצאת תמונה עבור מתגייסים אפליקצייה" id="1552" name="Google Shape;1552;p117"/>
          <p:cNvPicPr preferRelativeResize="0"/>
          <p:nvPr/>
        </p:nvPicPr>
        <p:blipFill rotWithShape="1">
          <a:blip r:embed="rId9">
            <a:alphaModFix/>
          </a:blip>
          <a:srcRect b="0" l="0" r="0" t="0"/>
          <a:stretch/>
        </p:blipFill>
        <p:spPr>
          <a:xfrm>
            <a:off x="8521700" y="4005262"/>
            <a:ext cx="323850" cy="322262"/>
          </a:xfrm>
          <a:prstGeom prst="roundRect">
            <a:avLst>
              <a:gd fmla="val 16667" name="adj"/>
            </a:avLst>
          </a:prstGeom>
          <a:noFill/>
          <a:ln>
            <a:noFill/>
          </a:ln>
        </p:spPr>
      </p:pic>
      <p:pic>
        <p:nvPicPr>
          <p:cNvPr descr="תוצאת תמונה עבור ‪.facebook‬‏" id="1553" name="Google Shape;1553;p117"/>
          <p:cNvPicPr preferRelativeResize="0"/>
          <p:nvPr/>
        </p:nvPicPr>
        <p:blipFill rotWithShape="1">
          <a:blip r:embed="rId10">
            <a:alphaModFix/>
          </a:blip>
          <a:srcRect b="0" l="0" r="0" t="0"/>
          <a:stretch/>
        </p:blipFill>
        <p:spPr>
          <a:xfrm>
            <a:off x="8534400" y="3371850"/>
            <a:ext cx="317500" cy="309562"/>
          </a:xfrm>
          <a:prstGeom prst="roundRect">
            <a:avLst>
              <a:gd fmla="val 16667" name="adj"/>
            </a:avLst>
          </a:prstGeom>
          <a:noFill/>
          <a:ln>
            <a:noFill/>
          </a:ln>
        </p:spPr>
      </p:pic>
      <p:sp>
        <p:nvSpPr>
          <p:cNvPr id="1554" name="Google Shape;1554;p117"/>
          <p:cNvSpPr/>
          <p:nvPr/>
        </p:nvSpPr>
        <p:spPr>
          <a:xfrm>
            <a:off x="6035675" y="3883025"/>
            <a:ext cx="2541587" cy="646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Quattrocento Sans"/>
              <a:buNone/>
            </a:pPr>
            <a:r>
              <a:rPr b="1" i="0" lang="iw-IL" sz="2400" u="none" cap="none" strike="noStrike">
                <a:solidFill>
                  <a:schemeClr val="dk1"/>
                </a:solidFill>
                <a:latin typeface="Quattrocento Sans"/>
                <a:ea typeface="Quattrocento Sans"/>
                <a:cs typeface="Quattrocento Sans"/>
                <a:sym typeface="Quattrocento Sans"/>
              </a:rPr>
              <a:t>אתר "מתגייסים" </a:t>
            </a:r>
            <a:endParaRPr b="1" i="0" sz="2400" u="none" cap="none" strike="noStrike">
              <a:solidFill>
                <a:schemeClr val="dk1"/>
              </a:solidFill>
              <a:latin typeface="Arial"/>
              <a:ea typeface="Arial"/>
              <a:cs typeface="Arial"/>
              <a:sym typeface="Arial"/>
            </a:endParaRPr>
          </a:p>
        </p:txBody>
      </p:sp>
      <p:sp>
        <p:nvSpPr>
          <p:cNvPr id="1555" name="Google Shape;1555;p117"/>
          <p:cNvSpPr/>
          <p:nvPr/>
        </p:nvSpPr>
        <p:spPr>
          <a:xfrm>
            <a:off x="2955925" y="3328987"/>
            <a:ext cx="5681662" cy="64611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400"/>
              <a:buFont typeface="Quattrocento Sans"/>
              <a:buNone/>
            </a:pPr>
            <a:r>
              <a:rPr b="1" i="0" lang="iw-IL" sz="2400" u="none" cap="none" strike="noStrike">
                <a:solidFill>
                  <a:schemeClr val="dk1"/>
                </a:solidFill>
                <a:latin typeface="Quattrocento Sans"/>
                <a:ea typeface="Quattrocento Sans"/>
                <a:cs typeface="Quattrocento Sans"/>
                <a:sym typeface="Quattrocento Sans"/>
              </a:rPr>
              <a:t>מיטב- מתגייסים לשירותך- העמוד הרשמי</a:t>
            </a:r>
            <a:endParaRPr/>
          </a:p>
        </p:txBody>
      </p:sp>
      <p:sp>
        <p:nvSpPr>
          <p:cNvPr id="1556" name="Google Shape;1556;p117"/>
          <p:cNvSpPr/>
          <p:nvPr/>
        </p:nvSpPr>
        <p:spPr>
          <a:xfrm>
            <a:off x="2438400" y="3889375"/>
            <a:ext cx="4700587" cy="646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Quattrocento Sans"/>
              <a:buNone/>
            </a:pPr>
            <a:r>
              <a:rPr b="1" i="0" lang="iw-IL" sz="2400" u="none" cap="none" strike="noStrike">
                <a:solidFill>
                  <a:schemeClr val="dk1"/>
                </a:solidFill>
                <a:latin typeface="Quattrocento Sans"/>
                <a:ea typeface="Quattrocento Sans"/>
                <a:cs typeface="Quattrocento Sans"/>
                <a:sym typeface="Quattrocento Sans"/>
              </a:rPr>
              <a:t>https://www.mitgaisim.idf.il/</a:t>
            </a:r>
            <a:endParaRPr/>
          </a:p>
        </p:txBody>
      </p:sp>
      <p:sp>
        <p:nvSpPr>
          <p:cNvPr id="1557" name="Google Shape;1557;p117"/>
          <p:cNvSpPr/>
          <p:nvPr/>
        </p:nvSpPr>
        <p:spPr>
          <a:xfrm>
            <a:off x="2535237" y="2378075"/>
            <a:ext cx="6437312" cy="101123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400"/>
              <a:buFont typeface="Quattrocento Sans"/>
              <a:buNone/>
            </a:pPr>
            <a:r>
              <a:rPr b="1" i="0" lang="iw-IL" sz="2400" u="none" cap="none" strike="noStrike">
                <a:solidFill>
                  <a:schemeClr val="dk1"/>
                </a:solidFill>
                <a:latin typeface="Quattrocento Sans"/>
                <a:ea typeface="Quattrocento Sans"/>
                <a:cs typeface="Quattrocento Sans"/>
                <a:sym typeface="Quattrocento Sans"/>
              </a:rPr>
              <a:t>מרכז השירות של יחידת מיטב פעיל בימים א'-ה'</a:t>
            </a:r>
            <a:endParaRPr/>
          </a:p>
          <a:p>
            <a:pPr indent="0" lvl="0" marL="0" marR="0" rtl="0" algn="r">
              <a:lnSpc>
                <a:spcPct val="100000"/>
              </a:lnSpc>
              <a:spcBef>
                <a:spcPts val="0"/>
              </a:spcBef>
              <a:spcAft>
                <a:spcPts val="0"/>
              </a:spcAft>
              <a:buClr>
                <a:schemeClr val="dk1"/>
              </a:buClr>
              <a:buSzPts val="2400"/>
              <a:buFont typeface="Quattrocento Sans"/>
              <a:buNone/>
            </a:pPr>
            <a:r>
              <a:rPr b="1" i="0" lang="iw-IL" sz="2400" u="none" cap="none" strike="noStrike">
                <a:solidFill>
                  <a:schemeClr val="dk1"/>
                </a:solidFill>
                <a:latin typeface="Quattrocento Sans"/>
                <a:ea typeface="Quattrocento Sans"/>
                <a:cs typeface="Quattrocento Sans"/>
                <a:sym typeface="Quattrocento Sans"/>
              </a:rPr>
              <a:t>בין השעות</a:t>
            </a:r>
            <a:endParaRPr b="1" i="0" sz="2400" u="none" cap="none" strike="noStrike">
              <a:solidFill>
                <a:schemeClr val="dk1"/>
              </a:solidFill>
              <a:latin typeface="Arial"/>
              <a:ea typeface="Arial"/>
              <a:cs typeface="Arial"/>
              <a:sym typeface="Arial"/>
            </a:endParaRPr>
          </a:p>
        </p:txBody>
      </p:sp>
      <p:sp>
        <p:nvSpPr>
          <p:cNvPr id="1558" name="Google Shape;1558;p117"/>
          <p:cNvSpPr/>
          <p:nvPr/>
        </p:nvSpPr>
        <p:spPr>
          <a:xfrm>
            <a:off x="5157787" y="2743200"/>
            <a:ext cx="2266950" cy="64611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400"/>
              <a:buFont typeface="Quattrocento Sans"/>
              <a:buNone/>
            </a:pPr>
            <a:r>
              <a:rPr b="1" i="0" lang="iw-IL" sz="2400" u="none" cap="none" strike="noStrike">
                <a:solidFill>
                  <a:schemeClr val="dk1"/>
                </a:solidFill>
                <a:latin typeface="Quattrocento Sans"/>
                <a:ea typeface="Quattrocento Sans"/>
                <a:cs typeface="Quattrocento Sans"/>
                <a:sym typeface="Quattrocento Sans"/>
              </a:rPr>
              <a:t> 18:00 – 07:30</a:t>
            </a:r>
            <a:endParaRPr b="1" i="0" sz="2400" u="none" cap="none" strike="noStrike">
              <a:solidFill>
                <a:schemeClr val="dk1"/>
              </a:solidFill>
              <a:latin typeface="Arial"/>
              <a:ea typeface="Arial"/>
              <a:cs typeface="Arial"/>
              <a:sym typeface="Arial"/>
            </a:endParaRPr>
          </a:p>
        </p:txBody>
      </p:sp>
      <p:sp>
        <p:nvSpPr>
          <p:cNvPr id="1559" name="Google Shape;1559;p117"/>
          <p:cNvSpPr/>
          <p:nvPr/>
        </p:nvSpPr>
        <p:spPr>
          <a:xfrm>
            <a:off x="6035675" y="5194300"/>
            <a:ext cx="2932112" cy="646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Quattrocento Sans"/>
              <a:buNone/>
            </a:pPr>
            <a:r>
              <a:rPr b="1" i="0" lang="iw-IL" sz="2400" u="none" cap="none" strike="noStrike">
                <a:solidFill>
                  <a:schemeClr val="dk1"/>
                </a:solidFill>
                <a:latin typeface="Quattrocento Sans"/>
                <a:ea typeface="Quattrocento Sans"/>
                <a:cs typeface="Quattrocento Sans"/>
                <a:sym typeface="Quattrocento Sans"/>
              </a:rPr>
              <a:t>meitav@idf.gov.il</a:t>
            </a:r>
            <a:endParaRPr b="1" i="0" sz="2400" u="none" cap="none" strike="noStrike">
              <a:solidFill>
                <a:schemeClr val="dk1"/>
              </a:solidFill>
              <a:latin typeface="Arial"/>
              <a:ea typeface="Arial"/>
              <a:cs typeface="Arial"/>
              <a:sym typeface="Arial"/>
            </a:endParaRPr>
          </a:p>
        </p:txBody>
      </p:sp>
      <p:grpSp>
        <p:nvGrpSpPr>
          <p:cNvPr id="1560" name="Google Shape;1560;p117"/>
          <p:cNvGrpSpPr/>
          <p:nvPr/>
        </p:nvGrpSpPr>
        <p:grpSpPr>
          <a:xfrm>
            <a:off x="8526642" y="4613275"/>
            <a:ext cx="328432" cy="394969"/>
            <a:chOff x="0" y="0"/>
            <a:chExt cx="2147483647" cy="2147483647"/>
          </a:xfrm>
        </p:grpSpPr>
        <p:grpSp>
          <p:nvGrpSpPr>
            <p:cNvPr id="1561" name="Google Shape;1561;p117"/>
            <p:cNvGrpSpPr/>
            <p:nvPr/>
          </p:nvGrpSpPr>
          <p:grpSpPr>
            <a:xfrm>
              <a:off x="0" y="0"/>
              <a:ext cx="2147483647" cy="2147483647"/>
              <a:chOff x="0" y="0"/>
              <a:chExt cx="2147483647" cy="2147483647"/>
            </a:xfrm>
          </p:grpSpPr>
          <p:pic>
            <p:nvPicPr>
              <p:cNvPr descr="Image result for phone icon png white" id="1562" name="Google Shape;1562;p117"/>
              <p:cNvPicPr preferRelativeResize="0"/>
              <p:nvPr/>
            </p:nvPicPr>
            <p:blipFill rotWithShape="1">
              <a:blip r:embed="rId11">
                <a:alphaModFix/>
              </a:blip>
              <a:srcRect b="0" l="0" r="0" t="0"/>
              <a:stretch/>
            </p:blipFill>
            <p:spPr>
              <a:xfrm rot="-5700000">
                <a:off x="81862707" y="109999418"/>
                <a:ext cx="1964302517" cy="1955968766"/>
              </a:xfrm>
              <a:prstGeom prst="rect">
                <a:avLst/>
              </a:prstGeom>
              <a:noFill/>
              <a:ln>
                <a:noFill/>
              </a:ln>
            </p:spPr>
          </p:pic>
          <p:sp>
            <p:nvSpPr>
              <p:cNvPr id="1563" name="Google Shape;1563;p117"/>
              <p:cNvSpPr/>
              <p:nvPr/>
            </p:nvSpPr>
            <p:spPr>
              <a:xfrm>
                <a:off x="247942944" y="0"/>
                <a:ext cx="1899540702" cy="2131951187"/>
              </a:xfrm>
              <a:custGeom>
                <a:rect b="b" l="l" r="r" t="t"/>
                <a:pathLst>
                  <a:path extrusionOk="0" h="1738865" w="1542733">
                    <a:moveTo>
                      <a:pt x="771366" y="0"/>
                    </a:moveTo>
                    <a:cubicBezTo>
                      <a:pt x="1197380" y="0"/>
                      <a:pt x="1542733" y="389258"/>
                      <a:pt x="1542733" y="869433"/>
                    </a:cubicBezTo>
                    <a:lnTo>
                      <a:pt x="771367" y="869433"/>
                    </a:lnTo>
                    <a:cubicBezTo>
                      <a:pt x="771367" y="579622"/>
                      <a:pt x="771366" y="289811"/>
                      <a:pt x="771366" y="0"/>
                    </a:cubicBezTo>
                    <a:close/>
                  </a:path>
                  <a:path extrusionOk="0" fill="none" h="1738865" w="1542733">
                    <a:moveTo>
                      <a:pt x="771366" y="0"/>
                    </a:moveTo>
                    <a:cubicBezTo>
                      <a:pt x="1197380" y="0"/>
                      <a:pt x="1542733" y="389258"/>
                      <a:pt x="1542733" y="869433"/>
                    </a:cubicBezTo>
                  </a:path>
                </a:pathLst>
              </a:cu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564" name="Google Shape;1564;p117"/>
            <p:cNvSpPr/>
            <p:nvPr/>
          </p:nvSpPr>
          <p:spPr>
            <a:xfrm>
              <a:off x="611240495" y="448831066"/>
              <a:ext cx="1121042412" cy="1122078217"/>
            </a:xfrm>
            <a:custGeom>
              <a:rect b="b" l="l" r="r" t="t"/>
              <a:pathLst>
                <a:path extrusionOk="0" h="915191" w="910467">
                  <a:moveTo>
                    <a:pt x="455233" y="0"/>
                  </a:moveTo>
                  <a:cubicBezTo>
                    <a:pt x="706652" y="0"/>
                    <a:pt x="910467" y="204873"/>
                    <a:pt x="910467" y="457596"/>
                  </a:cubicBezTo>
                  <a:lnTo>
                    <a:pt x="455234" y="457596"/>
                  </a:lnTo>
                  <a:cubicBezTo>
                    <a:pt x="455234" y="305064"/>
                    <a:pt x="455233" y="152532"/>
                    <a:pt x="455233" y="0"/>
                  </a:cubicBezTo>
                  <a:close/>
                </a:path>
                <a:path extrusionOk="0" fill="none" h="915191" w="910467">
                  <a:moveTo>
                    <a:pt x="455233" y="0"/>
                  </a:moveTo>
                  <a:cubicBezTo>
                    <a:pt x="706652" y="0"/>
                    <a:pt x="910467" y="204873"/>
                    <a:pt x="910467" y="457596"/>
                  </a:cubicBezTo>
                </a:path>
              </a:pathLst>
            </a:cu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pic>
        <p:nvPicPr>
          <p:cNvPr descr="Image result for mail icon png white" id="1565" name="Google Shape;1565;p117"/>
          <p:cNvPicPr preferRelativeResize="0"/>
          <p:nvPr/>
        </p:nvPicPr>
        <p:blipFill rotWithShape="1">
          <a:blip r:embed="rId12">
            <a:alphaModFix/>
          </a:blip>
          <a:srcRect b="0" l="0" r="0" t="0"/>
          <a:stretch/>
        </p:blipFill>
        <p:spPr>
          <a:xfrm>
            <a:off x="8528050" y="5327650"/>
            <a:ext cx="377825" cy="280987"/>
          </a:xfrm>
          <a:prstGeom prst="roundRect">
            <a:avLst>
              <a:gd fmla="val 16667" name="adj"/>
            </a:avLst>
          </a:prstGeom>
          <a:noFill/>
          <a:ln>
            <a:noFill/>
          </a:ln>
        </p:spPr>
      </p:pic>
      <p:pic>
        <p:nvPicPr>
          <p:cNvPr descr="Image result for paint stroke png white" id="1566" name="Google Shape;1566;p117"/>
          <p:cNvPicPr preferRelativeResize="0"/>
          <p:nvPr/>
        </p:nvPicPr>
        <p:blipFill rotWithShape="1">
          <a:blip r:embed="rId13">
            <a:alphaModFix/>
          </a:blip>
          <a:srcRect b="0" l="0" r="0" t="0"/>
          <a:stretch/>
        </p:blipFill>
        <p:spPr>
          <a:xfrm>
            <a:off x="2806700" y="2039937"/>
            <a:ext cx="6326187" cy="463550"/>
          </a:xfrm>
          <a:prstGeom prst="rect">
            <a:avLst/>
          </a:prstGeom>
          <a:noFill/>
          <a:ln>
            <a:noFill/>
          </a:ln>
        </p:spPr>
      </p:pic>
      <p:sp>
        <p:nvSpPr>
          <p:cNvPr id="1567" name="Google Shape;1567;p117"/>
          <p:cNvSpPr txBox="1"/>
          <p:nvPr/>
        </p:nvSpPr>
        <p:spPr>
          <a:xfrm>
            <a:off x="2462212" y="817562"/>
            <a:ext cx="7005637" cy="1949450"/>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rgbClr val="307BBD"/>
              </a:buClr>
              <a:buSzPts val="7200"/>
              <a:buFont typeface="Arial"/>
              <a:buNone/>
            </a:pPr>
            <a:r>
              <a:rPr b="1" i="0" lang="iw-IL" sz="7200" u="none" cap="none" strike="noStrike">
                <a:solidFill>
                  <a:srgbClr val="307BBD"/>
                </a:solidFill>
                <a:latin typeface="Quattrocento Sans"/>
                <a:ea typeface="Quattrocento Sans"/>
                <a:cs typeface="Quattrocento Sans"/>
                <a:sym typeface="Quattrocento Sans"/>
              </a:rPr>
              <a:t>דרכי התקשרות</a:t>
            </a:r>
            <a:endParaRPr b="1" i="0" sz="7200" u="none" cap="none" strike="noStrike">
              <a:solidFill>
                <a:srgbClr val="307BBD"/>
              </a:solidFill>
              <a:latin typeface="Quattrocento Sans"/>
              <a:ea typeface="Quattrocento Sans"/>
              <a:cs typeface="Quattrocento Sans"/>
              <a:sym typeface="Quattrocento Sans"/>
            </a:endParaRPr>
          </a:p>
        </p:txBody>
      </p:sp>
      <p:pic>
        <p:nvPicPr>
          <p:cNvPr id="1568" name="Google Shape;1568;p117"/>
          <p:cNvPicPr preferRelativeResize="0"/>
          <p:nvPr/>
        </p:nvPicPr>
        <p:blipFill rotWithShape="1">
          <a:blip r:embed="rId14">
            <a:alphaModFix/>
          </a:blip>
          <a:srcRect b="34242" l="21136" r="37811" t="34895"/>
          <a:stretch/>
        </p:blipFill>
        <p:spPr>
          <a:xfrm>
            <a:off x="-15875" y="188912"/>
            <a:ext cx="2151062" cy="1206500"/>
          </a:xfrm>
          <a:prstGeom prst="rect">
            <a:avLst/>
          </a:prstGeom>
          <a:noFill/>
          <a:ln>
            <a:noFill/>
          </a:ln>
        </p:spPr>
      </p:pic>
      <p:pic>
        <p:nvPicPr>
          <p:cNvPr id="1569" name="Google Shape;1569;p117"/>
          <p:cNvPicPr preferRelativeResize="0"/>
          <p:nvPr/>
        </p:nvPicPr>
        <p:blipFill rotWithShape="1">
          <a:blip r:embed="rId15">
            <a:alphaModFix/>
          </a:blip>
          <a:srcRect b="34242" l="37811" r="6144" t="34895"/>
          <a:stretch/>
        </p:blipFill>
        <p:spPr>
          <a:xfrm>
            <a:off x="11180762" y="1395412"/>
            <a:ext cx="973137" cy="428625"/>
          </a:xfrm>
          <a:prstGeom prst="rect">
            <a:avLst/>
          </a:prstGeom>
          <a:noFill/>
          <a:ln>
            <a:noFill/>
          </a:ln>
        </p:spPr>
      </p:pic>
      <p:pic>
        <p:nvPicPr>
          <p:cNvPr id="1570" name="Google Shape;1570;p117"/>
          <p:cNvPicPr preferRelativeResize="0"/>
          <p:nvPr/>
        </p:nvPicPr>
        <p:blipFill rotWithShape="1">
          <a:blip r:embed="rId16">
            <a:alphaModFix/>
          </a:blip>
          <a:srcRect b="0" l="0" r="0" t="0"/>
          <a:stretch/>
        </p:blipFill>
        <p:spPr>
          <a:xfrm>
            <a:off x="2260600" y="5143500"/>
            <a:ext cx="1257300" cy="1257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grpSp>
        <p:nvGrpSpPr>
          <p:cNvPr id="553" name="Google Shape;553;p80"/>
          <p:cNvGrpSpPr/>
          <p:nvPr/>
        </p:nvGrpSpPr>
        <p:grpSpPr>
          <a:xfrm>
            <a:off x="1343025" y="115887"/>
            <a:ext cx="10874375" cy="6608762"/>
            <a:chOff x="0" y="0"/>
            <a:chExt cx="2147483647" cy="2147483647"/>
          </a:xfrm>
        </p:grpSpPr>
        <p:pic>
          <p:nvPicPr>
            <p:cNvPr id="554" name="Google Shape;554;p80"/>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555" name="Google Shape;555;p80"/>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556" name="Google Shape;556;p80"/>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557" name="Google Shape;557;p80"/>
            <p:cNvGrpSpPr/>
            <p:nvPr/>
          </p:nvGrpSpPr>
          <p:grpSpPr>
            <a:xfrm>
              <a:off x="0" y="1959054010"/>
              <a:ext cx="1853881995" cy="95081451"/>
              <a:chOff x="0" y="0"/>
              <a:chExt cx="2147483646" cy="2147483646"/>
            </a:xfrm>
          </p:grpSpPr>
          <p:sp>
            <p:nvSpPr>
              <p:cNvPr id="558" name="Google Shape;558;p80"/>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559" name="Google Shape;559;p80"/>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560" name="Google Shape;560;p80"/>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561" name="Google Shape;561;p80"/>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562" name="Google Shape;562;p80"/>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563" name="Google Shape;563;p80"/>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564" name="Google Shape;564;p80"/>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 בלתי מסווג - </a:t>
            </a:r>
            <a:endParaRPr/>
          </a:p>
        </p:txBody>
      </p:sp>
      <p:sp>
        <p:nvSpPr>
          <p:cNvPr id="565" name="Google Shape;565;p80"/>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566" name="Google Shape;566;p80"/>
          <p:cNvSpPr/>
          <p:nvPr/>
        </p:nvSpPr>
        <p:spPr>
          <a:xfrm>
            <a:off x="10169525" y="1547812"/>
            <a:ext cx="663575" cy="3887787"/>
          </a:xfrm>
          <a:prstGeom prst="rightBrace">
            <a:avLst>
              <a:gd fmla="val 307" name="adj1"/>
              <a:gd fmla="val 50000" name="adj2"/>
            </a:avLst>
          </a:prstGeom>
          <a:noFill/>
          <a:ln cap="flat" cmpd="sng" w="28575">
            <a:solidFill>
              <a:srgbClr val="4A7EB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567" name="Google Shape;567;p80"/>
          <p:cNvSpPr txBox="1"/>
          <p:nvPr/>
        </p:nvSpPr>
        <p:spPr>
          <a:xfrm>
            <a:off x="10501312" y="2851150"/>
            <a:ext cx="1566862" cy="9540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4F81BD"/>
              </a:buClr>
              <a:buSzPts val="2800"/>
              <a:buFont typeface="Quattrocento Sans"/>
              <a:buNone/>
            </a:pPr>
            <a:r>
              <a:rPr b="1" i="0" lang="iw-IL" sz="2800" u="none">
                <a:solidFill>
                  <a:srgbClr val="4F81BD"/>
                </a:solidFill>
                <a:latin typeface="Quattrocento Sans"/>
                <a:ea typeface="Quattrocento Sans"/>
                <a:cs typeface="Quattrocento Sans"/>
                <a:sym typeface="Quattrocento Sans"/>
              </a:rPr>
              <a:t>כיתה</a:t>
            </a:r>
            <a:endParaRPr/>
          </a:p>
          <a:p>
            <a:pPr indent="0" lvl="0" marL="0" marR="0" rtl="1" algn="ctr">
              <a:lnSpc>
                <a:spcPct val="100000"/>
              </a:lnSpc>
              <a:spcBef>
                <a:spcPts val="0"/>
              </a:spcBef>
              <a:spcAft>
                <a:spcPts val="0"/>
              </a:spcAft>
              <a:buClr>
                <a:srgbClr val="4F81BD"/>
              </a:buClr>
              <a:buSzPts val="2800"/>
              <a:buFont typeface="Quattrocento Sans"/>
              <a:buNone/>
            </a:pPr>
            <a:r>
              <a:rPr b="1" i="0" lang="iw-IL" sz="2800" u="none">
                <a:solidFill>
                  <a:srgbClr val="4F81BD"/>
                </a:solidFill>
                <a:latin typeface="Quattrocento Sans"/>
                <a:ea typeface="Quattrocento Sans"/>
                <a:cs typeface="Quattrocento Sans"/>
                <a:sym typeface="Quattrocento Sans"/>
              </a:rPr>
              <a:t>י"ב</a:t>
            </a:r>
            <a:endParaRPr/>
          </a:p>
        </p:txBody>
      </p:sp>
      <p:grpSp>
        <p:nvGrpSpPr>
          <p:cNvPr id="568" name="Google Shape;568;p80"/>
          <p:cNvGrpSpPr/>
          <p:nvPr/>
        </p:nvGrpSpPr>
        <p:grpSpPr>
          <a:xfrm>
            <a:off x="4560887" y="4695825"/>
            <a:ext cx="5619750" cy="461962"/>
            <a:chOff x="0" y="0"/>
            <a:chExt cx="2147483647" cy="2147483647"/>
          </a:xfrm>
        </p:grpSpPr>
        <p:sp>
          <p:nvSpPr>
            <p:cNvPr id="569" name="Google Shape;569;p80"/>
            <p:cNvSpPr txBox="1"/>
            <p:nvPr/>
          </p:nvSpPr>
          <p:spPr>
            <a:xfrm>
              <a:off x="1323517225" y="0"/>
              <a:ext cx="823966421" cy="214748364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מאי</a:t>
              </a:r>
              <a:endParaRPr/>
            </a:p>
          </p:txBody>
        </p:sp>
        <p:sp>
          <p:nvSpPr>
            <p:cNvPr id="570" name="Google Shape;570;p80"/>
            <p:cNvSpPr txBox="1"/>
            <p:nvPr/>
          </p:nvSpPr>
          <p:spPr>
            <a:xfrm>
              <a:off x="0" y="306535409"/>
              <a:ext cx="1659608493" cy="171798694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9BBB59"/>
                </a:buClr>
                <a:buSzPts val="1800"/>
                <a:buFont typeface="Quattrocento Sans"/>
                <a:buNone/>
              </a:pPr>
              <a:r>
                <a:rPr b="1" i="0" lang="iw-IL" sz="1800" u="none">
                  <a:solidFill>
                    <a:srgbClr val="9BBB59"/>
                  </a:solidFill>
                  <a:latin typeface="Quattrocento Sans"/>
                  <a:ea typeface="Quattrocento Sans"/>
                  <a:cs typeface="Quattrocento Sans"/>
                  <a:sym typeface="Quattrocento Sans"/>
                </a:rPr>
                <a:t>שליחת תאריכי גיוס סופיים לחציון א'</a:t>
              </a:r>
              <a:endParaRPr/>
            </a:p>
          </p:txBody>
        </p:sp>
      </p:grpSp>
      <p:pic>
        <p:nvPicPr>
          <p:cNvPr descr="תוצאת תמונה עבור ‪road  png‬‏" id="571" name="Google Shape;571;p80"/>
          <p:cNvPicPr preferRelativeResize="0"/>
          <p:nvPr/>
        </p:nvPicPr>
        <p:blipFill rotWithShape="1">
          <a:blip r:embed="rId9">
            <a:alphaModFix/>
          </a:blip>
          <a:srcRect b="0" l="0" r="0" t="0"/>
          <a:stretch/>
        </p:blipFill>
        <p:spPr>
          <a:xfrm>
            <a:off x="696912" y="1574800"/>
            <a:ext cx="2876550" cy="3962400"/>
          </a:xfrm>
          <a:prstGeom prst="rect">
            <a:avLst/>
          </a:prstGeom>
          <a:noFill/>
          <a:ln>
            <a:noFill/>
          </a:ln>
        </p:spPr>
      </p:pic>
      <p:grpSp>
        <p:nvGrpSpPr>
          <p:cNvPr id="572" name="Google Shape;572;p80"/>
          <p:cNvGrpSpPr/>
          <p:nvPr/>
        </p:nvGrpSpPr>
        <p:grpSpPr>
          <a:xfrm>
            <a:off x="4727575" y="5556250"/>
            <a:ext cx="5449887" cy="465137"/>
            <a:chOff x="0" y="0"/>
            <a:chExt cx="2147483647" cy="2147483647"/>
          </a:xfrm>
        </p:grpSpPr>
        <p:sp>
          <p:nvSpPr>
            <p:cNvPr id="573" name="Google Shape;573;p80"/>
            <p:cNvSpPr txBox="1"/>
            <p:nvPr/>
          </p:nvSpPr>
          <p:spPr>
            <a:xfrm>
              <a:off x="1297973286" y="19773934"/>
              <a:ext cx="849510360" cy="212770971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יולי</a:t>
              </a:r>
              <a:endParaRPr/>
            </a:p>
          </p:txBody>
        </p:sp>
        <p:sp>
          <p:nvSpPr>
            <p:cNvPr id="574" name="Google Shape;574;p80"/>
            <p:cNvSpPr txBox="1"/>
            <p:nvPr/>
          </p:nvSpPr>
          <p:spPr>
            <a:xfrm>
              <a:off x="0" y="0"/>
              <a:ext cx="1618197140" cy="170216686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accent1"/>
                </a:buClr>
                <a:buSzPts val="1800"/>
                <a:buFont typeface="Quattrocento Sans"/>
                <a:buNone/>
              </a:pPr>
              <a:r>
                <a:rPr b="1" i="0" lang="iw-IL" sz="1800" u="none">
                  <a:solidFill>
                    <a:schemeClr val="accent1"/>
                  </a:solidFill>
                  <a:latin typeface="Quattrocento Sans"/>
                  <a:ea typeface="Quattrocento Sans"/>
                  <a:cs typeface="Quattrocento Sans"/>
                  <a:sym typeface="Quattrocento Sans"/>
                </a:rPr>
                <a:t>מיונים ליעדי איתור</a:t>
              </a:r>
              <a:endParaRPr/>
            </a:p>
          </p:txBody>
        </p:sp>
        <p:pic>
          <p:nvPicPr>
            <p:cNvPr descr="תוצאת תמונה עבור ‪Magnifying Glass graphic png‬‏" id="575" name="Google Shape;575;p80"/>
            <p:cNvPicPr preferRelativeResize="0"/>
            <p:nvPr/>
          </p:nvPicPr>
          <p:blipFill rotWithShape="1">
            <a:blip r:embed="rId10">
              <a:alphaModFix/>
            </a:blip>
            <a:srcRect b="0" l="0" r="0" t="0"/>
            <a:stretch/>
          </p:blipFill>
          <p:spPr>
            <a:xfrm>
              <a:off x="693056598" y="110349211"/>
              <a:ext cx="183143242" cy="1580345792"/>
            </a:xfrm>
            <a:prstGeom prst="rect">
              <a:avLst/>
            </a:prstGeom>
            <a:noFill/>
            <a:ln>
              <a:noFill/>
            </a:ln>
          </p:spPr>
        </p:pic>
      </p:grpSp>
      <p:grpSp>
        <p:nvGrpSpPr>
          <p:cNvPr id="576" name="Google Shape;576;p80"/>
          <p:cNvGrpSpPr/>
          <p:nvPr/>
        </p:nvGrpSpPr>
        <p:grpSpPr>
          <a:xfrm>
            <a:off x="4221281" y="932386"/>
            <a:ext cx="5959356" cy="739251"/>
            <a:chOff x="0" y="0"/>
            <a:chExt cx="2147483647" cy="2147483647"/>
          </a:xfrm>
        </p:grpSpPr>
        <p:sp>
          <p:nvSpPr>
            <p:cNvPr id="577" name="Google Shape;577;p80"/>
            <p:cNvSpPr txBox="1"/>
            <p:nvPr/>
          </p:nvSpPr>
          <p:spPr>
            <a:xfrm>
              <a:off x="1370492515" y="141438079"/>
              <a:ext cx="776991131" cy="13406868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אוגוסט</a:t>
              </a:r>
              <a:endParaRPr/>
            </a:p>
          </p:txBody>
        </p:sp>
        <p:sp>
          <p:nvSpPr>
            <p:cNvPr id="578" name="Google Shape;578;p80"/>
            <p:cNvSpPr txBox="1"/>
            <p:nvPr/>
          </p:nvSpPr>
          <p:spPr>
            <a:xfrm>
              <a:off x="207365037" y="270522053"/>
              <a:ext cx="1480058052" cy="1876961593"/>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Quattrocento Sans"/>
                <a:buNone/>
              </a:pPr>
              <a:r>
                <a:rPr b="1" i="0" lang="iw-IL" sz="1800" u="none">
                  <a:solidFill>
                    <a:srgbClr val="000000"/>
                  </a:solidFill>
                  <a:latin typeface="Quattrocento Sans"/>
                  <a:ea typeface="Quattrocento Sans"/>
                  <a:cs typeface="Quattrocento Sans"/>
                  <a:sym typeface="Quattrocento Sans"/>
                </a:rPr>
                <a:t>הרשמה לאשכול הווי ותקשורת 07.08</a:t>
              </a:r>
              <a:endParaRPr/>
            </a:p>
          </p:txBody>
        </p:sp>
        <p:pic>
          <p:nvPicPr>
            <p:cNvPr descr="https://image.flaticon.com/icons/png/128/149/149046.png" id="579" name="Google Shape;579;p80"/>
            <p:cNvPicPr preferRelativeResize="0"/>
            <p:nvPr/>
          </p:nvPicPr>
          <p:blipFill rotWithShape="1">
            <a:blip r:embed="rId11">
              <a:alphaModFix/>
            </a:blip>
            <a:srcRect b="0" l="0" r="0" t="0"/>
            <a:stretch/>
          </p:blipFill>
          <p:spPr>
            <a:xfrm>
              <a:off x="122430555" y="270522053"/>
              <a:ext cx="162790913" cy="954297609"/>
            </a:xfrm>
            <a:prstGeom prst="rect">
              <a:avLst/>
            </a:prstGeom>
            <a:noFill/>
            <a:ln>
              <a:noFill/>
            </a:ln>
          </p:spPr>
        </p:pic>
        <p:pic>
          <p:nvPicPr>
            <p:cNvPr descr="https://cdn2.iconfinder.com/data/icons/thesquid-ink-40-free-flat-icon-pack/64/gibson-les_paul_guitar_bass-512.png" id="580" name="Google Shape;580;p80"/>
            <p:cNvPicPr preferRelativeResize="0"/>
            <p:nvPr/>
          </p:nvPicPr>
          <p:blipFill rotWithShape="1">
            <a:blip r:embed="rId12">
              <a:alphaModFix/>
            </a:blip>
            <a:srcRect b="0" l="0" r="0" t="0"/>
            <a:stretch/>
          </p:blipFill>
          <p:spPr>
            <a:xfrm rot="-1380000">
              <a:off x="25700302" y="150658361"/>
              <a:ext cx="165149942" cy="968129463"/>
            </a:xfrm>
            <a:prstGeom prst="rect">
              <a:avLst/>
            </a:prstGeom>
            <a:noFill/>
            <a:ln>
              <a:noFill/>
            </a:ln>
          </p:spPr>
        </p:pic>
      </p:grpSp>
      <p:grpSp>
        <p:nvGrpSpPr>
          <p:cNvPr id="581" name="Google Shape;581;p80"/>
          <p:cNvGrpSpPr/>
          <p:nvPr/>
        </p:nvGrpSpPr>
        <p:grpSpPr>
          <a:xfrm>
            <a:off x="4795837" y="2349500"/>
            <a:ext cx="5384799" cy="461962"/>
            <a:chOff x="0" y="0"/>
            <a:chExt cx="2147483647" cy="2147483647"/>
          </a:xfrm>
        </p:grpSpPr>
        <p:sp>
          <p:nvSpPr>
            <p:cNvPr id="582" name="Google Shape;582;p80"/>
            <p:cNvSpPr txBox="1"/>
            <p:nvPr/>
          </p:nvSpPr>
          <p:spPr>
            <a:xfrm>
              <a:off x="1287445636" y="0"/>
              <a:ext cx="860038010" cy="214748364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נובמבר</a:t>
              </a:r>
              <a:endParaRPr/>
            </a:p>
          </p:txBody>
        </p:sp>
        <p:sp>
          <p:nvSpPr>
            <p:cNvPr id="583" name="Google Shape;583;p80"/>
            <p:cNvSpPr txBox="1"/>
            <p:nvPr/>
          </p:nvSpPr>
          <p:spPr>
            <a:xfrm>
              <a:off x="0" y="206763956"/>
              <a:ext cx="1638250594" cy="171798694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Quattrocento Sans"/>
                <a:buNone/>
              </a:pPr>
              <a:r>
                <a:rPr b="1" i="0" lang="iw-IL" sz="1800" u="none">
                  <a:solidFill>
                    <a:srgbClr val="000000"/>
                  </a:solidFill>
                  <a:latin typeface="Quattrocento Sans"/>
                  <a:ea typeface="Quattrocento Sans"/>
                  <a:cs typeface="Quattrocento Sans"/>
                  <a:sym typeface="Quattrocento Sans"/>
                </a:rPr>
                <a:t>הרשמה לעתודה</a:t>
              </a:r>
              <a:endParaRPr/>
            </a:p>
          </p:txBody>
        </p:sp>
        <p:pic>
          <p:nvPicPr>
            <p:cNvPr descr="תוצאת תמונה עבור ‪graduation cap notes icon png‬‏" id="584" name="Google Shape;584;p80"/>
            <p:cNvPicPr preferRelativeResize="0"/>
            <p:nvPr/>
          </p:nvPicPr>
          <p:blipFill rotWithShape="1">
            <a:blip r:embed="rId13">
              <a:alphaModFix/>
            </a:blip>
            <a:srcRect b="0" l="0" r="0" t="0"/>
            <a:stretch/>
          </p:blipFill>
          <p:spPr>
            <a:xfrm>
              <a:off x="654603606" y="236302166"/>
              <a:ext cx="248958387" cy="1218432359"/>
            </a:xfrm>
            <a:prstGeom prst="rect">
              <a:avLst/>
            </a:prstGeom>
            <a:noFill/>
            <a:ln>
              <a:noFill/>
            </a:ln>
          </p:spPr>
        </p:pic>
      </p:grpSp>
      <p:grpSp>
        <p:nvGrpSpPr>
          <p:cNvPr id="585" name="Google Shape;585;p80"/>
          <p:cNvGrpSpPr/>
          <p:nvPr/>
        </p:nvGrpSpPr>
        <p:grpSpPr>
          <a:xfrm>
            <a:off x="4794250" y="3324225"/>
            <a:ext cx="5383212" cy="461962"/>
            <a:chOff x="0" y="0"/>
            <a:chExt cx="2147483647" cy="2147483647"/>
          </a:xfrm>
        </p:grpSpPr>
        <p:sp>
          <p:nvSpPr>
            <p:cNvPr id="586" name="Google Shape;586;p80"/>
            <p:cNvSpPr txBox="1"/>
            <p:nvPr/>
          </p:nvSpPr>
          <p:spPr>
            <a:xfrm>
              <a:off x="1287445747" y="0"/>
              <a:ext cx="860037899" cy="214748364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פברואר</a:t>
              </a:r>
              <a:endParaRPr/>
            </a:p>
          </p:txBody>
        </p:sp>
        <p:sp>
          <p:nvSpPr>
            <p:cNvPr id="587" name="Google Shape;587;p80"/>
            <p:cNvSpPr txBox="1"/>
            <p:nvPr/>
          </p:nvSpPr>
          <p:spPr>
            <a:xfrm>
              <a:off x="0" y="199381161"/>
              <a:ext cx="1638250383" cy="171798694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Quattrocento Sans"/>
                <a:buNone/>
              </a:pPr>
              <a:r>
                <a:rPr b="1" i="0" lang="iw-IL" sz="1800" u="none">
                  <a:solidFill>
                    <a:srgbClr val="000000"/>
                  </a:solidFill>
                  <a:latin typeface="Quattrocento Sans"/>
                  <a:ea typeface="Quattrocento Sans"/>
                  <a:cs typeface="Quattrocento Sans"/>
                  <a:sym typeface="Quattrocento Sans"/>
                </a:rPr>
                <a:t>סיום הרשמה למכינות ושנת שירות</a:t>
              </a:r>
              <a:endParaRPr/>
            </a:p>
          </p:txBody>
        </p:sp>
        <p:pic>
          <p:nvPicPr>
            <p:cNvPr descr="תוצאת תמונה עבור ‪scouts icon png‬‏" id="588" name="Google Shape;588;p80"/>
            <p:cNvPicPr preferRelativeResize="0"/>
            <p:nvPr/>
          </p:nvPicPr>
          <p:blipFill rotWithShape="1">
            <a:blip r:embed="rId14">
              <a:alphaModFix/>
            </a:blip>
            <a:srcRect b="0" l="0" r="0" t="0"/>
            <a:stretch/>
          </p:blipFill>
          <p:spPr>
            <a:xfrm>
              <a:off x="47876952" y="251070099"/>
              <a:ext cx="107069229" cy="1572884759"/>
            </a:xfrm>
            <a:prstGeom prst="rect">
              <a:avLst/>
            </a:prstGeom>
            <a:noFill/>
            <a:ln>
              <a:noFill/>
            </a:ln>
          </p:spPr>
        </p:pic>
      </p:grpSp>
      <p:grpSp>
        <p:nvGrpSpPr>
          <p:cNvPr id="589" name="Google Shape;589;p80"/>
          <p:cNvGrpSpPr/>
          <p:nvPr/>
        </p:nvGrpSpPr>
        <p:grpSpPr>
          <a:xfrm>
            <a:off x="4795837" y="4243387"/>
            <a:ext cx="4108450" cy="554037"/>
            <a:chOff x="0" y="0"/>
            <a:chExt cx="2147483647" cy="2147483647"/>
          </a:xfrm>
        </p:grpSpPr>
        <p:sp>
          <p:nvSpPr>
            <p:cNvPr id="590" name="Google Shape;590;p80"/>
            <p:cNvSpPr txBox="1"/>
            <p:nvPr/>
          </p:nvSpPr>
          <p:spPr>
            <a:xfrm>
              <a:off x="0" y="492260087"/>
              <a:ext cx="2147483647" cy="14315550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4F81BD"/>
                </a:buClr>
                <a:buSzPts val="1800"/>
                <a:buFont typeface="Quattrocento Sans"/>
                <a:buNone/>
              </a:pPr>
              <a:r>
                <a:rPr b="1" i="0" lang="iw-IL" sz="1800" u="none">
                  <a:solidFill>
                    <a:srgbClr val="4F81BD"/>
                  </a:solidFill>
                  <a:latin typeface="Quattrocento Sans"/>
                  <a:ea typeface="Quattrocento Sans"/>
                  <a:cs typeface="Quattrocento Sans"/>
                  <a:sym typeface="Quattrocento Sans"/>
                </a:rPr>
                <a:t>גיבוש טייס וגיבושים</a:t>
              </a:r>
              <a:endParaRPr/>
            </a:p>
          </p:txBody>
        </p:sp>
        <p:pic>
          <p:nvPicPr>
            <p:cNvPr descr="תוצאת תמונה עבור ‪exercise icon png‬‏" id="591" name="Google Shape;591;p80"/>
            <p:cNvPicPr preferRelativeResize="0"/>
            <p:nvPr/>
          </p:nvPicPr>
          <p:blipFill rotWithShape="1">
            <a:blip r:embed="rId15">
              <a:alphaModFix/>
            </a:blip>
            <a:srcRect b="0" l="0" r="0" t="0"/>
            <a:stretch/>
          </p:blipFill>
          <p:spPr>
            <a:xfrm>
              <a:off x="626444763" y="0"/>
              <a:ext cx="478105727" cy="2147483647"/>
            </a:xfrm>
            <a:prstGeom prst="rect">
              <a:avLst/>
            </a:prstGeom>
            <a:noFill/>
            <a:ln>
              <a:noFill/>
            </a:ln>
          </p:spPr>
        </p:pic>
      </p:grpSp>
      <p:grpSp>
        <p:nvGrpSpPr>
          <p:cNvPr id="592" name="Google Shape;592;p80"/>
          <p:cNvGrpSpPr/>
          <p:nvPr/>
        </p:nvGrpSpPr>
        <p:grpSpPr>
          <a:xfrm>
            <a:off x="4800600" y="2730500"/>
            <a:ext cx="5384800" cy="554037"/>
            <a:chOff x="0" y="0"/>
            <a:chExt cx="2147483647" cy="2147483647"/>
          </a:xfrm>
        </p:grpSpPr>
        <p:pic>
          <p:nvPicPr>
            <p:cNvPr descr="תוצאת תמונה עבור ‪Magnifying Glass graphic png‬‏" id="593" name="Google Shape;593;p80"/>
            <p:cNvPicPr preferRelativeResize="0"/>
            <p:nvPr/>
          </p:nvPicPr>
          <p:blipFill rotWithShape="1">
            <a:blip r:embed="rId10">
              <a:alphaModFix/>
            </a:blip>
            <a:srcRect b="0" l="0" r="0" t="0"/>
            <a:stretch/>
          </p:blipFill>
          <p:spPr>
            <a:xfrm>
              <a:off x="175740152" y="565381516"/>
              <a:ext cx="185358048" cy="1323801762"/>
            </a:xfrm>
            <a:prstGeom prst="rect">
              <a:avLst/>
            </a:prstGeom>
            <a:noFill/>
            <a:ln>
              <a:noFill/>
            </a:ln>
          </p:spPr>
        </p:pic>
        <p:sp>
          <p:nvSpPr>
            <p:cNvPr id="594" name="Google Shape;594;p80"/>
            <p:cNvSpPr txBox="1"/>
            <p:nvPr/>
          </p:nvSpPr>
          <p:spPr>
            <a:xfrm>
              <a:off x="1287445753" y="268212002"/>
              <a:ext cx="860037893" cy="178944045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ינואר</a:t>
              </a:r>
              <a:endParaRPr/>
            </a:p>
          </p:txBody>
        </p:sp>
        <p:sp>
          <p:nvSpPr>
            <p:cNvPr id="595" name="Google Shape;595;p80"/>
            <p:cNvSpPr txBox="1"/>
            <p:nvPr/>
          </p:nvSpPr>
          <p:spPr>
            <a:xfrm>
              <a:off x="0" y="434347062"/>
              <a:ext cx="1638250108" cy="1431552383"/>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4F81BD"/>
                </a:buClr>
                <a:buSzPts val="1800"/>
                <a:buFont typeface="Quattrocento Sans"/>
                <a:buNone/>
              </a:pPr>
              <a:r>
                <a:rPr b="1" i="0" lang="iw-IL" sz="1800" u="none">
                  <a:solidFill>
                    <a:srgbClr val="4F81BD"/>
                  </a:solidFill>
                  <a:latin typeface="Quattrocento Sans"/>
                  <a:ea typeface="Quattrocento Sans"/>
                  <a:cs typeface="Quattrocento Sans"/>
                  <a:sym typeface="Quattrocento Sans"/>
                </a:rPr>
                <a:t>ימי שדה ומיונים ליעדי איתור</a:t>
              </a:r>
              <a:endParaRPr/>
            </a:p>
          </p:txBody>
        </p:sp>
        <p:pic>
          <p:nvPicPr>
            <p:cNvPr descr="תוצאת תמונה עבור ‪exercise icon png‬‏" id="596" name="Google Shape;596;p80"/>
            <p:cNvPicPr preferRelativeResize="0"/>
            <p:nvPr/>
          </p:nvPicPr>
          <p:blipFill rotWithShape="1">
            <a:blip r:embed="rId15">
              <a:alphaModFix/>
            </a:blip>
            <a:srcRect b="0" l="0" r="0" t="0"/>
            <a:stretch/>
          </p:blipFill>
          <p:spPr>
            <a:xfrm>
              <a:off x="262704345" y="0"/>
              <a:ext cx="364732808" cy="2147483647"/>
            </a:xfrm>
            <a:prstGeom prst="rect">
              <a:avLst/>
            </a:prstGeom>
            <a:noFill/>
            <a:ln>
              <a:noFill/>
            </a:ln>
          </p:spPr>
        </p:pic>
      </p:grpSp>
      <p:grpSp>
        <p:nvGrpSpPr>
          <p:cNvPr id="597" name="Google Shape;597;p80"/>
          <p:cNvGrpSpPr/>
          <p:nvPr/>
        </p:nvGrpSpPr>
        <p:grpSpPr>
          <a:xfrm>
            <a:off x="3762487" y="1463675"/>
            <a:ext cx="6418150" cy="919162"/>
            <a:chOff x="0" y="0"/>
            <a:chExt cx="2147483647" cy="2147483647"/>
          </a:xfrm>
        </p:grpSpPr>
        <p:grpSp>
          <p:nvGrpSpPr>
            <p:cNvPr id="598" name="Google Shape;598;p80"/>
            <p:cNvGrpSpPr/>
            <p:nvPr/>
          </p:nvGrpSpPr>
          <p:grpSpPr>
            <a:xfrm>
              <a:off x="0" y="0"/>
              <a:ext cx="2147483647" cy="2147483647"/>
              <a:chOff x="0" y="0"/>
              <a:chExt cx="2147483647" cy="2147483647"/>
            </a:xfrm>
          </p:grpSpPr>
          <p:sp>
            <p:nvSpPr>
              <p:cNvPr id="599" name="Google Shape;599;p80"/>
              <p:cNvSpPr txBox="1"/>
              <p:nvPr/>
            </p:nvSpPr>
            <p:spPr>
              <a:xfrm>
                <a:off x="1425979055" y="0"/>
                <a:ext cx="721504591" cy="107897821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אוקטובר</a:t>
                </a:r>
                <a:endParaRPr/>
              </a:p>
            </p:txBody>
          </p:sp>
          <p:sp>
            <p:nvSpPr>
              <p:cNvPr id="600" name="Google Shape;600;p80"/>
              <p:cNvSpPr txBox="1"/>
              <p:nvPr/>
            </p:nvSpPr>
            <p:spPr>
              <a:xfrm>
                <a:off x="134135159" y="1284301057"/>
                <a:ext cx="1586141728" cy="86318258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Quattrocento Sans"/>
                  <a:buNone/>
                </a:pPr>
                <a:r>
                  <a:rPr b="1" i="0" lang="iw-IL" sz="1800" u="none">
                    <a:solidFill>
                      <a:srgbClr val="000000"/>
                    </a:solidFill>
                    <a:latin typeface="Quattrocento Sans"/>
                    <a:ea typeface="Quattrocento Sans"/>
                    <a:cs typeface="Quattrocento Sans"/>
                    <a:sym typeface="Quattrocento Sans"/>
                  </a:rPr>
                  <a:t>סיום הרשמה לאשכול הווי ותקשורת 14.10</a:t>
                </a:r>
                <a:endParaRPr/>
              </a:p>
            </p:txBody>
          </p:sp>
          <p:pic>
            <p:nvPicPr>
              <p:cNvPr descr="https://image.flaticon.com/icons/png/128/149/149046.png" id="601" name="Google Shape;601;p80"/>
              <p:cNvPicPr preferRelativeResize="0"/>
              <p:nvPr/>
            </p:nvPicPr>
            <p:blipFill rotWithShape="1">
              <a:blip r:embed="rId11">
                <a:alphaModFix/>
              </a:blip>
              <a:srcRect b="0" l="0" r="0" t="0"/>
              <a:stretch/>
            </p:blipFill>
            <p:spPr>
              <a:xfrm>
                <a:off x="124816592" y="1312180736"/>
                <a:ext cx="151895715" cy="768014033"/>
              </a:xfrm>
              <a:prstGeom prst="rect">
                <a:avLst/>
              </a:prstGeom>
              <a:noFill/>
              <a:ln>
                <a:noFill/>
              </a:ln>
            </p:spPr>
          </p:pic>
          <p:pic>
            <p:nvPicPr>
              <p:cNvPr descr="https://cdn2.iconfinder.com/data/icons/thesquid-ink-40-free-flat-icon-pack/64/gibson-les_paul_guitar_bass-512.png" id="602" name="Google Shape;602;p80"/>
              <p:cNvPicPr preferRelativeResize="0"/>
              <p:nvPr/>
            </p:nvPicPr>
            <p:blipFill rotWithShape="1">
              <a:blip r:embed="rId12">
                <a:alphaModFix/>
              </a:blip>
              <a:srcRect b="0" l="0" r="0" t="0"/>
              <a:stretch/>
            </p:blipFill>
            <p:spPr>
              <a:xfrm rot="-1380000">
                <a:off x="23864990" y="1210096601"/>
                <a:ext cx="153356243" cy="779145841"/>
              </a:xfrm>
              <a:prstGeom prst="rect">
                <a:avLst/>
              </a:prstGeom>
              <a:noFill/>
              <a:ln>
                <a:noFill/>
              </a:ln>
            </p:spPr>
          </p:pic>
        </p:grpSp>
        <p:sp>
          <p:nvSpPr>
            <p:cNvPr id="603" name="Google Shape;603;p80"/>
            <p:cNvSpPr txBox="1"/>
            <p:nvPr/>
          </p:nvSpPr>
          <p:spPr>
            <a:xfrm>
              <a:off x="350003491" y="134222678"/>
              <a:ext cx="1374180183" cy="86021927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Quattrocento Sans"/>
                <a:buNone/>
              </a:pPr>
              <a:r>
                <a:rPr b="1" i="0" lang="iw-IL" sz="1800" u="none">
                  <a:solidFill>
                    <a:srgbClr val="000000"/>
                  </a:solidFill>
                  <a:latin typeface="Quattrocento Sans"/>
                  <a:ea typeface="Quattrocento Sans"/>
                  <a:cs typeface="Quattrocento Sans"/>
                  <a:sym typeface="Quattrocento Sans"/>
                </a:rPr>
                <a:t>הפקת שאלוני העדפות</a:t>
              </a:r>
              <a:endParaRPr/>
            </a:p>
          </p:txBody>
        </p:sp>
        <p:pic>
          <p:nvPicPr>
            <p:cNvPr descr="תוצאת תמונה עבור ‪questionnaire icon png‬‏" id="604" name="Google Shape;604;p80"/>
            <p:cNvPicPr preferRelativeResize="0"/>
            <p:nvPr/>
          </p:nvPicPr>
          <p:blipFill rotWithShape="1">
            <a:blip r:embed="rId16">
              <a:alphaModFix/>
            </a:blip>
            <a:srcRect b="0" l="0" r="0" t="0"/>
            <a:stretch/>
          </p:blipFill>
          <p:spPr>
            <a:xfrm>
              <a:off x="701215616" y="97246901"/>
              <a:ext cx="208828717" cy="791261615"/>
            </a:xfrm>
            <a:prstGeom prst="rect">
              <a:avLst/>
            </a:prstGeom>
            <a:noFill/>
            <a:ln>
              <a:noFill/>
            </a:ln>
          </p:spPr>
        </p:pic>
      </p:grpSp>
      <p:pic>
        <p:nvPicPr>
          <p:cNvPr descr="תוצאת תמונה עבור ‪bus graphic png‬‏" id="605" name="Google Shape;605;p80"/>
          <p:cNvPicPr preferRelativeResize="0"/>
          <p:nvPr/>
        </p:nvPicPr>
        <p:blipFill rotWithShape="1">
          <a:blip r:embed="rId17">
            <a:alphaModFix/>
          </a:blip>
          <a:srcRect b="0" l="0" r="0" t="0"/>
          <a:stretch/>
        </p:blipFill>
        <p:spPr>
          <a:xfrm>
            <a:off x="1819275" y="1206500"/>
            <a:ext cx="1206500" cy="1206500"/>
          </a:xfrm>
          <a:prstGeom prst="rect">
            <a:avLst/>
          </a:prstGeom>
          <a:noFill/>
          <a:ln>
            <a:noFill/>
          </a:ln>
        </p:spPr>
      </p:pic>
      <p:pic>
        <p:nvPicPr>
          <p:cNvPr descr="תוצאת תמונה עבור ‪road sign png‬‏" id="606" name="Google Shape;606;p80"/>
          <p:cNvPicPr preferRelativeResize="0"/>
          <p:nvPr/>
        </p:nvPicPr>
        <p:blipFill rotWithShape="1">
          <a:blip r:embed="rId18">
            <a:alphaModFix/>
          </a:blip>
          <a:srcRect b="0" l="74792" r="0" t="36465"/>
          <a:stretch/>
        </p:blipFill>
        <p:spPr>
          <a:xfrm>
            <a:off x="3038475" y="3370262"/>
            <a:ext cx="871537" cy="1477962"/>
          </a:xfrm>
          <a:prstGeom prst="rect">
            <a:avLst/>
          </a:prstGeom>
          <a:noFill/>
          <a:ln>
            <a:noFill/>
          </a:ln>
        </p:spPr>
      </p:pic>
      <p:pic>
        <p:nvPicPr>
          <p:cNvPr descr="תוצאת תמונה עבור ‪road sign png‬‏" id="607" name="Google Shape;607;p80"/>
          <p:cNvPicPr preferRelativeResize="0"/>
          <p:nvPr/>
        </p:nvPicPr>
        <p:blipFill rotWithShape="1">
          <a:blip r:embed="rId19">
            <a:alphaModFix/>
          </a:blip>
          <a:srcRect b="66258" l="0" r="76951" t="0"/>
          <a:stretch/>
        </p:blipFill>
        <p:spPr>
          <a:xfrm>
            <a:off x="307975" y="2609850"/>
            <a:ext cx="1035050" cy="1020762"/>
          </a:xfrm>
          <a:prstGeom prst="rect">
            <a:avLst/>
          </a:prstGeom>
          <a:noFill/>
          <a:ln>
            <a:noFill/>
          </a:ln>
        </p:spPr>
      </p:pic>
      <p:cxnSp>
        <p:nvCxnSpPr>
          <p:cNvPr id="608" name="Google Shape;608;p80"/>
          <p:cNvCxnSpPr/>
          <p:nvPr/>
        </p:nvCxnSpPr>
        <p:spPr>
          <a:xfrm rot="10800000">
            <a:off x="-22225" y="2613025"/>
            <a:ext cx="825500" cy="0"/>
          </a:xfrm>
          <a:prstGeom prst="straightConnector1">
            <a:avLst/>
          </a:prstGeom>
          <a:noFill/>
          <a:ln cap="flat" cmpd="sng" w="38100">
            <a:solidFill>
              <a:schemeClr val="dk1"/>
            </a:solidFill>
            <a:prstDash val="solid"/>
            <a:miter lim="800000"/>
            <a:headEnd len="med" w="med" type="none"/>
            <a:tailEnd len="med" w="med" type="none"/>
          </a:ln>
        </p:spPr>
      </p:cxnSp>
      <p:cxnSp>
        <p:nvCxnSpPr>
          <p:cNvPr id="609" name="Google Shape;609;p80"/>
          <p:cNvCxnSpPr/>
          <p:nvPr/>
        </p:nvCxnSpPr>
        <p:spPr>
          <a:xfrm>
            <a:off x="3902075" y="3733800"/>
            <a:ext cx="544512" cy="0"/>
          </a:xfrm>
          <a:prstGeom prst="straightConnector1">
            <a:avLst/>
          </a:prstGeom>
          <a:noFill/>
          <a:ln cap="flat" cmpd="sng" w="38100">
            <a:solidFill>
              <a:schemeClr val="dk1"/>
            </a:solidFill>
            <a:prstDash val="solid"/>
            <a:miter lim="800000"/>
            <a:headEnd len="med" w="med" type="none"/>
            <a:tailEnd len="med" w="med" type="none"/>
          </a:ln>
        </p:spPr>
      </p:cxnSp>
      <p:cxnSp>
        <p:nvCxnSpPr>
          <p:cNvPr id="610" name="Google Shape;610;p80"/>
          <p:cNvCxnSpPr/>
          <p:nvPr/>
        </p:nvCxnSpPr>
        <p:spPr>
          <a:xfrm>
            <a:off x="4429125" y="3733800"/>
            <a:ext cx="0" cy="1989137"/>
          </a:xfrm>
          <a:prstGeom prst="straightConnector1">
            <a:avLst/>
          </a:prstGeom>
          <a:noFill/>
          <a:ln cap="flat" cmpd="sng" w="38100">
            <a:solidFill>
              <a:schemeClr val="dk1"/>
            </a:solidFill>
            <a:prstDash val="solid"/>
            <a:miter lim="800000"/>
            <a:headEnd len="med" w="med" type="none"/>
            <a:tailEnd len="med" w="med" type="none"/>
          </a:ln>
        </p:spPr>
      </p:cxnSp>
      <p:sp>
        <p:nvSpPr>
          <p:cNvPr id="611" name="Google Shape;611;p80"/>
          <p:cNvSpPr/>
          <p:nvPr/>
        </p:nvSpPr>
        <p:spPr>
          <a:xfrm>
            <a:off x="4216400" y="5673725"/>
            <a:ext cx="460375" cy="100012"/>
          </a:xfrm>
          <a:prstGeom prst="flowChartMagneticDisk">
            <a:avLst/>
          </a:prstGeom>
          <a:solidFill>
            <a:schemeClr val="dk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תוצאת תמונה עבור ‪blank road sign png‬‏" id="612" name="Google Shape;612;p80"/>
          <p:cNvPicPr preferRelativeResize="0"/>
          <p:nvPr/>
        </p:nvPicPr>
        <p:blipFill rotWithShape="1">
          <a:blip r:embed="rId20">
            <a:alphaModFix/>
          </a:blip>
          <a:srcRect b="0" l="0" r="0" t="0"/>
          <a:stretch/>
        </p:blipFill>
        <p:spPr>
          <a:xfrm>
            <a:off x="777875" y="290512"/>
            <a:ext cx="1335087" cy="2135187"/>
          </a:xfrm>
          <a:prstGeom prst="rect">
            <a:avLst/>
          </a:prstGeom>
          <a:noFill/>
          <a:ln>
            <a:noFill/>
          </a:ln>
        </p:spPr>
      </p:pic>
      <p:sp>
        <p:nvSpPr>
          <p:cNvPr id="613" name="Google Shape;613;p80"/>
          <p:cNvSpPr txBox="1"/>
          <p:nvPr/>
        </p:nvSpPr>
        <p:spPr>
          <a:xfrm>
            <a:off x="695325" y="609600"/>
            <a:ext cx="1566862" cy="5540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Quattrocento Sans"/>
              <a:buNone/>
            </a:pPr>
            <a:r>
              <a:rPr b="1" i="0" lang="iw-IL" sz="1800" u="none" cap="none" strike="noStrike">
                <a:solidFill>
                  <a:srgbClr val="FFFFFF"/>
                </a:solidFill>
                <a:latin typeface="Quattrocento Sans"/>
                <a:ea typeface="Quattrocento Sans"/>
                <a:cs typeface="Quattrocento Sans"/>
                <a:sym typeface="Quattrocento Sans"/>
              </a:rPr>
              <a:t>לשכת גיוס</a:t>
            </a:r>
            <a:endParaRPr/>
          </a:p>
        </p:txBody>
      </p:sp>
      <p:grpSp>
        <p:nvGrpSpPr>
          <p:cNvPr id="614" name="Google Shape;614;p80"/>
          <p:cNvGrpSpPr/>
          <p:nvPr/>
        </p:nvGrpSpPr>
        <p:grpSpPr>
          <a:xfrm>
            <a:off x="4794250" y="3789362"/>
            <a:ext cx="5383212" cy="461962"/>
            <a:chOff x="0" y="0"/>
            <a:chExt cx="2147483647" cy="2147483647"/>
          </a:xfrm>
        </p:grpSpPr>
        <p:pic>
          <p:nvPicPr>
            <p:cNvPr descr="תוצאת תמונה עבור ‪Magnifying Glass graphic png‬‏" id="615" name="Google Shape;615;p80"/>
            <p:cNvPicPr preferRelativeResize="0"/>
            <p:nvPr/>
          </p:nvPicPr>
          <p:blipFill rotWithShape="1">
            <a:blip r:embed="rId10">
              <a:alphaModFix/>
            </a:blip>
            <a:srcRect b="0" l="0" r="0" t="0"/>
            <a:stretch/>
          </p:blipFill>
          <p:spPr>
            <a:xfrm>
              <a:off x="433773754" y="334737072"/>
              <a:ext cx="185402323" cy="1591203761"/>
            </a:xfrm>
            <a:prstGeom prst="rect">
              <a:avLst/>
            </a:prstGeom>
            <a:noFill/>
            <a:ln>
              <a:noFill/>
            </a:ln>
          </p:spPr>
        </p:pic>
        <p:sp>
          <p:nvSpPr>
            <p:cNvPr id="616" name="Google Shape;616;p80"/>
            <p:cNvSpPr txBox="1"/>
            <p:nvPr/>
          </p:nvSpPr>
          <p:spPr>
            <a:xfrm>
              <a:off x="1287445854" y="0"/>
              <a:ext cx="860037792" cy="214748364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מרץ</a:t>
              </a:r>
              <a:endParaRPr/>
            </a:p>
          </p:txBody>
        </p:sp>
        <p:sp>
          <p:nvSpPr>
            <p:cNvPr id="617" name="Google Shape;617;p80"/>
            <p:cNvSpPr txBox="1"/>
            <p:nvPr/>
          </p:nvSpPr>
          <p:spPr>
            <a:xfrm>
              <a:off x="0" y="199369682"/>
              <a:ext cx="1638250624" cy="171798504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accent1"/>
                </a:buClr>
                <a:buSzPts val="1800"/>
                <a:buFont typeface="Quattrocento Sans"/>
                <a:buNone/>
              </a:pPr>
              <a:r>
                <a:rPr b="1" i="0" lang="iw-IL" sz="1800" u="none">
                  <a:solidFill>
                    <a:schemeClr val="accent1"/>
                  </a:solidFill>
                  <a:latin typeface="Quattrocento Sans"/>
                  <a:ea typeface="Quattrocento Sans"/>
                  <a:cs typeface="Quattrocento Sans"/>
                  <a:sym typeface="Quattrocento Sans"/>
                </a:rPr>
                <a:t>מיונים ליעדי פרופיל קרבי</a:t>
              </a:r>
              <a:endParaRPr/>
            </a:p>
          </p:txBody>
        </p:sp>
      </p:grpSp>
      <p:grpSp>
        <p:nvGrpSpPr>
          <p:cNvPr id="618" name="Google Shape;618;p80"/>
          <p:cNvGrpSpPr/>
          <p:nvPr/>
        </p:nvGrpSpPr>
        <p:grpSpPr>
          <a:xfrm>
            <a:off x="4446587" y="5100637"/>
            <a:ext cx="5734049" cy="461962"/>
            <a:chOff x="0" y="0"/>
            <a:chExt cx="2147483647" cy="2147483647"/>
          </a:xfrm>
        </p:grpSpPr>
        <p:sp>
          <p:nvSpPr>
            <p:cNvPr id="619" name="Google Shape;619;p80"/>
            <p:cNvSpPr txBox="1"/>
            <p:nvPr/>
          </p:nvSpPr>
          <p:spPr>
            <a:xfrm>
              <a:off x="1339941724" y="0"/>
              <a:ext cx="807541922" cy="214748364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יוני</a:t>
              </a:r>
              <a:endParaRPr/>
            </a:p>
          </p:txBody>
        </p:sp>
        <p:sp>
          <p:nvSpPr>
            <p:cNvPr id="620" name="Google Shape;620;p80"/>
            <p:cNvSpPr txBox="1"/>
            <p:nvPr/>
          </p:nvSpPr>
          <p:spPr>
            <a:xfrm>
              <a:off x="0" y="306535409"/>
              <a:ext cx="1669333764" cy="171894048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9BBB59"/>
                </a:buClr>
                <a:buSzPts val="1800"/>
                <a:buFont typeface="Quattrocento Sans"/>
                <a:buNone/>
              </a:pPr>
              <a:r>
                <a:rPr b="1" i="0" lang="iw-IL" sz="1800" u="none">
                  <a:solidFill>
                    <a:srgbClr val="9BBB59"/>
                  </a:solidFill>
                  <a:latin typeface="Quattrocento Sans"/>
                  <a:ea typeface="Quattrocento Sans"/>
                  <a:cs typeface="Quattrocento Sans"/>
                  <a:sym typeface="Quattrocento Sans"/>
                </a:rPr>
                <a:t>שליחת תאריכי גיוס למתגייסי אוגוסט גברים</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81"/>
          <p:cNvSpPr txBox="1"/>
          <p:nvPr/>
        </p:nvSpPr>
        <p:spPr>
          <a:xfrm>
            <a:off x="6081712" y="4005262"/>
            <a:ext cx="3983037" cy="927100"/>
          </a:xfrm>
          <a:prstGeom prst="rect">
            <a:avLst/>
          </a:prstGeom>
          <a:solidFill>
            <a:srgbClr val="DBEE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626" name="Google Shape;626;p81"/>
          <p:cNvSpPr txBox="1"/>
          <p:nvPr/>
        </p:nvSpPr>
        <p:spPr>
          <a:xfrm>
            <a:off x="2135187" y="4005262"/>
            <a:ext cx="3983037" cy="927100"/>
          </a:xfrm>
          <a:prstGeom prst="rect">
            <a:avLst/>
          </a:prstGeom>
          <a:solidFill>
            <a:srgbClr val="DCE6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nvGrpSpPr>
          <p:cNvPr id="627" name="Google Shape;627;p81"/>
          <p:cNvGrpSpPr/>
          <p:nvPr/>
        </p:nvGrpSpPr>
        <p:grpSpPr>
          <a:xfrm>
            <a:off x="1343025" y="115887"/>
            <a:ext cx="10874375" cy="6608762"/>
            <a:chOff x="0" y="0"/>
            <a:chExt cx="2147483647" cy="2147483647"/>
          </a:xfrm>
        </p:grpSpPr>
        <p:pic>
          <p:nvPicPr>
            <p:cNvPr id="628" name="Google Shape;628;p81"/>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629" name="Google Shape;629;p81"/>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630" name="Google Shape;630;p81"/>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631" name="Google Shape;631;p81"/>
            <p:cNvGrpSpPr/>
            <p:nvPr/>
          </p:nvGrpSpPr>
          <p:grpSpPr>
            <a:xfrm>
              <a:off x="0" y="1959054010"/>
              <a:ext cx="1853881995" cy="95081451"/>
              <a:chOff x="0" y="0"/>
              <a:chExt cx="2147483646" cy="2147483646"/>
            </a:xfrm>
          </p:grpSpPr>
          <p:sp>
            <p:nvSpPr>
              <p:cNvPr id="632" name="Google Shape;632;p81"/>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633" name="Google Shape;633;p81"/>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634" name="Google Shape;634;p81"/>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635" name="Google Shape;635;p81"/>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636" name="Google Shape;636;p81"/>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637" name="Google Shape;637;p81"/>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638" name="Google Shape;638;p81"/>
          <p:cNvSpPr/>
          <p:nvPr/>
        </p:nvSpPr>
        <p:spPr>
          <a:xfrm>
            <a:off x="1524000" y="103187"/>
            <a:ext cx="9144000" cy="11953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קביעת מועד הגיוס</a:t>
            </a:r>
            <a:endParaRPr/>
          </a:p>
        </p:txBody>
      </p:sp>
      <p:sp>
        <p:nvSpPr>
          <p:cNvPr descr="מציג את 20161006_103752.jpg" id="639" name="Google Shape;639;p81"/>
          <p:cNvSpPr txBox="1"/>
          <p:nvPr/>
        </p:nvSpPr>
        <p:spPr>
          <a:xfrm>
            <a:off x="10447337"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640" name="Google Shape;640;p81"/>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641" name="Google Shape;641;p81"/>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642" name="Google Shape;642;p81"/>
          <p:cNvSpPr txBox="1"/>
          <p:nvPr/>
        </p:nvSpPr>
        <p:spPr>
          <a:xfrm>
            <a:off x="1830387" y="1147762"/>
            <a:ext cx="8118475" cy="12017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Quattrocento Sans"/>
              <a:buNone/>
            </a:pPr>
            <a:r>
              <a:rPr b="0" i="0" lang="iw-IL" sz="1800" u="none">
                <a:solidFill>
                  <a:schemeClr val="dk1"/>
                </a:solidFill>
                <a:latin typeface="Quattrocento Sans"/>
                <a:ea typeface="Quattrocento Sans"/>
                <a:cs typeface="Quattrocento Sans"/>
                <a:sym typeface="Quattrocento Sans"/>
              </a:rPr>
              <a:t>מועד הגיוס ייקבע לכם לאחר השלמת הליכי הצו הראשון, אבל, כאמור, מדובר במועד ראשוני שמשתנה לא פעם בשל צרכי הצבא, ולעתים, לאחר אישור בקשה אישית של המועמד. מועד הגיוס המקורי יכול כמובן להשתנות גם בעקבות תוצאות מבדקים, שינוי שיבוץ, עדכון המצב הרפואי, קבלה למסלול קדם-צבאי וגורמים נוספים.</a:t>
            </a:r>
            <a:endParaRPr/>
          </a:p>
        </p:txBody>
      </p:sp>
      <p:cxnSp>
        <p:nvCxnSpPr>
          <p:cNvPr id="643" name="Google Shape;643;p81"/>
          <p:cNvCxnSpPr/>
          <p:nvPr/>
        </p:nvCxnSpPr>
        <p:spPr>
          <a:xfrm>
            <a:off x="2139950" y="4005262"/>
            <a:ext cx="7921625" cy="0"/>
          </a:xfrm>
          <a:prstGeom prst="straightConnector1">
            <a:avLst/>
          </a:prstGeom>
          <a:noFill/>
          <a:ln cap="flat" cmpd="sng" w="38100">
            <a:solidFill>
              <a:srgbClr val="7F7F7F"/>
            </a:solidFill>
            <a:prstDash val="solid"/>
            <a:miter lim="800000"/>
            <a:headEnd len="med" w="med" type="none"/>
            <a:tailEnd len="med" w="med" type="none"/>
          </a:ln>
        </p:spPr>
      </p:cxnSp>
      <p:cxnSp>
        <p:nvCxnSpPr>
          <p:cNvPr id="644" name="Google Shape;644;p81"/>
          <p:cNvCxnSpPr/>
          <p:nvPr/>
        </p:nvCxnSpPr>
        <p:spPr>
          <a:xfrm>
            <a:off x="2135187" y="3716337"/>
            <a:ext cx="0" cy="576262"/>
          </a:xfrm>
          <a:prstGeom prst="straightConnector1">
            <a:avLst/>
          </a:prstGeom>
          <a:noFill/>
          <a:ln cap="flat" cmpd="sng" w="38100">
            <a:solidFill>
              <a:srgbClr val="7F7F7F"/>
            </a:solidFill>
            <a:prstDash val="solid"/>
            <a:miter lim="800000"/>
            <a:headEnd len="med" w="med" type="none"/>
            <a:tailEnd len="med" w="med" type="none"/>
          </a:ln>
        </p:spPr>
      </p:cxnSp>
      <p:cxnSp>
        <p:nvCxnSpPr>
          <p:cNvPr id="645" name="Google Shape;645;p81"/>
          <p:cNvCxnSpPr/>
          <p:nvPr/>
        </p:nvCxnSpPr>
        <p:spPr>
          <a:xfrm>
            <a:off x="10056812" y="3716337"/>
            <a:ext cx="0" cy="576262"/>
          </a:xfrm>
          <a:prstGeom prst="straightConnector1">
            <a:avLst/>
          </a:prstGeom>
          <a:noFill/>
          <a:ln cap="flat" cmpd="sng" w="38100">
            <a:solidFill>
              <a:srgbClr val="7F7F7F"/>
            </a:solidFill>
            <a:prstDash val="solid"/>
            <a:miter lim="800000"/>
            <a:headEnd len="med" w="med" type="none"/>
            <a:tailEnd len="med" w="med" type="none"/>
          </a:ln>
        </p:spPr>
      </p:cxnSp>
      <p:cxnSp>
        <p:nvCxnSpPr>
          <p:cNvPr id="646" name="Google Shape;646;p81"/>
          <p:cNvCxnSpPr/>
          <p:nvPr/>
        </p:nvCxnSpPr>
        <p:spPr>
          <a:xfrm>
            <a:off x="4511675" y="3716337"/>
            <a:ext cx="0" cy="576262"/>
          </a:xfrm>
          <a:prstGeom prst="straightConnector1">
            <a:avLst/>
          </a:prstGeom>
          <a:noFill/>
          <a:ln cap="flat" cmpd="sng" w="38100">
            <a:solidFill>
              <a:srgbClr val="BFBFBF"/>
            </a:solidFill>
            <a:prstDash val="solid"/>
            <a:miter lim="800000"/>
            <a:headEnd len="med" w="med" type="none"/>
            <a:tailEnd len="med" w="med" type="none"/>
          </a:ln>
        </p:spPr>
      </p:cxnSp>
      <p:cxnSp>
        <p:nvCxnSpPr>
          <p:cNvPr id="647" name="Google Shape;647;p81"/>
          <p:cNvCxnSpPr/>
          <p:nvPr/>
        </p:nvCxnSpPr>
        <p:spPr>
          <a:xfrm>
            <a:off x="2927350" y="3716337"/>
            <a:ext cx="0" cy="576262"/>
          </a:xfrm>
          <a:prstGeom prst="straightConnector1">
            <a:avLst/>
          </a:prstGeom>
          <a:noFill/>
          <a:ln cap="flat" cmpd="sng" w="38100">
            <a:solidFill>
              <a:srgbClr val="BFBFBF"/>
            </a:solidFill>
            <a:prstDash val="solid"/>
            <a:miter lim="800000"/>
            <a:headEnd len="med" w="med" type="none"/>
            <a:tailEnd len="med" w="med" type="none"/>
          </a:ln>
        </p:spPr>
      </p:cxnSp>
      <p:sp>
        <p:nvSpPr>
          <p:cNvPr id="648" name="Google Shape;648;p81"/>
          <p:cNvSpPr txBox="1"/>
          <p:nvPr/>
        </p:nvSpPr>
        <p:spPr>
          <a:xfrm>
            <a:off x="8513762" y="4249737"/>
            <a:ext cx="126523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יולי-אוגוסט</a:t>
            </a:r>
            <a:endParaRPr/>
          </a:p>
        </p:txBody>
      </p:sp>
      <p:sp>
        <p:nvSpPr>
          <p:cNvPr id="649" name="Google Shape;649;p81"/>
          <p:cNvSpPr txBox="1"/>
          <p:nvPr/>
        </p:nvSpPr>
        <p:spPr>
          <a:xfrm>
            <a:off x="2228850" y="4249737"/>
            <a:ext cx="1289050"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מרץ-אפריל</a:t>
            </a:r>
            <a:endParaRPr/>
          </a:p>
        </p:txBody>
      </p:sp>
      <p:sp>
        <p:nvSpPr>
          <p:cNvPr id="650" name="Google Shape;650;p81"/>
          <p:cNvSpPr txBox="1"/>
          <p:nvPr/>
        </p:nvSpPr>
        <p:spPr>
          <a:xfrm>
            <a:off x="5294312" y="4208462"/>
            <a:ext cx="1628775"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נובמבר-דצמבר</a:t>
            </a:r>
            <a:endParaRPr/>
          </a:p>
        </p:txBody>
      </p:sp>
      <p:sp>
        <p:nvSpPr>
          <p:cNvPr id="651" name="Google Shape;651;p81"/>
          <p:cNvSpPr txBox="1"/>
          <p:nvPr/>
        </p:nvSpPr>
        <p:spPr>
          <a:xfrm>
            <a:off x="7454900" y="4487862"/>
            <a:ext cx="1149350" cy="461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BACC6"/>
              </a:buClr>
              <a:buSzPts val="2400"/>
              <a:buFont typeface="Quattrocento Sans"/>
              <a:buNone/>
            </a:pPr>
            <a:r>
              <a:rPr b="1" i="0" lang="iw-IL" sz="2400" u="none">
                <a:solidFill>
                  <a:srgbClr val="4BACC6"/>
                </a:solidFill>
                <a:latin typeface="Quattrocento Sans"/>
                <a:ea typeface="Quattrocento Sans"/>
                <a:cs typeface="Quattrocento Sans"/>
                <a:sym typeface="Quattrocento Sans"/>
              </a:rPr>
              <a:t>חציון א'</a:t>
            </a:r>
            <a:endParaRPr/>
          </a:p>
        </p:txBody>
      </p:sp>
      <p:sp>
        <p:nvSpPr>
          <p:cNvPr id="652" name="Google Shape;652;p81"/>
          <p:cNvSpPr txBox="1"/>
          <p:nvPr/>
        </p:nvSpPr>
        <p:spPr>
          <a:xfrm>
            <a:off x="3643312" y="4487862"/>
            <a:ext cx="1131887" cy="461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2400"/>
              <a:buFont typeface="Quattrocento Sans"/>
              <a:buNone/>
            </a:pPr>
            <a:r>
              <a:rPr b="1" i="0" lang="iw-IL" sz="2400" u="none">
                <a:solidFill>
                  <a:schemeClr val="accent1"/>
                </a:solidFill>
                <a:latin typeface="Quattrocento Sans"/>
                <a:ea typeface="Quattrocento Sans"/>
                <a:cs typeface="Quattrocento Sans"/>
                <a:sym typeface="Quattrocento Sans"/>
              </a:rPr>
              <a:t>חציון ב'</a:t>
            </a:r>
            <a:endParaRPr/>
          </a:p>
        </p:txBody>
      </p:sp>
      <p:sp>
        <p:nvSpPr>
          <p:cNvPr id="653" name="Google Shape;653;p81"/>
          <p:cNvSpPr txBox="1"/>
          <p:nvPr/>
        </p:nvSpPr>
        <p:spPr>
          <a:xfrm>
            <a:off x="6740525" y="3413125"/>
            <a:ext cx="1014412"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אוקטובר</a:t>
            </a:r>
            <a:endParaRPr/>
          </a:p>
        </p:txBody>
      </p:sp>
      <p:sp>
        <p:nvSpPr>
          <p:cNvPr id="654" name="Google Shape;654;p81"/>
          <p:cNvSpPr txBox="1"/>
          <p:nvPr/>
        </p:nvSpPr>
        <p:spPr>
          <a:xfrm>
            <a:off x="3644900" y="3465512"/>
            <a:ext cx="914400" cy="3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Quattrocento Sans"/>
              <a:buNone/>
            </a:pPr>
            <a:r>
              <a:rPr b="1" i="0" lang="iw-IL" sz="1800" u="none">
                <a:solidFill>
                  <a:schemeClr val="dk1"/>
                </a:solidFill>
                <a:latin typeface="Quattrocento Sans"/>
                <a:ea typeface="Quattrocento Sans"/>
                <a:cs typeface="Quattrocento Sans"/>
                <a:sym typeface="Quattrocento Sans"/>
              </a:rPr>
              <a:t>פברואר</a:t>
            </a:r>
            <a:endParaRPr/>
          </a:p>
        </p:txBody>
      </p:sp>
      <p:cxnSp>
        <p:nvCxnSpPr>
          <p:cNvPr id="655" name="Google Shape;655;p81"/>
          <p:cNvCxnSpPr/>
          <p:nvPr/>
        </p:nvCxnSpPr>
        <p:spPr>
          <a:xfrm>
            <a:off x="5303837" y="3716337"/>
            <a:ext cx="0" cy="576262"/>
          </a:xfrm>
          <a:prstGeom prst="straightConnector1">
            <a:avLst/>
          </a:prstGeom>
          <a:noFill/>
          <a:ln cap="flat" cmpd="sng" w="38100">
            <a:solidFill>
              <a:srgbClr val="7F7F7F"/>
            </a:solidFill>
            <a:prstDash val="solid"/>
            <a:miter lim="800000"/>
            <a:headEnd len="med" w="med" type="none"/>
            <a:tailEnd len="med" w="med" type="none"/>
          </a:ln>
        </p:spPr>
      </p:cxnSp>
      <p:cxnSp>
        <p:nvCxnSpPr>
          <p:cNvPr id="656" name="Google Shape;656;p81"/>
          <p:cNvCxnSpPr/>
          <p:nvPr/>
        </p:nvCxnSpPr>
        <p:spPr>
          <a:xfrm>
            <a:off x="6888162" y="3716337"/>
            <a:ext cx="0" cy="576262"/>
          </a:xfrm>
          <a:prstGeom prst="straightConnector1">
            <a:avLst/>
          </a:prstGeom>
          <a:noFill/>
          <a:ln cap="flat" cmpd="sng" w="38100">
            <a:solidFill>
              <a:srgbClr val="7F7F7F"/>
            </a:solidFill>
            <a:prstDash val="solid"/>
            <a:miter lim="800000"/>
            <a:headEnd len="med" w="med" type="none"/>
            <a:tailEnd len="med" w="med" type="none"/>
          </a:ln>
        </p:spPr>
      </p:cxnSp>
      <p:cxnSp>
        <p:nvCxnSpPr>
          <p:cNvPr id="657" name="Google Shape;657;p81"/>
          <p:cNvCxnSpPr/>
          <p:nvPr/>
        </p:nvCxnSpPr>
        <p:spPr>
          <a:xfrm>
            <a:off x="7680325" y="3716337"/>
            <a:ext cx="0" cy="576262"/>
          </a:xfrm>
          <a:prstGeom prst="straightConnector1">
            <a:avLst/>
          </a:prstGeom>
          <a:noFill/>
          <a:ln cap="flat" cmpd="sng" w="38100">
            <a:solidFill>
              <a:srgbClr val="BFBFBF"/>
            </a:solidFill>
            <a:prstDash val="solid"/>
            <a:miter lim="800000"/>
            <a:headEnd len="med" w="med" type="none"/>
            <a:tailEnd len="med" w="med" type="none"/>
          </a:ln>
        </p:spPr>
      </p:cxnSp>
      <p:cxnSp>
        <p:nvCxnSpPr>
          <p:cNvPr id="658" name="Google Shape;658;p81"/>
          <p:cNvCxnSpPr/>
          <p:nvPr/>
        </p:nvCxnSpPr>
        <p:spPr>
          <a:xfrm>
            <a:off x="8472487" y="3716337"/>
            <a:ext cx="0" cy="576262"/>
          </a:xfrm>
          <a:prstGeom prst="straightConnector1">
            <a:avLst/>
          </a:prstGeom>
          <a:noFill/>
          <a:ln cap="flat" cmpd="sng" w="38100">
            <a:solidFill>
              <a:srgbClr val="7F7F7F"/>
            </a:solidFill>
            <a:prstDash val="solid"/>
            <a:miter lim="800000"/>
            <a:headEnd len="med" w="med" type="none"/>
            <a:tailEnd len="med" w="med" type="none"/>
          </a:ln>
        </p:spPr>
      </p:cxnSp>
      <p:cxnSp>
        <p:nvCxnSpPr>
          <p:cNvPr id="659" name="Google Shape;659;p81"/>
          <p:cNvCxnSpPr/>
          <p:nvPr/>
        </p:nvCxnSpPr>
        <p:spPr>
          <a:xfrm>
            <a:off x="9264650" y="3716337"/>
            <a:ext cx="0" cy="576262"/>
          </a:xfrm>
          <a:prstGeom prst="straightConnector1">
            <a:avLst/>
          </a:prstGeom>
          <a:noFill/>
          <a:ln cap="flat" cmpd="sng" w="38100">
            <a:solidFill>
              <a:srgbClr val="BFBFBF"/>
            </a:solidFill>
            <a:prstDash val="solid"/>
            <a:miter lim="800000"/>
            <a:headEnd len="med" w="med" type="none"/>
            <a:tailEnd len="med" w="med" type="none"/>
          </a:ln>
        </p:spPr>
      </p:cxnSp>
      <p:cxnSp>
        <p:nvCxnSpPr>
          <p:cNvPr id="660" name="Google Shape;660;p81"/>
          <p:cNvCxnSpPr/>
          <p:nvPr/>
        </p:nvCxnSpPr>
        <p:spPr>
          <a:xfrm>
            <a:off x="3719512" y="3738562"/>
            <a:ext cx="0" cy="574675"/>
          </a:xfrm>
          <a:prstGeom prst="straightConnector1">
            <a:avLst/>
          </a:prstGeom>
          <a:noFill/>
          <a:ln cap="flat" cmpd="sng" w="38100">
            <a:solidFill>
              <a:srgbClr val="7F7F7F"/>
            </a:solidFill>
            <a:prstDash val="solid"/>
            <a:miter lim="800000"/>
            <a:headEnd len="med" w="med" type="none"/>
            <a:tailEnd len="med" w="med" type="none"/>
          </a:ln>
        </p:spPr>
      </p:cxnSp>
      <p:cxnSp>
        <p:nvCxnSpPr>
          <p:cNvPr id="661" name="Google Shape;661;p81"/>
          <p:cNvCxnSpPr/>
          <p:nvPr/>
        </p:nvCxnSpPr>
        <p:spPr>
          <a:xfrm>
            <a:off x="6096000" y="3429000"/>
            <a:ext cx="0" cy="1800225"/>
          </a:xfrm>
          <a:prstGeom prst="straightConnector1">
            <a:avLst/>
          </a:prstGeom>
          <a:noFill/>
          <a:ln cap="flat" cmpd="sng" w="38100">
            <a:solidFill>
              <a:srgbClr val="BFBFBF"/>
            </a:solidFill>
            <a:prstDash val="solid"/>
            <a:miter lim="800000"/>
            <a:headEnd len="med" w="med" type="none"/>
            <a:tailEnd len="med" w="med" type="none"/>
          </a:ln>
        </p:spPr>
      </p:cxnSp>
      <p:sp>
        <p:nvSpPr>
          <p:cNvPr id="662" name="Google Shape;662;p81"/>
          <p:cNvSpPr txBox="1"/>
          <p:nvPr/>
        </p:nvSpPr>
        <p:spPr>
          <a:xfrm>
            <a:off x="2846387" y="2687637"/>
            <a:ext cx="6297612" cy="982662"/>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307BBD"/>
              </a:buClr>
              <a:buSzPts val="3600"/>
              <a:buFont typeface="Arial"/>
              <a:buNone/>
            </a:pPr>
            <a:r>
              <a:rPr b="1" i="0" lang="iw-IL" sz="3600" u="none" cap="none" strike="noStrike">
                <a:solidFill>
                  <a:srgbClr val="307BBD"/>
                </a:solidFill>
                <a:latin typeface="Quattrocento Sans"/>
                <a:ea typeface="Quattrocento Sans"/>
                <a:cs typeface="Quattrocento Sans"/>
                <a:sym typeface="Quattrocento Sans"/>
              </a:rPr>
              <a:t>שנת הגיוס</a:t>
            </a:r>
            <a:endParaRPr b="1" i="0" sz="3600" u="none" cap="none" strike="noStrike">
              <a:solidFill>
                <a:srgbClr val="307BBD"/>
              </a:solidFill>
              <a:latin typeface="Quattrocento Sans"/>
              <a:ea typeface="Quattrocento Sans"/>
              <a:cs typeface="Quattrocento Sans"/>
              <a:sym typeface="Quattrocen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grpSp>
        <p:nvGrpSpPr>
          <p:cNvPr id="667" name="Google Shape;667;p82"/>
          <p:cNvGrpSpPr/>
          <p:nvPr/>
        </p:nvGrpSpPr>
        <p:grpSpPr>
          <a:xfrm>
            <a:off x="1343025" y="115887"/>
            <a:ext cx="10874375" cy="6608762"/>
            <a:chOff x="0" y="0"/>
            <a:chExt cx="2147483647" cy="2147483647"/>
          </a:xfrm>
        </p:grpSpPr>
        <p:pic>
          <p:nvPicPr>
            <p:cNvPr id="668" name="Google Shape;668;p82"/>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669" name="Google Shape;669;p82"/>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670" name="Google Shape;670;p82"/>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671" name="Google Shape;671;p82"/>
            <p:cNvGrpSpPr/>
            <p:nvPr/>
          </p:nvGrpSpPr>
          <p:grpSpPr>
            <a:xfrm>
              <a:off x="0" y="1959054010"/>
              <a:ext cx="1853881995" cy="95081451"/>
              <a:chOff x="0" y="0"/>
              <a:chExt cx="2147483646" cy="2147483646"/>
            </a:xfrm>
          </p:grpSpPr>
          <p:sp>
            <p:nvSpPr>
              <p:cNvPr id="672" name="Google Shape;672;p82"/>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673" name="Google Shape;673;p82"/>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https://www.mitgaisim.idf.il/</a:t>
                </a:r>
                <a:endParaRPr/>
              </a:p>
            </p:txBody>
          </p:sp>
          <p:sp>
            <p:nvSpPr>
              <p:cNvPr id="674" name="Google Shape;674;p82"/>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100"/>
                  <a:buFont typeface="Quattrocento Sans"/>
                  <a:buNone/>
                </a:pPr>
                <a:r>
                  <a:rPr b="0" i="0" lang="iw-IL" sz="1100" u="none">
                    <a:solidFill>
                      <a:schemeClr val="dk1"/>
                    </a:solidFill>
                    <a:latin typeface="Quattrocento Sans"/>
                    <a:ea typeface="Quattrocento Sans"/>
                    <a:cs typeface="Quattrocento Sans"/>
                    <a:sym typeface="Quattrocento Sans"/>
                  </a:rPr>
                  <a:t>טלפון: 03-7388888 </a:t>
                </a:r>
                <a:r>
                  <a:rPr b="1" i="0" lang="iw-IL" sz="1100" u="none">
                    <a:solidFill>
                      <a:schemeClr val="dk1"/>
                    </a:solidFill>
                    <a:latin typeface="Quattrocento Sans"/>
                    <a:ea typeface="Quattrocento Sans"/>
                    <a:cs typeface="Quattrocento Sans"/>
                    <a:sym typeface="Quattrocento Sans"/>
                  </a:rPr>
                  <a:t>3529*</a:t>
                </a:r>
                <a:endParaRPr/>
              </a:p>
            </p:txBody>
          </p:sp>
          <p:pic>
            <p:nvPicPr>
              <p:cNvPr descr="תוצאת תמונה עבור ‪service icon png‬‏" id="675" name="Google Shape;675;p82"/>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676" name="Google Shape;676;p82"/>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677" name="Google Shape;677;p82"/>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sp>
        <p:nvSpPr>
          <p:cNvPr id="678" name="Google Shape;678;p82"/>
          <p:cNvSpPr/>
          <p:nvPr/>
        </p:nvSpPr>
        <p:spPr>
          <a:xfrm>
            <a:off x="1524000" y="103187"/>
            <a:ext cx="9144000" cy="1195387"/>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92C8ED"/>
              </a:buClr>
              <a:buSzPts val="4400"/>
              <a:buFont typeface="Quattrocento Sans"/>
              <a:buNone/>
            </a:pPr>
            <a:r>
              <a:rPr b="1" i="0" lang="iw-IL" sz="4400" u="none" cap="none" strike="noStrike">
                <a:solidFill>
                  <a:srgbClr val="92C8ED"/>
                </a:solidFill>
                <a:latin typeface="Quattrocento Sans"/>
                <a:ea typeface="Quattrocento Sans"/>
                <a:cs typeface="Quattrocento Sans"/>
                <a:sym typeface="Quattrocento Sans"/>
              </a:rPr>
              <a:t>קביעת מועד הגיוס</a:t>
            </a:r>
            <a:endParaRPr/>
          </a:p>
        </p:txBody>
      </p:sp>
      <p:sp>
        <p:nvSpPr>
          <p:cNvPr descr="מציג את 20161006_103752.jpg" id="679" name="Google Shape;679;p82"/>
          <p:cNvSpPr txBox="1"/>
          <p:nvPr/>
        </p:nvSpPr>
        <p:spPr>
          <a:xfrm>
            <a:off x="10447337"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680" name="Google Shape;680;p82"/>
          <p:cNvSpPr txBox="1"/>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898989"/>
              </a:buClr>
              <a:buSzPts val="1200"/>
              <a:buFont typeface="Calibri"/>
              <a:buNone/>
            </a:pPr>
            <a:r>
              <a:rPr b="0" i="0" lang="iw-IL" sz="1200" u="none">
                <a:solidFill>
                  <a:srgbClr val="898989"/>
                </a:solidFill>
                <a:latin typeface="Calibri"/>
                <a:ea typeface="Calibri"/>
                <a:cs typeface="Calibri"/>
                <a:sym typeface="Calibri"/>
              </a:rPr>
              <a:t>-בלתי מסווג-</a:t>
            </a:r>
            <a:endParaRPr/>
          </a:p>
        </p:txBody>
      </p:sp>
      <p:sp>
        <p:nvSpPr>
          <p:cNvPr id="681" name="Google Shape;681;p82"/>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682" name="Google Shape;682;p82"/>
          <p:cNvSpPr txBox="1"/>
          <p:nvPr/>
        </p:nvSpPr>
        <p:spPr>
          <a:xfrm>
            <a:off x="6550025" y="1268412"/>
            <a:ext cx="5532437" cy="184626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95959"/>
              </a:buClr>
              <a:buSzPts val="1800"/>
              <a:buFont typeface="Quattrocento Sans"/>
              <a:buNone/>
            </a:pPr>
            <a:r>
              <a:rPr b="1" i="0" lang="iw-IL" sz="1800" u="none">
                <a:solidFill>
                  <a:srgbClr val="595959"/>
                </a:solidFill>
                <a:latin typeface="Quattrocento Sans"/>
                <a:ea typeface="Quattrocento Sans"/>
                <a:cs typeface="Quattrocento Sans"/>
                <a:sym typeface="Quattrocento Sans"/>
              </a:rPr>
              <a:t>איך אוכל לקבל דחיית גיוס (דח"ג)?</a:t>
            </a:r>
            <a:br>
              <a:rPr b="1" i="0" lang="iw-IL" sz="1600" u="none">
                <a:solidFill>
                  <a:srgbClr val="595959"/>
                </a:solidFill>
                <a:latin typeface="Quattrocento Sans"/>
                <a:ea typeface="Quattrocento Sans"/>
                <a:cs typeface="Quattrocento Sans"/>
                <a:sym typeface="Quattrocento Sans"/>
              </a:rPr>
            </a:br>
            <a:r>
              <a:rPr b="0" i="0" lang="iw-IL" sz="1600" u="none">
                <a:solidFill>
                  <a:schemeClr val="dk1"/>
                </a:solidFill>
                <a:latin typeface="Quattrocento Sans"/>
                <a:ea typeface="Quattrocento Sans"/>
                <a:cs typeface="Quattrocento Sans"/>
                <a:sym typeface="Quattrocento Sans"/>
              </a:rPr>
              <a:t>בקשות לדחיית הגיוס לפרק זמן ארוך של חצי שנה ויותר יכולות להינתן </a:t>
            </a:r>
            <a:r>
              <a:rPr b="1" i="0" lang="iw-IL" sz="1600" u="none">
                <a:solidFill>
                  <a:schemeClr val="dk1"/>
                </a:solidFill>
                <a:latin typeface="Quattrocento Sans"/>
                <a:ea typeface="Quattrocento Sans"/>
                <a:cs typeface="Quattrocento Sans"/>
                <a:sym typeface="Quattrocento Sans"/>
              </a:rPr>
              <a:t>רק במקרים של הצטרפות למסגרת קדם-צבאית </a:t>
            </a:r>
            <a:r>
              <a:rPr b="0" i="0" lang="iw-IL" sz="1600" u="none">
                <a:solidFill>
                  <a:schemeClr val="dk1"/>
                </a:solidFill>
                <a:latin typeface="Quattrocento Sans"/>
                <a:ea typeface="Quattrocento Sans"/>
                <a:cs typeface="Quattrocento Sans"/>
                <a:sym typeface="Quattrocento Sans"/>
              </a:rPr>
              <a:t>כמו עתודה, ישיבת הסדר, שנת שירות, מכינה צבאית, י"ג- י"ד ומסלולים דומים נוספים. יש לשלוח את </a:t>
            </a:r>
            <a:r>
              <a:rPr b="1" i="0" lang="iw-IL" sz="1600" u="none">
                <a:solidFill>
                  <a:schemeClr val="dk1"/>
                </a:solidFill>
                <a:latin typeface="Quattrocento Sans"/>
                <a:ea typeface="Quattrocento Sans"/>
                <a:cs typeface="Quattrocento Sans"/>
                <a:sym typeface="Quattrocento Sans"/>
              </a:rPr>
              <a:t>כל הטפסים</a:t>
            </a:r>
            <a:r>
              <a:rPr b="0" i="0" lang="iw-IL" sz="1600" u="none">
                <a:solidFill>
                  <a:schemeClr val="dk1"/>
                </a:solidFill>
                <a:latin typeface="Quattrocento Sans"/>
                <a:ea typeface="Quattrocento Sans"/>
                <a:cs typeface="Quattrocento Sans"/>
                <a:sym typeface="Quattrocento Sans"/>
              </a:rPr>
              <a:t> הרלוונטיים המעידים על קבלה למסגרת על מנת שנוכל לבחון את הבקשה לדחיית הגיוס.</a:t>
            </a:r>
            <a:endParaRPr/>
          </a:p>
        </p:txBody>
      </p:sp>
      <p:sp>
        <p:nvSpPr>
          <p:cNvPr id="683" name="Google Shape;683;p82"/>
          <p:cNvSpPr txBox="1"/>
          <p:nvPr/>
        </p:nvSpPr>
        <p:spPr>
          <a:xfrm>
            <a:off x="2782887" y="1268412"/>
            <a:ext cx="3767137" cy="406241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95959"/>
              </a:buClr>
              <a:buSzPts val="1800"/>
              <a:buFont typeface="Quattrocento Sans"/>
              <a:buNone/>
            </a:pPr>
            <a:r>
              <a:rPr b="1" i="0" lang="iw-IL" sz="1800" u="none">
                <a:solidFill>
                  <a:srgbClr val="595959"/>
                </a:solidFill>
                <a:latin typeface="Quattrocento Sans"/>
                <a:ea typeface="Quattrocento Sans"/>
                <a:cs typeface="Quattrocento Sans"/>
                <a:sym typeface="Quattrocento Sans"/>
              </a:rPr>
              <a:t>איך משנים את מועד הגיוס?</a:t>
            </a:r>
            <a:br>
              <a:rPr b="1" i="0" lang="iw-IL" sz="1600" u="none">
                <a:solidFill>
                  <a:srgbClr val="595959"/>
                </a:solidFill>
                <a:latin typeface="Quattrocento Sans"/>
                <a:ea typeface="Quattrocento Sans"/>
                <a:cs typeface="Quattrocento Sans"/>
                <a:sym typeface="Quattrocento Sans"/>
              </a:rPr>
            </a:br>
            <a:r>
              <a:rPr b="0" i="0" lang="iw-IL" sz="1600" u="none">
                <a:solidFill>
                  <a:srgbClr val="595959"/>
                </a:solidFill>
                <a:latin typeface="Quattrocento Sans"/>
                <a:ea typeface="Quattrocento Sans"/>
                <a:cs typeface="Quattrocento Sans"/>
                <a:sym typeface="Quattrocento Sans"/>
              </a:rPr>
              <a:t>הקדמה או דחייה של תאריך הגיוס יכולה להתבצע מסיבות שונות כגון: אירוע משפחתי מדרגה ראשונה, מקרה רפואי הדורש טיפול, לימודים או בחינה הפסיכומטרית, יציאה לחופשה וסיבות אישיות חשובות אחרות </a:t>
            </a:r>
            <a:r>
              <a:rPr b="1" i="0" lang="iw-IL" sz="1600" u="none">
                <a:solidFill>
                  <a:srgbClr val="595959"/>
                </a:solidFill>
                <a:latin typeface="Quattrocento Sans"/>
                <a:ea typeface="Quattrocento Sans"/>
                <a:cs typeface="Quattrocento Sans"/>
                <a:sym typeface="Quattrocento Sans"/>
              </a:rPr>
              <a:t>המונעות גיוס בתאריך שנקבע לכם</a:t>
            </a:r>
            <a:r>
              <a:rPr b="0" i="0" lang="iw-IL" sz="1600" u="none">
                <a:solidFill>
                  <a:srgbClr val="595959"/>
                </a:solidFill>
                <a:latin typeface="Quattrocento Sans"/>
                <a:ea typeface="Quattrocento Sans"/>
                <a:cs typeface="Quattrocento Sans"/>
                <a:sym typeface="Quattrocento Sans"/>
              </a:rPr>
              <a:t>.</a:t>
            </a:r>
            <a:r>
              <a:rPr b="0" i="0" lang="iw-IL" sz="1600" u="none">
                <a:solidFill>
                  <a:srgbClr val="595959"/>
                </a:solidFill>
                <a:latin typeface="Arial"/>
                <a:ea typeface="Arial"/>
                <a:cs typeface="Arial"/>
                <a:sym typeface="Arial"/>
              </a:rPr>
              <a:t> </a:t>
            </a:r>
            <a:endParaRPr b="0" i="0" sz="1600" u="non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595959"/>
              </a:buClr>
              <a:buSzPts val="1600"/>
              <a:buFont typeface="Quattrocento Sans"/>
              <a:buNone/>
            </a:pPr>
            <a:br>
              <a:rPr b="1" i="0" lang="iw-IL" sz="1600" u="none">
                <a:solidFill>
                  <a:srgbClr val="595959"/>
                </a:solidFill>
                <a:latin typeface="Quattrocento Sans"/>
                <a:ea typeface="Quattrocento Sans"/>
                <a:cs typeface="Quattrocento Sans"/>
                <a:sym typeface="Quattrocento Sans"/>
              </a:rPr>
            </a:br>
            <a:endParaRPr/>
          </a:p>
          <a:p>
            <a:pPr indent="0" lvl="0" marL="0" marR="0" rtl="0" algn="r">
              <a:lnSpc>
                <a:spcPct val="100000"/>
              </a:lnSpc>
              <a:spcBef>
                <a:spcPts val="0"/>
              </a:spcBef>
              <a:spcAft>
                <a:spcPts val="0"/>
              </a:spcAft>
              <a:buClr>
                <a:srgbClr val="595959"/>
              </a:buClr>
              <a:buSzPts val="1600"/>
              <a:buFont typeface="Quattrocento Sans"/>
              <a:buNone/>
            </a:pPr>
            <a:r>
              <a:rPr b="0" i="0" lang="iw-IL" sz="1600" u="none">
                <a:solidFill>
                  <a:srgbClr val="595959"/>
                </a:solidFill>
                <a:latin typeface="Quattrocento Sans"/>
                <a:ea typeface="Quattrocento Sans"/>
                <a:cs typeface="Quattrocento Sans"/>
                <a:sym typeface="Quattrocento Sans"/>
              </a:rPr>
              <a:t>על מנת להקדים או לדחות את מועד הגיוס יש לפנות למרכז השירות והמידע של יחידת מיטב דרך המייל או אתר "מתגייסים" בצירוף מסמכים רלוונטיים (אם קיימים). בנוסף, יש לנסח את הסיבה שבגינה ברצונכם לשנות את מועד הגיוס. </a:t>
            </a:r>
            <a:endParaRPr/>
          </a:p>
        </p:txBody>
      </p:sp>
      <p:sp>
        <p:nvSpPr>
          <p:cNvPr id="684" name="Google Shape;684;p82"/>
          <p:cNvSpPr/>
          <p:nvPr/>
        </p:nvSpPr>
        <p:spPr>
          <a:xfrm>
            <a:off x="6669087" y="3300412"/>
            <a:ext cx="5265737" cy="2422525"/>
          </a:xfrm>
          <a:prstGeom prst="roundRect">
            <a:avLst>
              <a:gd fmla="val 9841" name="adj"/>
            </a:avLst>
          </a:prstGeom>
          <a:noFill/>
          <a:ln cap="flat" cmpd="sng" w="254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2"/>
              </a:buClr>
              <a:buSzPts val="1800"/>
              <a:buFont typeface="Quattrocento Sans"/>
              <a:buNone/>
            </a:pPr>
            <a:r>
              <a:rPr b="1" i="0" lang="iw-IL" sz="1800" u="none">
                <a:solidFill>
                  <a:schemeClr val="accent2"/>
                </a:solidFill>
                <a:latin typeface="Quattrocento Sans"/>
                <a:ea typeface="Quattrocento Sans"/>
                <a:cs typeface="Quattrocento Sans"/>
                <a:sym typeface="Quattrocento Sans"/>
              </a:rPr>
              <a:t>חשוב לדעת</a:t>
            </a:r>
            <a:br>
              <a:rPr b="0" i="0" lang="iw-IL" sz="1800" u="none">
                <a:solidFill>
                  <a:srgbClr val="FFFFFF"/>
                </a:solidFill>
                <a:latin typeface="Quattrocento Sans"/>
                <a:ea typeface="Quattrocento Sans"/>
                <a:cs typeface="Quattrocento Sans"/>
                <a:sym typeface="Quattrocento Sans"/>
              </a:rPr>
            </a:br>
            <a:r>
              <a:rPr b="0" i="0" lang="iw-IL" sz="1800" u="none">
                <a:solidFill>
                  <a:schemeClr val="dk1"/>
                </a:solidFill>
                <a:latin typeface="Quattrocento Sans"/>
                <a:ea typeface="Quattrocento Sans"/>
                <a:cs typeface="Quattrocento Sans"/>
                <a:sym typeface="Quattrocento Sans"/>
              </a:rPr>
              <a:t>צה"ל מאפשר יציאה לחו"ל עבור כלל המלשב"ים טרם הגיוס בתנאי שתחזרו ארצה לא יאוחר משלושה ימים הקודמים למועד הגיוס. יציאה לחו"ל מותנית במידה ואין בתקופת שהותכם המתוכננת בחו"ל אף זימון למיונים או הליכי התייצבות שהינם בגדר חובה. </a:t>
            </a:r>
            <a:endParaRPr/>
          </a:p>
        </p:txBody>
      </p:sp>
      <p:pic>
        <p:nvPicPr>
          <p:cNvPr descr="CCF15102013_00000-(2).jpg" id="685" name="Google Shape;685;p82"/>
          <p:cNvPicPr preferRelativeResize="0"/>
          <p:nvPr/>
        </p:nvPicPr>
        <p:blipFill rotWithShape="1">
          <a:blip r:embed="rId9">
            <a:alphaModFix/>
          </a:blip>
          <a:srcRect b="0" l="0" r="0" t="0"/>
          <a:stretch/>
        </p:blipFill>
        <p:spPr>
          <a:xfrm>
            <a:off x="269875" y="1546225"/>
            <a:ext cx="2382837" cy="3506787"/>
          </a:xfrm>
          <a:prstGeom prst="rect">
            <a:avLst/>
          </a:prstGeom>
          <a:noFill/>
          <a:ln>
            <a:noFill/>
          </a:ln>
          <a:effectLst>
            <a:outerShdw blurRad="63500" dist="38100">
              <a:srgbClr val="000000">
                <a:alpha val="39607"/>
              </a:srgbClr>
            </a:outerShdw>
          </a:effectLst>
        </p:spPr>
      </p:pic>
      <p:pic>
        <p:nvPicPr>
          <p:cNvPr descr="תוצאת תמונה עבור ‪hand holding  png‬‏" id="686" name="Google Shape;686;p82"/>
          <p:cNvPicPr preferRelativeResize="0"/>
          <p:nvPr/>
        </p:nvPicPr>
        <p:blipFill rotWithShape="1">
          <a:blip r:embed="rId10">
            <a:alphaModFix/>
          </a:blip>
          <a:srcRect b="0" l="0" r="0" t="0"/>
          <a:stretch/>
        </p:blipFill>
        <p:spPr>
          <a:xfrm>
            <a:off x="-42862" y="4638675"/>
            <a:ext cx="1385887" cy="13858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grpSp>
        <p:nvGrpSpPr>
          <p:cNvPr id="691" name="Google Shape;691;p83"/>
          <p:cNvGrpSpPr/>
          <p:nvPr/>
        </p:nvGrpSpPr>
        <p:grpSpPr>
          <a:xfrm>
            <a:off x="1343025" y="115887"/>
            <a:ext cx="10874375" cy="6608762"/>
            <a:chOff x="0" y="0"/>
            <a:chExt cx="2147483647" cy="2147483647"/>
          </a:xfrm>
        </p:grpSpPr>
        <p:pic>
          <p:nvPicPr>
            <p:cNvPr id="692" name="Google Shape;692;p83"/>
            <p:cNvPicPr preferRelativeResize="0"/>
            <p:nvPr/>
          </p:nvPicPr>
          <p:blipFill rotWithShape="1">
            <a:blip r:embed="rId3">
              <a:alphaModFix/>
            </a:blip>
            <a:srcRect b="34242" l="6144" r="37811" t="34895"/>
            <a:stretch/>
          </p:blipFill>
          <p:spPr>
            <a:xfrm>
              <a:off x="1760065444" y="163797102"/>
              <a:ext cx="245200697" cy="177758922"/>
            </a:xfrm>
            <a:prstGeom prst="rect">
              <a:avLst/>
            </a:prstGeom>
            <a:noFill/>
            <a:ln>
              <a:noFill/>
            </a:ln>
          </p:spPr>
        </p:pic>
        <p:pic>
          <p:nvPicPr>
            <p:cNvPr id="693" name="Google Shape;693;p83"/>
            <p:cNvPicPr preferRelativeResize="0"/>
            <p:nvPr/>
          </p:nvPicPr>
          <p:blipFill rotWithShape="1">
            <a:blip r:embed="rId4">
              <a:alphaModFix/>
            </a:blip>
            <a:srcRect b="34243" l="37812" r="22928" t="30498"/>
            <a:stretch/>
          </p:blipFill>
          <p:spPr>
            <a:xfrm>
              <a:off x="1988682314" y="0"/>
              <a:ext cx="158801332" cy="187725718"/>
            </a:xfrm>
            <a:prstGeom prst="rect">
              <a:avLst/>
            </a:prstGeom>
            <a:noFill/>
            <a:ln>
              <a:noFill/>
            </a:ln>
          </p:spPr>
        </p:pic>
        <p:pic>
          <p:nvPicPr>
            <p:cNvPr id="694" name="Google Shape;694;p83"/>
            <p:cNvPicPr preferRelativeResize="0"/>
            <p:nvPr/>
          </p:nvPicPr>
          <p:blipFill rotWithShape="1">
            <a:blip r:embed="rId5">
              <a:alphaModFix/>
            </a:blip>
            <a:srcRect b="0" l="0" r="0" t="0"/>
            <a:stretch/>
          </p:blipFill>
          <p:spPr>
            <a:xfrm>
              <a:off x="1918871079" y="1863185892"/>
              <a:ext cx="172789825" cy="284297754"/>
            </a:xfrm>
            <a:prstGeom prst="rect">
              <a:avLst/>
            </a:prstGeom>
            <a:noFill/>
            <a:ln>
              <a:noFill/>
            </a:ln>
          </p:spPr>
        </p:pic>
        <p:grpSp>
          <p:nvGrpSpPr>
            <p:cNvPr id="695" name="Google Shape;695;p83"/>
            <p:cNvGrpSpPr/>
            <p:nvPr/>
          </p:nvGrpSpPr>
          <p:grpSpPr>
            <a:xfrm>
              <a:off x="0" y="1959054010"/>
              <a:ext cx="1853881995" cy="95081451"/>
              <a:chOff x="0" y="0"/>
              <a:chExt cx="2147483646" cy="2147483646"/>
            </a:xfrm>
          </p:grpSpPr>
          <p:sp>
            <p:nvSpPr>
              <p:cNvPr id="696" name="Google Shape;696;p83"/>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697" name="Google Shape;697;p83"/>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698" name="Google Shape;698;p83"/>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699" name="Google Shape;699;p83"/>
              <p:cNvPicPr preferRelativeResize="0"/>
              <p:nvPr/>
            </p:nvPicPr>
            <p:blipFill rotWithShape="1">
              <a:blip r:embed="rId6">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700" name="Google Shape;700;p83"/>
              <p:cNvPicPr preferRelativeResize="0"/>
              <p:nvPr/>
            </p:nvPicPr>
            <p:blipFill rotWithShape="1">
              <a:blip r:embed="rId7">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701" name="Google Shape;701;p83"/>
              <p:cNvPicPr preferRelativeResize="0"/>
              <p:nvPr/>
            </p:nvPicPr>
            <p:blipFill rotWithShape="1">
              <a:blip r:embed="rId8">
                <a:alphaModFix/>
              </a:blip>
              <a:srcRect b="0" l="0" r="0" t="0"/>
              <a:stretch/>
            </p:blipFill>
            <p:spPr>
              <a:xfrm>
                <a:off x="2108679872" y="487705217"/>
                <a:ext cx="38803774" cy="1244845699"/>
              </a:xfrm>
              <a:prstGeom prst="rect">
                <a:avLst/>
              </a:prstGeom>
              <a:noFill/>
              <a:ln>
                <a:noFill/>
              </a:ln>
            </p:spPr>
          </p:pic>
        </p:grpSp>
      </p:grpSp>
      <p:pic>
        <p:nvPicPr>
          <p:cNvPr id="702" name="Google Shape;702;p83"/>
          <p:cNvPicPr preferRelativeResize="0"/>
          <p:nvPr/>
        </p:nvPicPr>
        <p:blipFill rotWithShape="1">
          <a:blip r:embed="rId9">
            <a:alphaModFix/>
          </a:blip>
          <a:srcRect b="0" l="0" r="0" t="0"/>
          <a:stretch/>
        </p:blipFill>
        <p:spPr>
          <a:xfrm>
            <a:off x="633412" y="536575"/>
            <a:ext cx="3524250" cy="5235575"/>
          </a:xfrm>
          <a:prstGeom prst="rect">
            <a:avLst/>
          </a:prstGeom>
          <a:noFill/>
          <a:ln>
            <a:noFill/>
          </a:ln>
        </p:spPr>
      </p:pic>
      <p:sp>
        <p:nvSpPr>
          <p:cNvPr id="703" name="Google Shape;703;p83"/>
          <p:cNvSpPr txBox="1"/>
          <p:nvPr/>
        </p:nvSpPr>
        <p:spPr>
          <a:xfrm>
            <a:off x="3627437" y="85725"/>
            <a:ext cx="5870575" cy="14192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92C8ED"/>
              </a:buClr>
              <a:buSzPts val="4000"/>
              <a:buFont typeface="Quattrocento Sans"/>
              <a:buNone/>
            </a:pPr>
            <a:r>
              <a:rPr b="1" i="0" lang="iw-IL" sz="4000" u="none" cap="none" strike="noStrike">
                <a:solidFill>
                  <a:srgbClr val="92C8ED"/>
                </a:solidFill>
                <a:latin typeface="Quattrocento Sans"/>
                <a:ea typeface="Quattrocento Sans"/>
                <a:cs typeface="Quattrocento Sans"/>
                <a:sym typeface="Quattrocento Sans"/>
              </a:rPr>
              <a:t>יום המא"ה לבנות בלבד!</a:t>
            </a:r>
            <a:endParaRPr/>
          </a:p>
          <a:p>
            <a:pPr indent="0" lvl="0" marL="0" marR="0" rtl="0" algn="ctr">
              <a:lnSpc>
                <a:spcPct val="100000"/>
              </a:lnSpc>
              <a:spcBef>
                <a:spcPts val="0"/>
              </a:spcBef>
              <a:spcAft>
                <a:spcPts val="0"/>
              </a:spcAft>
              <a:buClr>
                <a:srgbClr val="92C8ED"/>
              </a:buClr>
              <a:buSzPts val="2800"/>
              <a:buFont typeface="Quattrocento Sans"/>
              <a:buNone/>
            </a:pPr>
            <a:r>
              <a:rPr b="1" i="0" lang="iw-IL" sz="2800" u="none" cap="none" strike="noStrike">
                <a:solidFill>
                  <a:srgbClr val="92C8ED"/>
                </a:solidFill>
                <a:latin typeface="Quattrocento Sans"/>
                <a:ea typeface="Quattrocento Sans"/>
                <a:cs typeface="Quattrocento Sans"/>
                <a:sym typeface="Quattrocento Sans"/>
              </a:rPr>
              <a:t>(מיון איתור והתאמה)</a:t>
            </a:r>
            <a:endParaRPr/>
          </a:p>
        </p:txBody>
      </p:sp>
      <p:sp>
        <p:nvSpPr>
          <p:cNvPr id="704" name="Google Shape;704;p83"/>
          <p:cNvSpPr txBox="1"/>
          <p:nvPr/>
        </p:nvSpPr>
        <p:spPr>
          <a:xfrm>
            <a:off x="5381625" y="1616075"/>
            <a:ext cx="5000625" cy="1570037"/>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יום מבדקים מרוכז, המהווה הזדמנות נוספת להציג יכולות וכישורים.</a:t>
            </a:r>
            <a:endParaRPr/>
          </a:p>
          <a:p>
            <a:pPr indent="0" lvl="0" marL="0" marR="0" rtl="1" algn="r">
              <a:lnSpc>
                <a:spcPct val="100000"/>
              </a:lnSpc>
              <a:spcBef>
                <a:spcPts val="0"/>
              </a:spcBef>
              <a:spcAft>
                <a:spcPts val="0"/>
              </a:spcAft>
              <a:buClr>
                <a:srgbClr val="000000"/>
              </a:buClr>
              <a:buSzPts val="1600"/>
              <a:buFont typeface="Quattrocento Sans"/>
              <a:buNone/>
            </a:pPr>
            <a:r>
              <a:rPr b="1" i="0" lang="iw-IL" sz="1600" u="none">
                <a:solidFill>
                  <a:srgbClr val="000000"/>
                </a:solidFill>
                <a:latin typeface="Quattrocento Sans"/>
                <a:ea typeface="Quattrocento Sans"/>
                <a:cs typeface="Quattrocento Sans"/>
                <a:sym typeface="Quattrocento Sans"/>
              </a:rPr>
              <a:t>יום זה משפיע רבות על תהליך השיבוץ לצה"ל</a:t>
            </a:r>
            <a:endParaRPr/>
          </a:p>
          <a:p>
            <a:pPr indent="0" lvl="0" marL="0" marR="0" rtl="1" algn="r">
              <a:lnSpc>
                <a:spcPct val="100000"/>
              </a:lnSpc>
              <a:spcBef>
                <a:spcPts val="0"/>
              </a:spcBef>
              <a:spcAft>
                <a:spcPts val="0"/>
              </a:spcAft>
              <a:buClr>
                <a:srgbClr val="000000"/>
              </a:buClr>
              <a:buSzPts val="1600"/>
              <a:buFont typeface="Quattrocento Sans"/>
              <a:buNone/>
            </a:pPr>
            <a:r>
              <a:rPr b="0" i="0" lang="iw-IL" sz="1600" u="none">
                <a:solidFill>
                  <a:srgbClr val="000000"/>
                </a:solidFill>
                <a:latin typeface="Quattrocento Sans"/>
                <a:ea typeface="Quattrocento Sans"/>
                <a:cs typeface="Quattrocento Sans"/>
                <a:sym typeface="Quattrocento Sans"/>
              </a:rPr>
              <a:t>ביום המיון יתקיימו מבחנים פסיכוטכניים, סימולציות, משימות אישיות/קבוצתיות</a:t>
            </a:r>
            <a:endParaRPr/>
          </a:p>
          <a:p>
            <a:pPr indent="0" lvl="0" marL="0" marR="0" rtl="0" algn="l">
              <a:lnSpc>
                <a:spcPct val="100000"/>
              </a:lnSpc>
              <a:spcBef>
                <a:spcPts val="0"/>
              </a:spcBef>
              <a:spcAft>
                <a:spcPts val="0"/>
              </a:spcAft>
              <a:buNone/>
            </a:pPr>
            <a:r>
              <a:t/>
            </a:r>
            <a:endParaRPr b="0" i="0" sz="1600" u="none">
              <a:solidFill>
                <a:srgbClr val="000000"/>
              </a:solidFill>
              <a:latin typeface="Quattrocento Sans"/>
              <a:ea typeface="Quattrocento Sans"/>
              <a:cs typeface="Quattrocento Sans"/>
              <a:sym typeface="Quattrocento Sans"/>
            </a:endParaRPr>
          </a:p>
        </p:txBody>
      </p:sp>
      <p:sp>
        <p:nvSpPr>
          <p:cNvPr id="705" name="Google Shape;705;p83"/>
          <p:cNvSpPr/>
          <p:nvPr/>
        </p:nvSpPr>
        <p:spPr>
          <a:xfrm>
            <a:off x="5543550" y="3284537"/>
            <a:ext cx="5072062" cy="1571625"/>
          </a:xfrm>
          <a:prstGeom prst="roundRect">
            <a:avLst>
              <a:gd fmla="val 16667"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101600" lvl="0" marL="0" marR="0" rtl="1" algn="r">
              <a:lnSpc>
                <a:spcPct val="100000"/>
              </a:lnSpc>
              <a:spcBef>
                <a:spcPts val="0"/>
              </a:spcBef>
              <a:spcAft>
                <a:spcPts val="0"/>
              </a:spcAft>
              <a:buClr>
                <a:srgbClr val="000000"/>
              </a:buClr>
              <a:buSzPts val="1600"/>
              <a:buFont typeface="Arial"/>
              <a:buChar char="•"/>
            </a:pPr>
            <a:r>
              <a:rPr b="0" i="0" lang="iw-IL" sz="1600" u="none">
                <a:solidFill>
                  <a:srgbClr val="000000"/>
                </a:solidFill>
                <a:latin typeface="Quattrocento Sans"/>
                <a:ea typeface="Quattrocento Sans"/>
                <a:cs typeface="Quattrocento Sans"/>
                <a:sym typeface="Quattrocento Sans"/>
              </a:rPr>
              <a:t> יום המא"ה מדמה אופי שירות צה"לי ועל כן לא מתאפשר לקבל הקלות/התאמות.</a:t>
            </a:r>
            <a:endParaRPr/>
          </a:p>
          <a:p>
            <a:pPr indent="-101600" lvl="0" marL="0" marR="0" rtl="1" algn="r">
              <a:lnSpc>
                <a:spcPct val="100000"/>
              </a:lnSpc>
              <a:spcBef>
                <a:spcPts val="0"/>
              </a:spcBef>
              <a:spcAft>
                <a:spcPts val="0"/>
              </a:spcAft>
              <a:buClr>
                <a:srgbClr val="000000"/>
              </a:buClr>
              <a:buSzPts val="1600"/>
              <a:buFont typeface="Arial"/>
              <a:buChar char="•"/>
            </a:pPr>
            <a:r>
              <a:rPr b="0" i="0" lang="iw-IL" sz="1600" u="none">
                <a:solidFill>
                  <a:srgbClr val="000000"/>
                </a:solidFill>
                <a:latin typeface="Quattrocento Sans"/>
                <a:ea typeface="Quattrocento Sans"/>
                <a:cs typeface="Quattrocento Sans"/>
                <a:sym typeface="Quattrocento Sans"/>
              </a:rPr>
              <a:t> במידה והינך נוטלת תרופות כגון רטלין/קונצרטה יש לזכור לקחתם טרם המיון וכן לעדכן את סגל המכון.</a:t>
            </a:r>
            <a:endParaRPr/>
          </a:p>
          <a:p>
            <a:pPr indent="-101600" lvl="0" marL="0" marR="0" rtl="1" algn="r">
              <a:lnSpc>
                <a:spcPct val="100000"/>
              </a:lnSpc>
              <a:spcBef>
                <a:spcPts val="0"/>
              </a:spcBef>
              <a:spcAft>
                <a:spcPts val="0"/>
              </a:spcAft>
              <a:buClr>
                <a:srgbClr val="000000"/>
              </a:buClr>
              <a:buSzPts val="1600"/>
              <a:buFont typeface="Arial"/>
              <a:buChar char="•"/>
            </a:pPr>
            <a:r>
              <a:rPr b="0" i="0" lang="iw-IL" sz="1600" u="none">
                <a:solidFill>
                  <a:srgbClr val="000000"/>
                </a:solidFill>
                <a:latin typeface="Quattrocento Sans"/>
                <a:ea typeface="Quattrocento Sans"/>
                <a:cs typeface="Quattrocento Sans"/>
                <a:sym typeface="Quattrocento Sans"/>
              </a:rPr>
              <a:t> </a:t>
            </a:r>
            <a:r>
              <a:rPr b="1" i="0" lang="iw-IL" sz="1600" u="none">
                <a:solidFill>
                  <a:srgbClr val="000000"/>
                </a:solidFill>
                <a:latin typeface="Quattrocento Sans"/>
                <a:ea typeface="Quattrocento Sans"/>
                <a:cs typeface="Quattrocento Sans"/>
                <a:sym typeface="Quattrocento Sans"/>
              </a:rPr>
              <a:t>יום המא"ה הינו חד פעמי ולא ניתן לחזור אליו שוב</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pic>
        <p:nvPicPr>
          <p:cNvPr descr="http://gpsarab.com/shop11/img/cms.php_files/draft_lens9149501module80846211photo_1264685500israel-map.jpg" id="710" name="Google Shape;710;p84"/>
          <p:cNvPicPr preferRelativeResize="0"/>
          <p:nvPr/>
        </p:nvPicPr>
        <p:blipFill rotWithShape="1">
          <a:blip r:embed="rId3">
            <a:alphaModFix/>
          </a:blip>
          <a:srcRect b="0" l="0" r="0" t="0"/>
          <a:stretch/>
        </p:blipFill>
        <p:spPr>
          <a:xfrm>
            <a:off x="615950" y="412750"/>
            <a:ext cx="3779837" cy="4533900"/>
          </a:xfrm>
          <a:prstGeom prst="rect">
            <a:avLst/>
          </a:prstGeom>
          <a:noFill/>
          <a:ln>
            <a:noFill/>
          </a:ln>
        </p:spPr>
      </p:pic>
      <p:grpSp>
        <p:nvGrpSpPr>
          <p:cNvPr id="711" name="Google Shape;711;p84"/>
          <p:cNvGrpSpPr/>
          <p:nvPr/>
        </p:nvGrpSpPr>
        <p:grpSpPr>
          <a:xfrm>
            <a:off x="1343025" y="115887"/>
            <a:ext cx="10874375" cy="6608762"/>
            <a:chOff x="0" y="0"/>
            <a:chExt cx="2147483647" cy="2147483647"/>
          </a:xfrm>
        </p:grpSpPr>
        <p:pic>
          <p:nvPicPr>
            <p:cNvPr id="712" name="Google Shape;712;p84"/>
            <p:cNvPicPr preferRelativeResize="0"/>
            <p:nvPr/>
          </p:nvPicPr>
          <p:blipFill rotWithShape="1">
            <a:blip r:embed="rId4">
              <a:alphaModFix/>
            </a:blip>
            <a:srcRect b="34242" l="6144" r="37811" t="34895"/>
            <a:stretch/>
          </p:blipFill>
          <p:spPr>
            <a:xfrm>
              <a:off x="1760065444" y="163797102"/>
              <a:ext cx="245200697" cy="177758922"/>
            </a:xfrm>
            <a:prstGeom prst="rect">
              <a:avLst/>
            </a:prstGeom>
            <a:noFill/>
            <a:ln>
              <a:noFill/>
            </a:ln>
          </p:spPr>
        </p:pic>
        <p:pic>
          <p:nvPicPr>
            <p:cNvPr id="713" name="Google Shape;713;p84"/>
            <p:cNvPicPr preferRelativeResize="0"/>
            <p:nvPr/>
          </p:nvPicPr>
          <p:blipFill rotWithShape="1">
            <a:blip r:embed="rId5">
              <a:alphaModFix/>
            </a:blip>
            <a:srcRect b="34243" l="37812" r="22928" t="30498"/>
            <a:stretch/>
          </p:blipFill>
          <p:spPr>
            <a:xfrm>
              <a:off x="1988682314" y="0"/>
              <a:ext cx="158801332" cy="187725718"/>
            </a:xfrm>
            <a:prstGeom prst="rect">
              <a:avLst/>
            </a:prstGeom>
            <a:noFill/>
            <a:ln>
              <a:noFill/>
            </a:ln>
          </p:spPr>
        </p:pic>
        <p:pic>
          <p:nvPicPr>
            <p:cNvPr id="714" name="Google Shape;714;p84"/>
            <p:cNvPicPr preferRelativeResize="0"/>
            <p:nvPr/>
          </p:nvPicPr>
          <p:blipFill rotWithShape="1">
            <a:blip r:embed="rId6">
              <a:alphaModFix/>
            </a:blip>
            <a:srcRect b="0" l="0" r="0" t="0"/>
            <a:stretch/>
          </p:blipFill>
          <p:spPr>
            <a:xfrm>
              <a:off x="1918871079" y="1863185892"/>
              <a:ext cx="172789825" cy="284297754"/>
            </a:xfrm>
            <a:prstGeom prst="rect">
              <a:avLst/>
            </a:prstGeom>
            <a:noFill/>
            <a:ln>
              <a:noFill/>
            </a:ln>
          </p:spPr>
        </p:pic>
        <p:grpSp>
          <p:nvGrpSpPr>
            <p:cNvPr id="715" name="Google Shape;715;p84"/>
            <p:cNvGrpSpPr/>
            <p:nvPr/>
          </p:nvGrpSpPr>
          <p:grpSpPr>
            <a:xfrm>
              <a:off x="0" y="1959054010"/>
              <a:ext cx="1853881995" cy="95081451"/>
              <a:chOff x="0" y="0"/>
              <a:chExt cx="2147483646" cy="2147483646"/>
            </a:xfrm>
          </p:grpSpPr>
          <p:sp>
            <p:nvSpPr>
              <p:cNvPr id="716" name="Google Shape;716;p84"/>
              <p:cNvSpPr txBox="1"/>
              <p:nvPr/>
            </p:nvSpPr>
            <p:spPr>
              <a:xfrm>
                <a:off x="181214693" y="13007987"/>
                <a:ext cx="1939964936"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מיטב- מתגייסים לשירותך- העמוד הרשמי                        אתר "מתגייסים"    </a:t>
                </a:r>
                <a:endParaRPr/>
              </a:p>
            </p:txBody>
          </p:sp>
          <p:sp>
            <p:nvSpPr>
              <p:cNvPr id="717" name="Google Shape;717;p84"/>
              <p:cNvSpPr txBox="1"/>
              <p:nvPr/>
            </p:nvSpPr>
            <p:spPr>
              <a:xfrm>
                <a:off x="705801915" y="42201062"/>
                <a:ext cx="429155384" cy="19200644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https://www.mitgaisim.idf.il/</a:t>
                </a:r>
                <a:endParaRPr/>
              </a:p>
            </p:txBody>
          </p:sp>
          <p:sp>
            <p:nvSpPr>
              <p:cNvPr id="718" name="Google Shape;718;p84"/>
              <p:cNvSpPr txBox="1"/>
              <p:nvPr/>
            </p:nvSpPr>
            <p:spPr>
              <a:xfrm>
                <a:off x="0" y="42201062"/>
                <a:ext cx="463191843" cy="19200644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Quattrocento Sans"/>
                  <a:buNone/>
                </a:pPr>
                <a:r>
                  <a:rPr b="0" i="0" lang="iw-IL" sz="1100" u="none">
                    <a:solidFill>
                      <a:srgbClr val="000000"/>
                    </a:solidFill>
                    <a:latin typeface="Quattrocento Sans"/>
                    <a:ea typeface="Quattrocento Sans"/>
                    <a:cs typeface="Quattrocento Sans"/>
                    <a:sym typeface="Quattrocento Sans"/>
                  </a:rPr>
                  <a:t>טלפון: 03-7388888 </a:t>
                </a:r>
                <a:r>
                  <a:rPr b="1" i="0" lang="iw-IL" sz="1100" u="none">
                    <a:solidFill>
                      <a:srgbClr val="000000"/>
                    </a:solidFill>
                    <a:latin typeface="Quattrocento Sans"/>
                    <a:ea typeface="Quattrocento Sans"/>
                    <a:cs typeface="Quattrocento Sans"/>
                    <a:sym typeface="Quattrocento Sans"/>
                  </a:rPr>
                  <a:t>3529*</a:t>
                </a:r>
                <a:endParaRPr/>
              </a:p>
            </p:txBody>
          </p:sp>
          <p:pic>
            <p:nvPicPr>
              <p:cNvPr descr="תוצאת תמונה עבור ‪service icon png‬‏" id="719" name="Google Shape;719;p84"/>
              <p:cNvPicPr preferRelativeResize="0"/>
              <p:nvPr/>
            </p:nvPicPr>
            <p:blipFill rotWithShape="1">
              <a:blip r:embed="rId7">
                <a:alphaModFix/>
              </a:blip>
              <a:srcRect b="0" l="0" r="0" t="0"/>
              <a:stretch/>
            </p:blipFill>
            <p:spPr>
              <a:xfrm>
                <a:off x="449987497" y="44742003"/>
                <a:ext cx="52990939" cy="1700087531"/>
              </a:xfrm>
              <a:prstGeom prst="rect">
                <a:avLst/>
              </a:prstGeom>
              <a:noFill/>
              <a:ln>
                <a:noFill/>
              </a:ln>
            </p:spPr>
          </p:pic>
          <p:pic>
            <p:nvPicPr>
              <p:cNvPr descr="תוצאת תמונה עבור מתגייסים אפליקצייה" id="720" name="Google Shape;720;p84"/>
              <p:cNvPicPr preferRelativeResize="0"/>
              <p:nvPr/>
            </p:nvPicPr>
            <p:blipFill rotWithShape="1">
              <a:blip r:embed="rId8">
                <a:alphaModFix/>
              </a:blip>
              <a:srcRect b="0" l="0" r="0" t="0"/>
              <a:stretch/>
            </p:blipFill>
            <p:spPr>
              <a:xfrm>
                <a:off x="1350834208" y="0"/>
                <a:ext cx="65541405" cy="2147483646"/>
              </a:xfrm>
              <a:prstGeom prst="roundRect">
                <a:avLst>
                  <a:gd fmla="val 16667" name="adj"/>
                </a:avLst>
              </a:prstGeom>
              <a:noFill/>
              <a:ln>
                <a:noFill/>
              </a:ln>
            </p:spPr>
          </p:pic>
          <p:pic>
            <p:nvPicPr>
              <p:cNvPr descr="תוצאת תמונה עבור ‪.facebook‬‏" id="721" name="Google Shape;721;p84"/>
              <p:cNvPicPr preferRelativeResize="0"/>
              <p:nvPr/>
            </p:nvPicPr>
            <p:blipFill rotWithShape="1">
              <a:blip r:embed="rId9">
                <a:alphaModFix/>
              </a:blip>
              <a:srcRect b="0" l="0" r="0" t="0"/>
              <a:stretch/>
            </p:blipFill>
            <p:spPr>
              <a:xfrm>
                <a:off x="2108679872" y="487705217"/>
                <a:ext cx="38803774" cy="1244845699"/>
              </a:xfrm>
              <a:prstGeom prst="rect">
                <a:avLst/>
              </a:prstGeom>
              <a:noFill/>
              <a:ln>
                <a:noFill/>
              </a:ln>
            </p:spPr>
          </p:pic>
        </p:grpSp>
      </p:grpSp>
      <p:sp>
        <p:nvSpPr>
          <p:cNvPr id="722" name="Google Shape;722;p84"/>
          <p:cNvSpPr txBox="1"/>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p>
            <a:pPr indent="0" lvl="0" marL="0" marR="0" rtl="1" algn="l">
              <a:lnSpc>
                <a:spcPct val="100000"/>
              </a:lnSpc>
              <a:spcBef>
                <a:spcPts val="0"/>
              </a:spcBef>
              <a:spcAft>
                <a:spcPts val="0"/>
              </a:spcAft>
              <a:buClr>
                <a:srgbClr val="898989"/>
              </a:buClr>
              <a:buSzPts val="1200"/>
              <a:buFont typeface="Calibri"/>
              <a:buNone/>
            </a:pPr>
            <a:fld id="{00000000-1234-1234-1234-123412341234}" type="slidenum">
              <a:rPr b="0" i="0" lang="iw-IL" sz="1200" u="none">
                <a:solidFill>
                  <a:srgbClr val="898989"/>
                </a:solidFill>
                <a:latin typeface="Calibri"/>
                <a:ea typeface="Calibri"/>
                <a:cs typeface="Calibri"/>
                <a:sym typeface="Calibri"/>
              </a:rPr>
              <a:t>‹#›</a:t>
            </a:fld>
            <a:endParaRPr/>
          </a:p>
        </p:txBody>
      </p:sp>
      <p:sp>
        <p:nvSpPr>
          <p:cNvPr id="723" name="Google Shape;723;p84"/>
          <p:cNvSpPr txBox="1"/>
          <p:nvPr/>
        </p:nvSpPr>
        <p:spPr>
          <a:xfrm>
            <a:off x="5453062" y="1500187"/>
            <a:ext cx="4572000" cy="2678112"/>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rgbClr val="000000"/>
              </a:buClr>
              <a:buSzPts val="2400"/>
              <a:buFont typeface="Quattrocento Sans"/>
              <a:buNone/>
            </a:pPr>
            <a:r>
              <a:rPr b="1" i="0" lang="iw-IL" sz="2400" u="none">
                <a:solidFill>
                  <a:srgbClr val="000000"/>
                </a:solidFill>
                <a:latin typeface="Quattrocento Sans"/>
                <a:ea typeface="Quattrocento Sans"/>
                <a:cs typeface="Quattrocento Sans"/>
                <a:sym typeface="Quattrocento Sans"/>
              </a:rPr>
              <a:t>יום המא"ה מתבצע במכון אדם מילא באתרים שונים ברחבי הארץ:</a:t>
            </a:r>
            <a:endParaRPr/>
          </a:p>
          <a:p>
            <a:pPr indent="-152400" lvl="0" marL="0" marR="0" rtl="1" algn="r">
              <a:lnSpc>
                <a:spcPct val="100000"/>
              </a:lnSpc>
              <a:spcBef>
                <a:spcPts val="0"/>
              </a:spcBef>
              <a:spcAft>
                <a:spcPts val="0"/>
              </a:spcAft>
              <a:buClr>
                <a:srgbClr val="000000"/>
              </a:buClr>
              <a:buSzPts val="2400"/>
              <a:buFont typeface="Arial"/>
              <a:buChar char="•"/>
            </a:pPr>
            <a:r>
              <a:rPr b="0" i="0" lang="iw-IL" sz="2400" u="none">
                <a:solidFill>
                  <a:srgbClr val="000000"/>
                </a:solidFill>
                <a:latin typeface="Quattrocento Sans"/>
                <a:ea typeface="Quattrocento Sans"/>
                <a:cs typeface="Quattrocento Sans"/>
                <a:sym typeface="Quattrocento Sans"/>
              </a:rPr>
              <a:t> </a:t>
            </a:r>
            <a:r>
              <a:rPr b="0" i="0" lang="iw-IL" sz="2400" u="none">
                <a:solidFill>
                  <a:srgbClr val="C0504D"/>
                </a:solidFill>
                <a:latin typeface="Quattrocento Sans"/>
                <a:ea typeface="Quattrocento Sans"/>
                <a:cs typeface="Quattrocento Sans"/>
                <a:sym typeface="Quattrocento Sans"/>
              </a:rPr>
              <a:t>תל אביב – תבואת הארץ 3 </a:t>
            </a:r>
            <a:endParaRPr/>
          </a:p>
          <a:p>
            <a:pPr indent="-152400" lvl="0" marL="0" marR="0" rtl="1" algn="r">
              <a:lnSpc>
                <a:spcPct val="100000"/>
              </a:lnSpc>
              <a:spcBef>
                <a:spcPts val="0"/>
              </a:spcBef>
              <a:spcAft>
                <a:spcPts val="0"/>
              </a:spcAft>
              <a:buClr>
                <a:srgbClr val="000000"/>
              </a:buClr>
              <a:buSzPts val="2400"/>
              <a:buFont typeface="Arial"/>
              <a:buChar char="•"/>
            </a:pPr>
            <a:r>
              <a:rPr b="0" i="0" lang="iw-IL" sz="2400" u="none">
                <a:solidFill>
                  <a:srgbClr val="000000"/>
                </a:solidFill>
                <a:latin typeface="Quattrocento Sans"/>
                <a:ea typeface="Quattrocento Sans"/>
                <a:cs typeface="Quattrocento Sans"/>
                <a:sym typeface="Quattrocento Sans"/>
              </a:rPr>
              <a:t> </a:t>
            </a:r>
            <a:r>
              <a:rPr b="0" i="0" lang="iw-IL" sz="2400" u="none">
                <a:solidFill>
                  <a:srgbClr val="4BACC6"/>
                </a:solidFill>
                <a:latin typeface="Quattrocento Sans"/>
                <a:ea typeface="Quattrocento Sans"/>
                <a:cs typeface="Quattrocento Sans"/>
                <a:sym typeface="Quattrocento Sans"/>
              </a:rPr>
              <a:t>חיפה – האשלג 3 </a:t>
            </a:r>
            <a:endParaRPr/>
          </a:p>
          <a:p>
            <a:pPr indent="-152400" lvl="0" marL="0" marR="0" rtl="1" algn="r">
              <a:lnSpc>
                <a:spcPct val="100000"/>
              </a:lnSpc>
              <a:spcBef>
                <a:spcPts val="0"/>
              </a:spcBef>
              <a:spcAft>
                <a:spcPts val="0"/>
              </a:spcAft>
              <a:buClr>
                <a:srgbClr val="000000"/>
              </a:buClr>
              <a:buSzPts val="2400"/>
              <a:buFont typeface="Arial"/>
              <a:buChar char="•"/>
            </a:pPr>
            <a:r>
              <a:rPr b="0" i="0" lang="iw-IL" sz="2400" u="none">
                <a:solidFill>
                  <a:srgbClr val="000000"/>
                </a:solidFill>
                <a:latin typeface="Quattrocento Sans"/>
                <a:ea typeface="Quattrocento Sans"/>
                <a:cs typeface="Quattrocento Sans"/>
                <a:sym typeface="Quattrocento Sans"/>
              </a:rPr>
              <a:t> </a:t>
            </a:r>
            <a:r>
              <a:rPr b="0" i="0" lang="iw-IL" sz="2400" u="none">
                <a:solidFill>
                  <a:srgbClr val="9BBB59"/>
                </a:solidFill>
                <a:latin typeface="Quattrocento Sans"/>
                <a:ea typeface="Quattrocento Sans"/>
                <a:cs typeface="Quattrocento Sans"/>
                <a:sym typeface="Quattrocento Sans"/>
              </a:rPr>
              <a:t>באר שבע – דרך השלום 18</a:t>
            </a:r>
            <a:endParaRPr/>
          </a:p>
          <a:p>
            <a:pPr indent="-152400" lvl="0" marL="0" marR="0" rtl="1" algn="r">
              <a:lnSpc>
                <a:spcPct val="100000"/>
              </a:lnSpc>
              <a:spcBef>
                <a:spcPts val="0"/>
              </a:spcBef>
              <a:spcAft>
                <a:spcPts val="0"/>
              </a:spcAft>
              <a:buClr>
                <a:srgbClr val="000000"/>
              </a:buClr>
              <a:buSzPts val="2400"/>
              <a:buFont typeface="Arial"/>
              <a:buChar char="•"/>
            </a:pPr>
            <a:r>
              <a:rPr b="0" i="0" lang="iw-IL" sz="2400" u="none">
                <a:solidFill>
                  <a:srgbClr val="000000"/>
                </a:solidFill>
                <a:latin typeface="Quattrocento Sans"/>
                <a:ea typeface="Quattrocento Sans"/>
                <a:cs typeface="Quattrocento Sans"/>
                <a:sym typeface="Quattrocento Sans"/>
              </a:rPr>
              <a:t> </a:t>
            </a:r>
            <a:r>
              <a:rPr b="0" i="0" lang="iw-IL" sz="2400" u="none">
                <a:solidFill>
                  <a:srgbClr val="4F81BD"/>
                </a:solidFill>
                <a:latin typeface="Quattrocento Sans"/>
                <a:ea typeface="Quattrocento Sans"/>
                <a:cs typeface="Quattrocento Sans"/>
                <a:sym typeface="Quattrocento Sans"/>
              </a:rPr>
              <a:t>ירושלים – שטראוס 24</a:t>
            </a:r>
            <a:endParaRPr/>
          </a:p>
          <a:p>
            <a:pPr indent="-152400" lvl="0" marL="0" marR="0" rtl="1" algn="r">
              <a:lnSpc>
                <a:spcPct val="100000"/>
              </a:lnSpc>
              <a:spcBef>
                <a:spcPts val="0"/>
              </a:spcBef>
              <a:spcAft>
                <a:spcPts val="0"/>
              </a:spcAft>
              <a:buClr>
                <a:srgbClr val="000000"/>
              </a:buClr>
              <a:buSzPts val="2400"/>
              <a:buFont typeface="Arial"/>
              <a:buChar char="•"/>
            </a:pPr>
            <a:r>
              <a:rPr b="0" i="0" lang="iw-IL" sz="2400" u="none">
                <a:solidFill>
                  <a:srgbClr val="000000"/>
                </a:solidFill>
                <a:latin typeface="Quattrocento Sans"/>
                <a:ea typeface="Quattrocento Sans"/>
                <a:cs typeface="Quattrocento Sans"/>
                <a:sym typeface="Quattrocento Sans"/>
              </a:rPr>
              <a:t> </a:t>
            </a:r>
            <a:r>
              <a:rPr b="0" i="0" lang="iw-IL" sz="2400" u="none">
                <a:solidFill>
                  <a:srgbClr val="8064A2"/>
                </a:solidFill>
                <a:latin typeface="Quattrocento Sans"/>
                <a:ea typeface="Quattrocento Sans"/>
                <a:cs typeface="Quattrocento Sans"/>
                <a:sym typeface="Quattrocento Sans"/>
              </a:rPr>
              <a:t>אילת- דרך יותם 51</a:t>
            </a:r>
            <a:r>
              <a:rPr b="0" i="0" lang="iw-IL" sz="1800" u="none">
                <a:solidFill>
                  <a:srgbClr val="8064A2"/>
                </a:solidFill>
                <a:latin typeface="Quattrocento Sans"/>
                <a:ea typeface="Quattrocento Sans"/>
                <a:cs typeface="Quattrocento Sans"/>
                <a:sym typeface="Quattrocento Sans"/>
              </a:rPr>
              <a:t> (פתוח פעם בשנה)</a:t>
            </a:r>
            <a:endParaRPr/>
          </a:p>
        </p:txBody>
      </p:sp>
      <p:sp>
        <p:nvSpPr>
          <p:cNvPr descr="data:image/jpeg;base64,/9j/4AAQSkZJRgABAQAAAQABAAD/2wCEAAkGBxMTEBISExITFRUXFxIWExgXFhIQFRgYGBcWGhgVGBcYHCggGBonGxUTIjEhJSkrLi4uFx8zODMtNygtLi0BCgoKDg0OFxAQGi0fHiUtLy0vLS8tLS0tLS8tLS8tLSstLS0tLS0rLSsrLS4tLS0tLS0tLS0tLS0tLS0tLS0tK//AABEIATIApQMBIgACEQEDEQH/xAAbAAEAAwEBAQEAAAAAAAAAAAAAAwQFAgEGB//EAEAQAAEDAgQDBQUFBgQHAAAAAAEAAhEDIQQSMUFRYXEFEyKBkQYycoKhI1KxwfAUM0KiwtFDYoPhJDRTY3Oys//EABkBAQADAQEAAAAAAAAAAAAAAAABAwQCBf/EACIRAQEAAgICAQUBAAAAAAAAAAABAhEDMRIhQQQiMmFxQv/aAAwDAQACEQMRAD8A/WERFtecIiICIiAiIgIiICIiCKpc5dok850H0P0XSiaXXIDSDESSLR0PM+a9FQ7sdPVpHrKzcl3WzimsUqg7yTIvYhvOYvyFtd7rmvVbAL4a0e8Xw1snwtBJsZLvWFzXxTaeYm5mGNF3OIbIY1ouTOb68FwsSvcGAve4CB4nGwA/IKmKjsRoHMpBwkuGV7yxwOUNN2NltyROogarjtSnWyt73u6bZzANe+o4vZD2ScgytzNGgknKN1psaAABYAADoFCXSLxEHq8REHaIi2vOEREBERAREQEREBcVYymRIgyOPJdqnVq1JJ7iq8CcpaKZBi03fM7aDU6i65yymM3XeGFyulhggAHgF6qtatWa0vOGqBrbvl9ImNy1rHOzfQrqtjWNDfEHF2UMa0hznl0RlE3110i+iybbnlXDtq16VJ4lhbVe5uzi3IGg8vtCerWpguyRSqtyPJLnVXPc5tIvyNLRkD8mYg/ZzJmBKs9kYeoaz6tRhpgDu6bXZS4g5HOecpIFwBH+WVYbVBxD2zdrQ6Lj35aCeP7p3r0XG95DztRngzRJaQf4j4ZGezfe8M2vcBUMK4CadpboLDwE+GANgPD8q1cZSLmOaI8UAySPCSMwkXBy5o5wsfCvc8h8BrQCAM0mZE5gBFsoi9pK7FtERAREQdoiLa84REQEREBERAREQeOMCVp4dmVjRuAJ67/WVl1ND0WrRdIBOuh6ix+oWX6m9NP087dqDD4KmwkspsYSZJa1rSTxMC5U6LI1BWP2U0ipXmcwNNr5cHDMG3IiIkFpgAaiwMrSxGJDbRJ4fmTsFndlHx1w4jO5/eED7jgGsvv+7cPl6K3DG638OLlN6+WisLD+B72ERL3ZLBo0kNF5JyjNPPkt1YOCPefbuuX3b7wAZfKIJiYJuOJ4kntK2iIgIiIO0RFtecIiICIiAiIgLmoYaTyK6RrZLRxI9Jv9JUW6m0ybul9mEYCCBp6TxjSea6yw8RuHTtoRfrdSPcAJP5n8FHRbq46n1A2HDjp9dV5ltvb0ZJOkqIihKlj6Vw/o0+tj6mPNUcA4/tFSCcuRoNwWhwg6ah0P13EcFpdpVWtplzzDBBcb2AMnTovlsPhq1QglxpUTIyDOyu9jS/J3lTNmBObOdDeDoSdGGe8PFT4ff5LnbPbNM1f2QVAC7w1SZDYLTNIOBgVCIMHb0VymRFjIFtZ05qGngqYp92Kbcl/DALTOsg6nmVn43sRgaXYdraVUeKmWw1uYCII0gi2il210VPA4xzjkewteGtcfdIMkgxBMXabFXFCRERB2iItrzhERAREQEREBS4Vs1G8g4/l/UVEp8C9oLyXAe6LkDQE/1fRVc11hVnFN5xartJykQYMkHcQfrpCjr4rKJg9CCCT91o1J15WXWKrwyWwSS1rbiJJidbwJMbwoqdAA5iS92mZ0SLAGAAA2YvAusOOO25LRxbXAycpHvNcQHC5EkToYsdCpKVVrhLXBwvcEEW1uFE9gOoBjSQCoar2sqNeS1oIcHONhaCATpxiecarq4G0HtTWa3B18wJzMLABqXP8AC0ASJOZw3UFGcrc3vQM15vF773XftVVBwVQNh3eZaTdCC57wwCdrnXaJ2QBTh0j5ERF2MzG/Zk1gYjuw8GIdTLzrOhbneQZ4gqwztWgSAK1IkkADO25OkXv5Kctlx4RB5zeD0/qXtek17S1wkEQdRbqLjbRTUR2ipDBOb+6qlrfuvBrAHi0udmE7gkjpeShLQREW15wiIgIiICIiAr+CbFNvMZj53/28lnPE2sJte36tK1y4RMiImdo4rL9Tl1Gn6ed1SrszVmwIyQ9xk3Lg9gERBsHXmbDZWFXpHM81ACGlrWibF2+aOF4EwdVYVWM9NAiIuhje0dBuSm/KARXw5kDcva2SB71oHKAdlMvPaUf8OTwqYZw5kV6ZgczEea8fVaDBIH63OylDpFx3zfvN9QvO+G4I4SIn9cCmjcdhtyeP6/XRerxjwdPzH4r1QkRcuqAakBeppG0iIi2vPEREBERAREQTYNsv+EE+ZsPpmVvD6TsSSPP9FQYKQyQ27iTMiI/hOs6QrFJhEyQZM2EbAceS8/my8sq3cWOsYrYIQ2L2c9omZhriBrc2Gu+ukKdQYcjPWiP3g0nUU6YMzabRa1uMqddTp2IiKRjdu1C6pQpNEnMarp0DaYgTzL3sj4TwUrGwP1c8VD2jLcXSOz6VRvzMc1wA5w95j/L1U6lD1eIihLlzLzJHGIv6hed1xJJ47jpFl2ibRpyxsTeZ6fkvV6iJdoiLa84REQEREBMpJDRN+Gsbn0+sIpsPRJa5w1sG3ymARmg84+g4qvlz8cdu+PHyy0vUyCBAgbL1zgASTAFydAq9PO0ARIiANIOwNtIjjEHVeimHjxHMN2kCJjQi/HSV5zezKVRjMQ4Md4H53vHha1rmxneHG7pzM5C/lqqnT7Ep5gXF1SCXQ/I5ucz4wA0Q6DFrcpuu34XIzK2rkaAAM0OygcHSDpAuSrZlOhJhq4e0OEweOusfkpVQ7LA2iO7paaGC8ZucwL8lfXaGL2m7/i6IcTl7uoadrGpIzyeOSIHxa7Tqv2zWHfYUiTFSo2Re5ovO1z7umnorAKmyollERFCRERAREQdoiLa84REQEReEwg6awuIaNTvwG5/W5C1GtAAAsBYLPoONMguiHlomwLCbNbr4gSYtoTwMjRWDnz8sv028WHjP2KKmfE4bzI6ZWifVSqDHGKbjaf4TpBNgZ21VK5zVxVy1gzOEgmYY0iLOPG+gB8tVD+xMN3DO4wS4xmtMRAERJHQqenTDQGibcSSTzJOp5rpXTHTlDhsM1ghoIFtSXQAIAE6AbDZMW+GGNTZvUg/7nyUyqYs+Jo4Az5kR+BVmE3XHJdY2sk+KtUI0pMFNnJ7wHO/lNG/Mq8AqPZt6LXb1HuqH5nFwHkA0dAry75L044Z2IiKpcIiICIiDtERbXnCIiAuqcAB7v9NtpcYOgO5AMDhfp5gg2oM4ILZIEXktJBnoQRHJW8KJfUcdWkNAmQBlDpjYnPfkAs/Lyamo08XF811QoGc7jLrwL5Wg7RME8XddBZWERY7dtIquLdJFMay1zjI8LQZFjxLSPU7K0qtam4PLmgOkAEEhsFuYgzGhmOXC5THW/YkRRhtTgwafxONt75RvovO7qka0224OqXn5dvqeV7fKIdVKgbEzcgAAFxJ6D8dBus+qxxqS4ltmeFpECMxgmPEbidtOZOnRw4aS73nGRmIExJIaIGgn+8lZntHXLGgs/ePBZTETLtj0aC5x5Arrjz+9Xyy+Kh2Z/wApQjXJSieeW/1VzvD90z5H67ecKDDU8oZTGjMoA4AMgfiL73VpWcl6c8U7/rgvIuQI3gyfSF2ijoe70LgOgJA+gC4WpERFCRERB2ijzu2AHW/0H915knUk8tB9PzlabyYxjnFlXTqo01PAX9eHmucpOvpt58V0Aiqy5LV+HDJ7vtDgXubXqU2gfaNFVpPuhwhlQkTJ/wAEwNS43Gq28PRDRAk7kkkkk6kk/oWAsFh4h+SpRq/deGu+Cp4D5BxpuPwL6BZs10ERFwkREQEREBfNdo40HGAEGBTcKVwJcHnvYvd0CjAN4mN19Kvlfa6llZVeM0tZ3rDmjLUbmiOpAEbyRuruCS5e1XLlcZuL7HAzHnsfMLpVsG0y4njbSNBqRqZH6kqyrM5q6MMrljLRRvo6kEg7XMTxyzH91Ii5d6RlxGsEbkAiPK8qRFGAW6AkbRFuVzopQkRROrRq08o8XrGiJqm4lREUJEREEeJoB7HsOjmuaeMERI5rR7IxRqUWPd70Fr40zsJa8Dlma5Ul72M/LWrU9nZazPPwvA6FrXf6i4znpMbCIiqSIiICIiAvmO2T3uMZSdGVjTUI3cWlhDTyzPBPwt4mfpnOABJMAXJNgBxXzlGarxiHANEO7poEENfBzPJvmIDTlsBJFzdWcfq1xlN6W0RFYkREQEREBERAREQEREBVsY/uyyuP8Mku50zaoOcAB8bmmFZRBsgzcIsv2ffDHUT/AITsjedMgOZ6A5fkK1FRZpIiIoSIiIM3t+vFI0g0OdVD6YBOVoBacznEAmAOGpIG8iuwQAJmAL/mvMdVz4mB7tEEOPGpUDTl8mQT/wCQcCuldhPTmiIi6BERAREQEREBERAREQEREDsy2Kqc6VOflfUj/wBj6BbK+erCK2HLTDzUyA8WZXPe13EFtM9CAV9Cqs+0wREXCRVu0sV3VGpUiS1pIGkmLN8zA81ZWV7QPBFKlu+o1x+GkQ9xPKWsb844qZN1CrhKGRsE5nG73HVzz7zv7DYQNApkRXoEREBERAREQEREBERAREQEREEWIoB4F3NLTmY5phzXQRmB6EiDIIJBBBV7sfFueHtfBfTdlJAyhwLQ5r4m1jB5tKrKPDPyYph2qtNM/EyXs/l7/wCi5zm4N1ERUuhZHtA0N7mqD4g9tMDd7ahAc0dID+lM7StdY3ahnE0hs2nUd1Li1tugBn4hxK6x7QIiK5AiIgIiICIiAiIgIiICIiAiIgKt2iD3Zc0S5hbUaBqSw5svzAFvzKyiDXpVA5rXNMtcAWniCJBXSy/Z58MfR/6Ty1vwEBzI5AOy/IVqKizSRY/bcCthnbk1acb5SzOXdA6lTE/5hxWwSvnMI81T+0O1eB3Y+5S1aOps53MgfwhdYT2VaREVqBERAREQEREBERAREQEREBERAREQR4Z+TFMO1Vppn4mS9n8prfRbq+d7RaTTJaJewtqMG5cwhwb5xHmVv0KzXsa9plrgHNPEESD6FVZz2mKnbziMJiSLEUaxHXI6FTaAAANIEKX2idNNlLarUFN/w5XvcPmFMt6OKjXWHRRERdoEREBERAREQEREBERAREQEREBERB6pvZ132Abux9VhHDK92X+XKehCgXfYPvYo/wDdb/8AGjB52P0jZcZ9JjntgziMO3YNr1B8Te7YP5ar/VeKuysa1QVzAYA9tEDdji2ajjvmyNIGw5m1hTjNRAiIugREQEREBERAREQEREBERAREQEREBQ0aZzvcDDXgBzdcxaTDuViQdZAbwXb7nL5npI/G49eCkeYBPAfgruPDfus/Nyf5iOjpPGSOh0Xao0+0WNADm1WwBOalVjT7waW/VT4fG0n+5UY7k1zXH0BVVu6vxmpInRerxQkREQEREBERARVsRj6bHZXE5oBIa19QgHQkMBiYMTrBRBZREQEREBERAREQc0NX/F/S1e4j3HdD+CIteP4xgy/K/wBdKOthWPHjYx/xNa78URZG9832e8tx4ptJDMlQ5AYbaI8Isvp0RAREQEREBeheIgodiD7Kd3Pqlx3JzuEk7mAB5BERB//Z" id="724" name="Google Shape;724;p84"/>
          <p:cNvSpPr txBox="1"/>
          <p:nvPr/>
        </p:nvSpPr>
        <p:spPr>
          <a:xfrm>
            <a:off x="10514012"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data:image/jpeg;base64,/9j/4AAQSkZJRgABAQAAAQABAAD/2wCEAAkGBxMTEBISExITFRUXFxIWExgXFhIQFRgYGBcWGhgVGBcYHCggGBonGxUTIjEhJSkrLi4uFx8zODMtNygtLi0BCgoKDg0OFxAQGi0fHiUtLy0vLS8tLS0tLS8tLS8tLSstLS0tLS0rLSsrLS4tLS0tLS0tLS0tLS0tLS0tLS0tK//AABEIATIApQMBIgACEQEDEQH/xAAbAAEAAwEBAQEAAAAAAAAAAAAAAwQFAgEGB//EAEAQAAEDAgQDBQUFBgQHAAAAAAEAAhEDIQQSMUFRYXEFEyKBkQYycoKhI1KxwfAUM0KiwtFDYoPhJDRTY3Oys//EABkBAQADAQEAAAAAAAAAAAAAAAABAwQCBf/EACIRAQEAAgICAQUBAAAAAAAAAAABAhEDMRIhQQQiMmFxQv/aAAwDAQACEQMRAD8A/WERFtecIiICIiAiIgIiICIiCKpc5dok850H0P0XSiaXXIDSDESSLR0PM+a9FQ7sdPVpHrKzcl3WzimsUqg7yTIvYhvOYvyFtd7rmvVbAL4a0e8Xw1snwtBJsZLvWFzXxTaeYm5mGNF3OIbIY1ouTOb68FwsSvcGAve4CB4nGwA/IKmKjsRoHMpBwkuGV7yxwOUNN2NltyROogarjtSnWyt73u6bZzANe+o4vZD2ScgytzNGgknKN1psaAABYAADoFCXSLxEHq8REHaIi2vOEREBERAREQEREBcVYymRIgyOPJdqnVq1JJ7iq8CcpaKZBi03fM7aDU6i65yymM3XeGFyulhggAHgF6qtatWa0vOGqBrbvl9ImNy1rHOzfQrqtjWNDfEHF2UMa0hznl0RlE3110i+iybbnlXDtq16VJ4lhbVe5uzi3IGg8vtCerWpguyRSqtyPJLnVXPc5tIvyNLRkD8mYg/ZzJmBKs9kYeoaz6tRhpgDu6bXZS4g5HOecpIFwBH+WVYbVBxD2zdrQ6Lj35aCeP7p3r0XG95DztRngzRJaQf4j4ZGezfe8M2vcBUMK4CadpboLDwE+GANgPD8q1cZSLmOaI8UAySPCSMwkXBy5o5wsfCvc8h8BrQCAM0mZE5gBFsoi9pK7FtERAREQdoiLa84REQEREBERAREQeOMCVp4dmVjRuAJ67/WVl1ND0WrRdIBOuh6ix+oWX6m9NP087dqDD4KmwkspsYSZJa1rSTxMC5U6LI1BWP2U0ipXmcwNNr5cHDMG3IiIkFpgAaiwMrSxGJDbRJ4fmTsFndlHx1w4jO5/eED7jgGsvv+7cPl6K3DG638OLlN6+WisLD+B72ERL3ZLBo0kNF5JyjNPPkt1YOCPefbuuX3b7wAZfKIJiYJuOJ4kntK2iIgIiIO0RFtecIiICIiAiIgLmoYaTyK6RrZLRxI9Jv9JUW6m0ybul9mEYCCBp6TxjSea6yw8RuHTtoRfrdSPcAJP5n8FHRbq46n1A2HDjp9dV5ltvb0ZJOkqIihKlj6Vw/o0+tj6mPNUcA4/tFSCcuRoNwWhwg6ah0P13EcFpdpVWtplzzDBBcb2AMnTovlsPhq1QglxpUTIyDOyu9jS/J3lTNmBObOdDeDoSdGGe8PFT4ff5LnbPbNM1f2QVAC7w1SZDYLTNIOBgVCIMHb0VymRFjIFtZ05qGngqYp92Kbcl/DALTOsg6nmVn43sRgaXYdraVUeKmWw1uYCII0gi2il210VPA4xzjkewteGtcfdIMkgxBMXabFXFCRERB2iItrzhERAREQEREBS4Vs1G8g4/l/UVEp8C9oLyXAe6LkDQE/1fRVc11hVnFN5xartJykQYMkHcQfrpCjr4rKJg9CCCT91o1J15WXWKrwyWwSS1rbiJJidbwJMbwoqdAA5iS92mZ0SLAGAAA2YvAusOOO25LRxbXAycpHvNcQHC5EkToYsdCpKVVrhLXBwvcEEW1uFE9gOoBjSQCoar2sqNeS1oIcHONhaCATpxiecarq4G0HtTWa3B18wJzMLABqXP8AC0ASJOZw3UFGcrc3vQM15vF773XftVVBwVQNh3eZaTdCC57wwCdrnXaJ2QBTh0j5ERF2MzG/Zk1gYjuw8GIdTLzrOhbneQZ4gqwztWgSAK1IkkADO25OkXv5Kctlx4RB5zeD0/qXtek17S1wkEQdRbqLjbRTUR2ipDBOb+6qlrfuvBrAHi0udmE7gkjpeShLQREW15wiIgIiICIiAr+CbFNvMZj53/28lnPE2sJte36tK1y4RMiImdo4rL9Tl1Gn6ed1SrszVmwIyQ9xk3Lg9gERBsHXmbDZWFXpHM81ACGlrWibF2+aOF4EwdVYVWM9NAiIuhje0dBuSm/KARXw5kDcva2SB71oHKAdlMvPaUf8OTwqYZw5kV6ZgczEea8fVaDBIH63OylDpFx3zfvN9QvO+G4I4SIn9cCmjcdhtyeP6/XRerxjwdPzH4r1QkRcuqAakBeppG0iIi2vPEREBERAREQTYNsv+EE+ZsPpmVvD6TsSSPP9FQYKQyQ27iTMiI/hOs6QrFJhEyQZM2EbAceS8/my8sq3cWOsYrYIQ2L2c9omZhriBrc2Gu+ukKdQYcjPWiP3g0nUU6YMzabRa1uMqddTp2IiKRjdu1C6pQpNEnMarp0DaYgTzL3sj4TwUrGwP1c8VD2jLcXSOz6VRvzMc1wA5w95j/L1U6lD1eIihLlzLzJHGIv6hed1xJJ47jpFl2ibRpyxsTeZ6fkvV6iJdoiLa84REQEREBMpJDRN+Gsbn0+sIpsPRJa5w1sG3ymARmg84+g4qvlz8cdu+PHyy0vUyCBAgbL1zgASTAFydAq9PO0ARIiANIOwNtIjjEHVeimHjxHMN2kCJjQi/HSV5zezKVRjMQ4Md4H53vHha1rmxneHG7pzM5C/lqqnT7Ep5gXF1SCXQ/I5ucz4wA0Q6DFrcpuu34XIzK2rkaAAM0OygcHSDpAuSrZlOhJhq4e0OEweOusfkpVQ7LA2iO7paaGC8ZucwL8lfXaGL2m7/i6IcTl7uoadrGpIzyeOSIHxa7Tqv2zWHfYUiTFSo2Re5ovO1z7umnorAKmyollERFCRERAREQdoiLa84REQEReEwg6awuIaNTvwG5/W5C1GtAAAsBYLPoONMguiHlomwLCbNbr4gSYtoTwMjRWDnz8sv028WHjP2KKmfE4bzI6ZWifVSqDHGKbjaf4TpBNgZ21VK5zVxVy1gzOEgmYY0iLOPG+gB8tVD+xMN3DO4wS4xmtMRAERJHQqenTDQGibcSSTzJOp5rpXTHTlDhsM1ghoIFtSXQAIAE6AbDZMW+GGNTZvUg/7nyUyqYs+Jo4Az5kR+BVmE3XHJdY2sk+KtUI0pMFNnJ7wHO/lNG/Mq8AqPZt6LXb1HuqH5nFwHkA0dAry75L044Z2IiKpcIiICIiDtERbXnCIiAuqcAB7v9NtpcYOgO5AMDhfp5gg2oM4ILZIEXktJBnoQRHJW8KJfUcdWkNAmQBlDpjYnPfkAs/Lyamo08XF811QoGc7jLrwL5Wg7RME8XddBZWERY7dtIquLdJFMay1zjI8LQZFjxLSPU7K0qtam4PLmgOkAEEhsFuYgzGhmOXC5THW/YkRRhtTgwafxONt75RvovO7qka0224OqXn5dvqeV7fKIdVKgbEzcgAAFxJ6D8dBus+qxxqS4ltmeFpECMxgmPEbidtOZOnRw4aS73nGRmIExJIaIGgn+8lZntHXLGgs/ePBZTETLtj0aC5x5Arrjz+9Xyy+Kh2Z/wApQjXJSieeW/1VzvD90z5H67ecKDDU8oZTGjMoA4AMgfiL73VpWcl6c8U7/rgvIuQI3gyfSF2ijoe70LgOgJA+gC4WpERFCRERB2ijzu2AHW/0H915knUk8tB9PzlabyYxjnFlXTqo01PAX9eHmucpOvpt58V0Aiqy5LV+HDJ7vtDgXubXqU2gfaNFVpPuhwhlQkTJ/wAEwNS43Gq28PRDRAk7kkkkk6kk/oWAsFh4h+SpRq/deGu+Cp4D5BxpuPwL6BZs10ERFwkREQEREBfNdo40HGAEGBTcKVwJcHnvYvd0CjAN4mN19Kvlfa6llZVeM0tZ3rDmjLUbmiOpAEbyRuruCS5e1XLlcZuL7HAzHnsfMLpVsG0y4njbSNBqRqZH6kqyrM5q6MMrljLRRvo6kEg7XMTxyzH91Ii5d6RlxGsEbkAiPK8qRFGAW6AkbRFuVzopQkRROrRq08o8XrGiJqm4lREUJEREEeJoB7HsOjmuaeMERI5rR7IxRqUWPd70Fr40zsJa8Dlma5Ul72M/LWrU9nZazPPwvA6FrXf6i4znpMbCIiqSIiICIiAvmO2T3uMZSdGVjTUI3cWlhDTyzPBPwt4mfpnOABJMAXJNgBxXzlGarxiHANEO7poEENfBzPJvmIDTlsBJFzdWcfq1xlN6W0RFYkREQEREBERAREQEREBVsY/uyyuP8Mku50zaoOcAB8bmmFZRBsgzcIsv2ffDHUT/AITsjedMgOZ6A5fkK1FRZpIiIoSIiIM3t+vFI0g0OdVD6YBOVoBacznEAmAOGpIG8iuwQAJmAL/mvMdVz4mB7tEEOPGpUDTl8mQT/wCQcCuldhPTmiIi6BERAREQEREBERAREQEREDsy2Kqc6VOflfUj/wBj6BbK+erCK2HLTDzUyA8WZXPe13EFtM9CAV9Cqs+0wREXCRVu0sV3VGpUiS1pIGkmLN8zA81ZWV7QPBFKlu+o1x+GkQ9xPKWsb844qZN1CrhKGRsE5nG73HVzz7zv7DYQNApkRXoEREBERAREQEREBERAREQEREEWIoB4F3NLTmY5phzXQRmB6EiDIIJBBBV7sfFueHtfBfTdlJAyhwLQ5r4m1jB5tKrKPDPyYph2qtNM/EyXs/l7/wCi5zm4N1ERUuhZHtA0N7mqD4g9tMDd7ahAc0dID+lM7StdY3ahnE0hs2nUd1Li1tugBn4hxK6x7QIiK5AiIgIiICIiAiIgIiICIiAiIgKt2iD3Zc0S5hbUaBqSw5svzAFvzKyiDXpVA5rXNMtcAWniCJBXSy/Z58MfR/6Ty1vwEBzI5AOy/IVqKizSRY/bcCthnbk1acb5SzOXdA6lTE/5hxWwSvnMI81T+0O1eB3Y+5S1aOps53MgfwhdYT2VaREVqBERAREQEREBERAREQEREBERAREQR4Z+TFMO1Vppn4mS9n8prfRbq+d7RaTTJaJewtqMG5cwhwb5xHmVv0KzXsa9plrgHNPEESD6FVZz2mKnbziMJiSLEUaxHXI6FTaAAANIEKX2idNNlLarUFN/w5XvcPmFMt6OKjXWHRRERdoEREBERAREQEREBERAREQEREBERB6pvZ132Abux9VhHDK92X+XKehCgXfYPvYo/wDdb/8AGjB52P0jZcZ9JjntgziMO3YNr1B8Te7YP5ar/VeKuysa1QVzAYA9tEDdji2ajjvmyNIGw5m1hTjNRAiIugREQEREBERAREQEREBERAREQEREBQ0aZzvcDDXgBzdcxaTDuViQdZAbwXb7nL5npI/G49eCkeYBPAfgruPDfus/Nyf5iOjpPGSOh0Xao0+0WNADm1WwBOalVjT7waW/VT4fG0n+5UY7k1zXH0BVVu6vxmpInRerxQkREQEREBERARVsRj6bHZXE5oBIa19QgHQkMBiYMTrBRBZREQEREBERAREQc0NX/F/S1e4j3HdD+CIteP4xgy/K/wBdKOthWPHjYx/xNa78URZG9832e8tx4ptJDMlQ5AYbaI8Isvp0RAREQEREBeheIgodiD7Kd3Pqlx3JzuEk7mAB5BERB//Z" id="725" name="Google Shape;725;p84"/>
          <p:cNvSpPr txBox="1"/>
          <p:nvPr/>
        </p:nvSpPr>
        <p:spPr>
          <a:xfrm>
            <a:off x="10514012"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726" name="Google Shape;726;p84"/>
          <p:cNvSpPr/>
          <p:nvPr/>
        </p:nvSpPr>
        <p:spPr>
          <a:xfrm>
            <a:off x="3308350" y="977900"/>
            <a:ext cx="185737" cy="169862"/>
          </a:xfrm>
          <a:prstGeom prst="ellipse">
            <a:avLst/>
          </a:prstGeom>
          <a:solidFill>
            <a:srgbClr val="4BAC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727" name="Google Shape;727;p84"/>
          <p:cNvSpPr/>
          <p:nvPr/>
        </p:nvSpPr>
        <p:spPr>
          <a:xfrm>
            <a:off x="3448050" y="2130425"/>
            <a:ext cx="187325" cy="16827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728" name="Google Shape;728;p84"/>
          <p:cNvSpPr/>
          <p:nvPr/>
        </p:nvSpPr>
        <p:spPr>
          <a:xfrm>
            <a:off x="3073400" y="1773237"/>
            <a:ext cx="187325" cy="16827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729" name="Google Shape;729;p84"/>
          <p:cNvSpPr/>
          <p:nvPr/>
        </p:nvSpPr>
        <p:spPr>
          <a:xfrm>
            <a:off x="3024187" y="2916237"/>
            <a:ext cx="187325" cy="169862"/>
          </a:xfrm>
          <a:prstGeom prst="ellipse">
            <a:avLst/>
          </a:prstGeom>
          <a:solidFill>
            <a:srgbClr val="9BBB5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730" name="Google Shape;730;p84"/>
          <p:cNvSpPr txBox="1"/>
          <p:nvPr/>
        </p:nvSpPr>
        <p:spPr>
          <a:xfrm>
            <a:off x="2355850" y="5249862"/>
            <a:ext cx="8772525"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Quattrocento Sans"/>
              <a:buNone/>
            </a:pPr>
            <a:r>
              <a:rPr b="1" i="0" lang="iw-IL" sz="1600" u="none">
                <a:solidFill>
                  <a:srgbClr val="000000"/>
                </a:solidFill>
                <a:latin typeface="Quattrocento Sans"/>
                <a:ea typeface="Quattrocento Sans"/>
                <a:cs typeface="Quattrocento Sans"/>
                <a:sym typeface="Quattrocento Sans"/>
              </a:rPr>
              <a:t>אתרים ת"א וירושלים פתוחים לאורך כל השנה ואילו באר שבע, אילת וחיפה פתוחים במועדים מסוימים</a:t>
            </a:r>
            <a:endParaRPr/>
          </a:p>
        </p:txBody>
      </p:sp>
      <p:sp>
        <p:nvSpPr>
          <p:cNvPr id="731" name="Google Shape;731;p84"/>
          <p:cNvSpPr/>
          <p:nvPr/>
        </p:nvSpPr>
        <p:spPr>
          <a:xfrm>
            <a:off x="3167062" y="4789487"/>
            <a:ext cx="187325" cy="169862"/>
          </a:xfrm>
          <a:prstGeom prst="ellipse">
            <a:avLst/>
          </a:prstGeom>
          <a:solidFill>
            <a:srgbClr val="8064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5_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9_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0_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6_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2_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