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 id="264" r:id="rId3"/>
  </p:sldIdLst>
  <p:sldSz cx="9906000" cy="6858000" type="A4"/>
  <p:notesSz cx="7102475" cy="9388475"/>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4D36"/>
    <a:srgbClr val="C9C0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80993" autoAdjust="0"/>
    <p:restoredTop sz="99104" autoAdjust="0"/>
  </p:normalViewPr>
  <p:slideViewPr>
    <p:cSldViewPr snapToGrid="0">
      <p:cViewPr>
        <p:scale>
          <a:sx n="120" d="100"/>
          <a:sy n="120" d="100"/>
        </p:scale>
        <p:origin x="-36" y="78"/>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5" y="876300"/>
            <a:ext cx="6113095"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6527009"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flipH="1">
            <a:off x="4481332"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15" name="מחבר ישר 14"/>
          <p:cNvCxnSpPr/>
          <p:nvPr/>
        </p:nvCxnSpPr>
        <p:spPr>
          <a:xfrm flipH="1">
            <a:off x="2435655" y="990600"/>
            <a:ext cx="1" cy="572672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8" name="תמונה 17"/>
          <p:cNvPicPr>
            <a:picLocks noChangeAspect="1"/>
          </p:cNvPicPr>
          <p:nvPr userDrawn="1"/>
        </p:nvPicPr>
        <p:blipFill>
          <a:blip r:embed="rId2" cstate="print"/>
          <a:stretch>
            <a:fillRect/>
          </a:stretch>
        </p:blipFill>
        <p:spPr>
          <a:xfrm>
            <a:off x="7722606" y="5988702"/>
            <a:ext cx="1822404" cy="781493"/>
          </a:xfrm>
          <a:prstGeom prst="rect">
            <a:avLst/>
          </a:prstGeom>
        </p:spPr>
      </p:pic>
      <p:pic>
        <p:nvPicPr>
          <p:cNvPr id="19" name="תמונה 18"/>
          <p:cNvPicPr>
            <a:picLocks noChangeAspect="1"/>
          </p:cNvPicPr>
          <p:nvPr userDrawn="1"/>
        </p:nvPicPr>
        <p:blipFill>
          <a:blip r:embed="rId3" cstate="print"/>
          <a:stretch>
            <a:fillRect/>
          </a:stretch>
        </p:blipFill>
        <p:spPr>
          <a:xfrm>
            <a:off x="438150" y="194040"/>
            <a:ext cx="1533526" cy="697057"/>
          </a:xfrm>
          <a:prstGeom prst="rect">
            <a:avLst/>
          </a:prstGeom>
        </p:spPr>
      </p:pic>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endParaRPr lang="he-IL"/>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endParaRPr lang="he-IL"/>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endParaRPr lang="he-IL"/>
          </a:p>
        </p:txBody>
      </p:sp>
    </p:spTree>
    <p:extLst>
      <p:ext uri="{BB962C8B-B14F-4D97-AF65-F5344CB8AC3E}">
        <p14:creationId xmlns:p14="http://schemas.microsoft.com/office/powerpoint/2010/main" val="31453784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cxnSp>
        <p:nvCxnSpPr>
          <p:cNvPr id="7" name="מחבר ישר 6"/>
          <p:cNvCxnSpPr/>
          <p:nvPr userDrawn="1"/>
        </p:nvCxnSpPr>
        <p:spPr>
          <a:xfrm flipH="1">
            <a:off x="433756" y="876300"/>
            <a:ext cx="9034094"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19" name="תמונה 18"/>
          <p:cNvPicPr>
            <a:picLocks noChangeAspect="1"/>
          </p:cNvPicPr>
          <p:nvPr userDrawn="1"/>
        </p:nvPicPr>
        <p:blipFill>
          <a:blip r:embed="rId2" cstate="print"/>
          <a:stretch>
            <a:fillRect/>
          </a:stretch>
        </p:blipFill>
        <p:spPr>
          <a:xfrm>
            <a:off x="438150" y="194040"/>
            <a:ext cx="1533526" cy="697057"/>
          </a:xfrm>
          <a:prstGeom prst="rect">
            <a:avLst/>
          </a:prstGeom>
        </p:spPr>
      </p:pic>
    </p:spTree>
    <p:extLst>
      <p:ext uri="{BB962C8B-B14F-4D97-AF65-F5344CB8AC3E}">
        <p14:creationId xmlns:p14="http://schemas.microsoft.com/office/powerpoint/2010/main" val="317774397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extLst>
      <p:ext uri="{BB962C8B-B14F-4D97-AF65-F5344CB8AC3E}">
        <p14:creationId xmlns:p14="http://schemas.microsoft.com/office/powerpoint/2010/main" val="4385515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067388"/>
      </p:ext>
    </p:extLst>
  </p:cSld>
  <p:clrMap bg1="lt1" tx1="dk1" bg2="lt2" tx2="dk2" accent1="accent1" accent2="accent2" accent3="accent3" accent4="accent4" accent5="accent5" accent6="accent6" hlink="hlink" folHlink="folHlink"/>
  <p:sldLayoutIdLst>
    <p:sldLayoutId id="2147483679" r:id="rId1"/>
    <p:sldLayoutId id="2147483682" r:id="rId2"/>
    <p:sldLayoutId id="2147483680" r:id="rId3"/>
  </p:sldLayoutIdLst>
  <p:timing>
    <p:tnLst>
      <p:par>
        <p:cTn id="1" dur="indefinite" restart="never" nodeType="tmRoot"/>
      </p:par>
    </p:tnLst>
  </p:timing>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w6Ir1ulnUr0" TargetMode="External"/><Relationship Id="rId2" Type="http://schemas.openxmlformats.org/officeDocument/2006/relationships/hyperlink" Target="https://www.youtube.com/watch?v=GcUsq6YeXWQ" TargetMode="External"/><Relationship Id="rId1" Type="http://schemas.openxmlformats.org/officeDocument/2006/relationships/slideLayout" Target="../slideLayouts/slideLayout2.xml"/><Relationship Id="rId6" Type="http://schemas.openxmlformats.org/officeDocument/2006/relationships/hyperlink" Target="https://he.wikipedia.org/wiki/%D7%98%D7%91%D7%97_%D7%9E%D7%A2%D7%9C%D7%94_%D7%A2%D7%A7%D7%A8%D7%91%D7%99%D7%9D" TargetMode="External"/><Relationship Id="rId5" Type="http://schemas.openxmlformats.org/officeDocument/2006/relationships/hyperlink" Target="https://www.youtube.com/watch?v=VvfLR8B_d-Y" TargetMode="External"/><Relationship Id="rId4" Type="http://schemas.openxmlformats.org/officeDocument/2006/relationships/hyperlink" Target="https://www.youtube.com/watch?v=6mvSfFfzVR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5097"/>
            <a:ext cx="7506660" cy="256407"/>
          </a:xfrm>
        </p:spPr>
        <p:txBody>
          <a:bodyPr/>
          <a:lstStyle/>
          <a:p>
            <a:r>
              <a:rPr lang="he-IL" dirty="0" smtClean="0"/>
              <a:t>כיצד ניתן להרבות בשמחה?</a:t>
            </a:r>
            <a:endParaRPr lang="he-IL" dirty="0"/>
          </a:p>
        </p:txBody>
      </p:sp>
      <p:sp>
        <p:nvSpPr>
          <p:cNvPr id="13" name="מלבן 12"/>
          <p:cNvSpPr/>
          <p:nvPr/>
        </p:nvSpPr>
        <p:spPr>
          <a:xfrm>
            <a:off x="6682740" y="3597095"/>
            <a:ext cx="2796540" cy="2070279"/>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שאלות לעיון והעמקה: </a:t>
            </a:r>
            <a:endParaRPr lang="he-IL" sz="950" b="1" dirty="0" smtClean="0">
              <a:solidFill>
                <a:srgbClr val="5E4D36"/>
              </a:solidFill>
              <a:latin typeface="Levenim MT" panose="02010502060101010101" pitchFamily="2" charset="-79"/>
              <a:cs typeface="Levenim MT" panose="02010502060101010101" pitchFamily="2" charset="-79"/>
            </a:endParaRPr>
          </a:p>
          <a:p>
            <a:pPr>
              <a:lnSpc>
                <a:spcPts val="1000"/>
              </a:lnSpc>
            </a:pPr>
            <a:r>
              <a:rPr lang="he-IL" sz="800" b="1" dirty="0" smtClean="0">
                <a:solidFill>
                  <a:srgbClr val="5E4D36"/>
                </a:solidFill>
                <a:latin typeface="Levenim MT" panose="02010502060101010101" pitchFamily="2" charset="-79"/>
                <a:cs typeface="Levenim MT" panose="02010502060101010101" pitchFamily="2" charset="-79"/>
              </a:rPr>
              <a:t>א</a:t>
            </a:r>
            <a:r>
              <a:rPr lang="he-IL" sz="800" b="1" dirty="0">
                <a:solidFill>
                  <a:srgbClr val="5E4D36"/>
                </a:solidFill>
                <a:latin typeface="Levenim MT" panose="02010502060101010101" pitchFamily="2" charset="-79"/>
                <a:cs typeface="Levenim MT" panose="02010502060101010101" pitchFamily="2" charset="-79"/>
              </a:rPr>
              <a:t>. שיר שמח בעקבות טבח מעלה עקרבים</a:t>
            </a:r>
          </a:p>
          <a:p>
            <a:pPr marL="171450" indent="-171450">
              <a:lnSpc>
                <a:spcPts val="1000"/>
              </a:lnSpc>
              <a:buFont typeface="Arial" panose="020B0604020202020204" pitchFamily="34" charset="0"/>
              <a:buChar char="•"/>
            </a:pPr>
            <a:r>
              <a:rPr lang="he-IL" sz="800" dirty="0" smtClean="0">
                <a:solidFill>
                  <a:srgbClr val="5E4D36"/>
                </a:solidFill>
                <a:latin typeface="Levenim MT" panose="02010502060101010101" pitchFamily="2" charset="-79"/>
                <a:cs typeface="Levenim MT" panose="02010502060101010101" pitchFamily="2" charset="-79"/>
              </a:rPr>
              <a:t>מה דעתכם על מעשהו של ראש הממשלה שרת, האם הוא פעל נכון, האם הפתרון של שמחה הוא פתרון למצב משברי ולאבל שכזה?</a:t>
            </a:r>
            <a:endParaRPr lang="he-IL" sz="800" dirty="0">
              <a:solidFill>
                <a:srgbClr val="5E4D36"/>
              </a:solidFill>
              <a:latin typeface="Levenim MT" panose="02010502060101010101" pitchFamily="2" charset="-79"/>
              <a:cs typeface="Levenim MT" panose="02010502060101010101" pitchFamily="2" charset="-79"/>
            </a:endParaRPr>
          </a:p>
          <a:p>
            <a:pPr>
              <a:lnSpc>
                <a:spcPts val="1000"/>
              </a:lnSpc>
            </a:pPr>
            <a:r>
              <a:rPr lang="he-IL" sz="800" b="1" dirty="0" smtClean="0">
                <a:solidFill>
                  <a:srgbClr val="5E4D36"/>
                </a:solidFill>
                <a:latin typeface="Levenim MT" panose="02010502060101010101" pitchFamily="2" charset="-79"/>
                <a:cs typeface="Levenim MT" panose="02010502060101010101" pitchFamily="2" charset="-79"/>
              </a:rPr>
              <a:t>ב</a:t>
            </a:r>
            <a:r>
              <a:rPr lang="he-IL" sz="800" b="1" dirty="0">
                <a:solidFill>
                  <a:srgbClr val="5E4D36"/>
                </a:solidFill>
                <a:latin typeface="Levenim MT" panose="02010502060101010101" pitchFamily="2" charset="-79"/>
                <a:cs typeface="Levenim MT" panose="02010502060101010101" pitchFamily="2" charset="-79"/>
              </a:rPr>
              <a:t>. שמחה – השער לחשיבה בת חורין</a:t>
            </a:r>
          </a:p>
          <a:p>
            <a:pPr marL="171450" indent="-171450">
              <a:lnSpc>
                <a:spcPts val="1000"/>
              </a:lnSpc>
              <a:buFont typeface="Arial" panose="020B0604020202020204" pitchFamily="34" charset="0"/>
              <a:buChar char="•"/>
            </a:pPr>
            <a:r>
              <a:rPr lang="he-IL" sz="800" dirty="0" smtClean="0">
                <a:solidFill>
                  <a:srgbClr val="5E4D36"/>
                </a:solidFill>
                <a:latin typeface="Levenim MT" panose="02010502060101010101" pitchFamily="2" charset="-79"/>
                <a:cs typeface="Levenim MT" panose="02010502060101010101" pitchFamily="2" charset="-79"/>
              </a:rPr>
              <a:t>מדוע רק על ידי שמחה אפשר להנהיג את המח כרצונו?</a:t>
            </a:r>
          </a:p>
          <a:p>
            <a:pPr marL="171450" indent="-171450">
              <a:lnSpc>
                <a:spcPts val="1000"/>
              </a:lnSpc>
              <a:buFont typeface="Arial" panose="020B0604020202020204" pitchFamily="34" charset="0"/>
              <a:buChar char="•"/>
            </a:pPr>
            <a:r>
              <a:rPr lang="he-IL" sz="800" dirty="0" smtClean="0">
                <a:solidFill>
                  <a:srgbClr val="5E4D36"/>
                </a:solidFill>
                <a:latin typeface="Levenim MT" panose="02010502060101010101" pitchFamily="2" charset="-79"/>
                <a:cs typeface="Levenim MT" panose="02010502060101010101" pitchFamily="2" charset="-79"/>
              </a:rPr>
              <a:t>מה הקשר בין שמחה לחירות? תנו דוגמה מהחיים לקשר זה.</a:t>
            </a:r>
            <a:endParaRPr lang="he-IL" sz="800" dirty="0">
              <a:solidFill>
                <a:srgbClr val="5E4D36"/>
              </a:solidFill>
              <a:latin typeface="Levenim MT" panose="02010502060101010101" pitchFamily="2" charset="-79"/>
              <a:cs typeface="Levenim MT" panose="02010502060101010101" pitchFamily="2" charset="-79"/>
            </a:endParaRPr>
          </a:p>
          <a:p>
            <a:pPr>
              <a:lnSpc>
                <a:spcPts val="1000"/>
              </a:lnSpc>
            </a:pPr>
            <a:r>
              <a:rPr lang="he-IL" sz="800" b="1" dirty="0">
                <a:solidFill>
                  <a:srgbClr val="5E4D36"/>
                </a:solidFill>
                <a:latin typeface="Levenim MT" panose="02010502060101010101" pitchFamily="2" charset="-79"/>
                <a:cs typeface="Levenim MT" panose="02010502060101010101" pitchFamily="2" charset="-79"/>
              </a:rPr>
              <a:t>ג. שמחה </a:t>
            </a:r>
            <a:r>
              <a:rPr lang="he-IL" sz="800" b="1" dirty="0" smtClean="0">
                <a:solidFill>
                  <a:srgbClr val="5E4D36"/>
                </a:solidFill>
                <a:latin typeface="Levenim MT" panose="02010502060101010101" pitchFamily="2" charset="-79"/>
                <a:cs typeface="Levenim MT" panose="02010502060101010101" pitchFamily="2" charset="-79"/>
              </a:rPr>
              <a:t>היא תפיסת עולם</a:t>
            </a:r>
            <a:endParaRPr lang="he-IL" sz="800" b="1" dirty="0">
              <a:solidFill>
                <a:srgbClr val="5E4D36"/>
              </a:solidFill>
              <a:latin typeface="Levenim MT" panose="02010502060101010101" pitchFamily="2" charset="-79"/>
              <a:cs typeface="Levenim MT" panose="02010502060101010101" pitchFamily="2" charset="-79"/>
            </a:endParaRPr>
          </a:p>
          <a:p>
            <a:pPr marL="171450" indent="-171450">
              <a:lnSpc>
                <a:spcPts val="1000"/>
              </a:lnSpc>
              <a:buFont typeface="Arial" panose="020B0604020202020204" pitchFamily="34" charset="0"/>
              <a:buChar char="•"/>
            </a:pPr>
            <a:r>
              <a:rPr lang="he-IL" sz="800" dirty="0" smtClean="0">
                <a:solidFill>
                  <a:srgbClr val="5E4D36"/>
                </a:solidFill>
                <a:latin typeface="Levenim MT" panose="02010502060101010101" pitchFamily="2" charset="-79"/>
                <a:cs typeface="Levenim MT" panose="02010502060101010101" pitchFamily="2" charset="-79"/>
              </a:rPr>
              <a:t>למה השמחה דורשת בחירה, ובמה בעצם בוחרים?</a:t>
            </a:r>
          </a:p>
          <a:p>
            <a:pPr marL="171450" indent="-171450">
              <a:lnSpc>
                <a:spcPts val="1000"/>
              </a:lnSpc>
              <a:buFont typeface="Arial" panose="020B0604020202020204" pitchFamily="34" charset="0"/>
              <a:buChar char="•"/>
            </a:pPr>
            <a:r>
              <a:rPr lang="he-IL" sz="800" dirty="0" smtClean="0">
                <a:solidFill>
                  <a:srgbClr val="5E4D36"/>
                </a:solidFill>
                <a:latin typeface="Levenim MT" panose="02010502060101010101" pitchFamily="2" charset="-79"/>
                <a:cs typeface="Levenim MT" panose="02010502060101010101" pitchFamily="2" charset="-79"/>
              </a:rPr>
              <a:t>האם כל שמחה חייבת לעבור דרך כאב? תנו דוגמאות מהחיים. </a:t>
            </a:r>
            <a:endParaRPr lang="he-IL" sz="800" dirty="0">
              <a:solidFill>
                <a:srgbClr val="5E4D36"/>
              </a:solidFill>
              <a:latin typeface="Levenim MT" panose="02010502060101010101" pitchFamily="2" charset="-79"/>
              <a:cs typeface="Levenim MT" panose="02010502060101010101" pitchFamily="2" charset="-79"/>
            </a:endParaRPr>
          </a:p>
        </p:txBody>
      </p:sp>
      <p:sp>
        <p:nvSpPr>
          <p:cNvPr id="14" name="מלבן 13"/>
          <p:cNvSpPr/>
          <p:nvPr/>
        </p:nvSpPr>
        <p:spPr>
          <a:xfrm>
            <a:off x="4513385"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a:solidFill>
                  <a:srgbClr val="5E4D36"/>
                </a:solidFill>
                <a:latin typeface="Levenim MT" panose="02010502060101010101" pitchFamily="2" charset="-79"/>
                <a:cs typeface="Levenim MT" panose="02010502060101010101" pitchFamily="2" charset="-79"/>
              </a:rPr>
              <a:t>א. </a:t>
            </a:r>
            <a:r>
              <a:rPr lang="he-IL" sz="950" b="1" dirty="0" smtClean="0">
                <a:solidFill>
                  <a:srgbClr val="5E4D36"/>
                </a:solidFill>
                <a:latin typeface="Levenim MT" panose="02010502060101010101" pitchFamily="2" charset="-79"/>
                <a:cs typeface="Levenim MT" panose="02010502060101010101" pitchFamily="2" charset="-79"/>
              </a:rPr>
              <a:t>שיר שמח בעקבות טבח מעלה עקרבים</a:t>
            </a:r>
            <a:endParaRPr lang="he-IL" sz="700"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אִם גַּם רֹאשֵׁנוּ שַׁ</a:t>
            </a:r>
            <a:r>
              <a:rPr lang="he-IL" sz="800" dirty="0" err="1">
                <a:solidFill>
                  <a:srgbClr val="5E4D36"/>
                </a:solidFill>
                <a:latin typeface="Levenim MT" panose="02010502060101010101" pitchFamily="2" charset="-79"/>
                <a:cs typeface="Levenim MT" panose="02010502060101010101" pitchFamily="2" charset="-79"/>
              </a:rPr>
              <a:t>ח </a:t>
            </a:r>
            <a:r>
              <a:rPr lang="he-IL" sz="800" dirty="0" smtClean="0">
                <a:solidFill>
                  <a:srgbClr val="5E4D36"/>
                </a:solidFill>
                <a:latin typeface="Levenim MT" panose="02010502060101010101" pitchFamily="2" charset="-79"/>
                <a:cs typeface="Levenim MT" panose="02010502060101010101" pitchFamily="2" charset="-79"/>
              </a:rPr>
              <a:t>וְעֶצֶב </a:t>
            </a:r>
            <a:r>
              <a:rPr lang="he-IL" sz="800" dirty="0">
                <a:solidFill>
                  <a:srgbClr val="5E4D36"/>
                </a:solidFill>
                <a:latin typeface="Levenim MT" panose="02010502060101010101" pitchFamily="2" charset="-79"/>
                <a:cs typeface="Levenim MT" panose="02010502060101010101" pitchFamily="2" charset="-79"/>
              </a:rPr>
              <a:t>סוֹבְבָנוּ –</a:t>
            </a: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הָבָה וְנִתְלַקַּ</a:t>
            </a:r>
            <a:r>
              <a:rPr lang="he-IL" sz="800" dirty="0" err="1">
                <a:solidFill>
                  <a:srgbClr val="5E4D36"/>
                </a:solidFill>
                <a:latin typeface="Levenim MT" panose="02010502060101010101" pitchFamily="2" charset="-79"/>
                <a:cs typeface="Levenim MT" panose="02010502060101010101" pitchFamily="2" charset="-79"/>
              </a:rPr>
              <a:t>ח </a:t>
            </a:r>
            <a:r>
              <a:rPr lang="he-IL" sz="800" dirty="0" err="1" smtClean="0">
                <a:solidFill>
                  <a:srgbClr val="5E4D36"/>
                </a:solidFill>
                <a:latin typeface="Levenim MT" panose="02010502060101010101" pitchFamily="2" charset="-79"/>
                <a:cs typeface="Levenim MT" panose="02010502060101010101" pitchFamily="2" charset="-79"/>
              </a:rPr>
              <a:t> </a:t>
            </a:r>
            <a:r>
              <a:rPr lang="he-IL" sz="800" dirty="0" smtClean="0">
                <a:solidFill>
                  <a:srgbClr val="5E4D36"/>
                </a:solidFill>
                <a:latin typeface="Levenim MT" panose="02010502060101010101" pitchFamily="2" charset="-79"/>
                <a:cs typeface="Levenim MT" panose="02010502060101010101" pitchFamily="2" charset="-79"/>
              </a:rPr>
              <a:t>מִן </a:t>
            </a:r>
            <a:r>
              <a:rPr lang="he-IL" sz="800" dirty="0">
                <a:solidFill>
                  <a:srgbClr val="5E4D36"/>
                </a:solidFill>
                <a:latin typeface="Levenim MT" panose="02010502060101010101" pitchFamily="2" charset="-79"/>
                <a:cs typeface="Levenim MT" panose="02010502060101010101" pitchFamily="2" charset="-79"/>
              </a:rPr>
              <a:t>הַשִּׂמְחָה שֶׁבָּנוּ. </a:t>
            </a:r>
          </a:p>
          <a:p>
            <a:pPr algn="just">
              <a:lnSpc>
                <a:spcPts val="1000"/>
              </a:lnSpc>
            </a:pPr>
            <a:endParaRPr lang="he-IL" sz="800"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הַי, הַי</a:t>
            </a:r>
            <a:r>
              <a:rPr lang="he-IL" sz="800" dirty="0" smtClean="0">
                <a:solidFill>
                  <a:srgbClr val="5E4D36"/>
                </a:solidFill>
                <a:latin typeface="Levenim MT" panose="02010502060101010101" pitchFamily="2" charset="-79"/>
                <a:cs typeface="Levenim MT" panose="02010502060101010101" pitchFamily="2" charset="-79"/>
              </a:rPr>
              <a:t>,  הָבָ</a:t>
            </a:r>
            <a:r>
              <a:rPr lang="he-IL" sz="800" dirty="0" err="1" smtClean="0">
                <a:solidFill>
                  <a:srgbClr val="5E4D36"/>
                </a:solidFill>
                <a:latin typeface="Levenim MT" panose="02010502060101010101" pitchFamily="2" charset="-79"/>
                <a:cs typeface="Levenim MT" panose="02010502060101010101" pitchFamily="2" charset="-79"/>
              </a:rPr>
              <a:t>ה </a:t>
            </a:r>
            <a:r>
              <a:rPr lang="he-IL" sz="800" dirty="0">
                <a:solidFill>
                  <a:srgbClr val="5E4D36"/>
                </a:solidFill>
                <a:latin typeface="Levenim MT" panose="02010502060101010101" pitchFamily="2" charset="-79"/>
                <a:cs typeface="Levenim MT" panose="02010502060101010101" pitchFamily="2" charset="-79"/>
              </a:rPr>
              <a:t>וְנִתְמַלֵּא</a:t>
            </a: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שִׂמְחָה, שִׂמְחָה כִּמְלֹא הָעַיִן,</a:t>
            </a: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הַי, הַי</a:t>
            </a:r>
            <a:r>
              <a:rPr lang="he-IL" sz="800" dirty="0" smtClean="0">
                <a:solidFill>
                  <a:srgbClr val="5E4D36"/>
                </a:solidFill>
                <a:latin typeface="Levenim MT" panose="02010502060101010101" pitchFamily="2" charset="-79"/>
                <a:cs typeface="Levenim MT" panose="02010502060101010101" pitchFamily="2" charset="-79"/>
              </a:rPr>
              <a:t>, שִׁירוּ </a:t>
            </a:r>
            <a:r>
              <a:rPr lang="he-IL" sz="800" dirty="0">
                <a:solidFill>
                  <a:srgbClr val="5E4D36"/>
                </a:solidFill>
                <a:latin typeface="Levenim MT" panose="02010502060101010101" pitchFamily="2" charset="-79"/>
                <a:cs typeface="Levenim MT" panose="02010502060101010101" pitchFamily="2" charset="-79"/>
              </a:rPr>
              <a:t>עֲלֵה, עֲלֵה</a:t>
            </a: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עֲלֵה וּבְעַר הַיַּיִן</a:t>
            </a:r>
            <a:r>
              <a:rPr lang="he-IL" sz="800" dirty="0" smtClean="0">
                <a:solidFill>
                  <a:srgbClr val="5E4D36"/>
                </a:solidFill>
                <a:latin typeface="Levenim MT" panose="02010502060101010101" pitchFamily="2" charset="-79"/>
                <a:cs typeface="Levenim MT" panose="02010502060101010101" pitchFamily="2" charset="-79"/>
              </a:rPr>
              <a:t>! עֲלֵ</a:t>
            </a:r>
            <a:r>
              <a:rPr lang="he-IL" sz="800" dirty="0" err="1" smtClean="0">
                <a:solidFill>
                  <a:srgbClr val="5E4D36"/>
                </a:solidFill>
                <a:latin typeface="Levenim MT" panose="02010502060101010101" pitchFamily="2" charset="-79"/>
                <a:cs typeface="Levenim MT" panose="02010502060101010101" pitchFamily="2" charset="-79"/>
              </a:rPr>
              <a:t>ה </a:t>
            </a:r>
            <a:r>
              <a:rPr lang="he-IL" sz="800" dirty="0">
                <a:solidFill>
                  <a:srgbClr val="5E4D36"/>
                </a:solidFill>
                <a:latin typeface="Levenim MT" panose="02010502060101010101" pitchFamily="2" charset="-79"/>
                <a:cs typeface="Levenim MT" panose="02010502060101010101" pitchFamily="2" charset="-79"/>
              </a:rPr>
              <a:t>וּבְעַר הַיַּיִן!</a:t>
            </a: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הַי, הַי...</a:t>
            </a:r>
          </a:p>
          <a:p>
            <a:pPr algn="just">
              <a:lnSpc>
                <a:spcPts val="1000"/>
              </a:lnSpc>
            </a:pPr>
            <a:endParaRPr lang="he-IL" sz="800"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עֲלֵה וּבְעַר </a:t>
            </a:r>
            <a:r>
              <a:rPr lang="he-IL" sz="800" dirty="0" err="1">
                <a:solidFill>
                  <a:srgbClr val="5E4D36"/>
                </a:solidFill>
                <a:latin typeface="Levenim MT" panose="02010502060101010101" pitchFamily="2" charset="-79"/>
                <a:cs typeface="Levenim MT" panose="02010502060101010101" pitchFamily="2" charset="-79"/>
              </a:rPr>
              <a:t>כָּ</a:t>
            </a:r>
            <a:r>
              <a:rPr lang="he-IL" sz="800" dirty="0">
                <a:solidFill>
                  <a:srgbClr val="5E4D36"/>
                </a:solidFill>
                <a:latin typeface="Levenim MT" panose="02010502060101010101" pitchFamily="2" charset="-79"/>
                <a:cs typeface="Levenim MT" panose="02010502060101010101" pitchFamily="2" charset="-79"/>
              </a:rPr>
              <a:t>אֵש</a:t>
            </a:r>
            <a:r>
              <a:rPr lang="he-IL" sz="800" dirty="0" err="1">
                <a:solidFill>
                  <a:srgbClr val="5E4D36"/>
                </a:solidFill>
                <a:latin typeface="Levenim MT" panose="02010502060101010101" pitchFamily="2" charset="-79"/>
                <a:cs typeface="Levenim MT" panose="02010502060101010101" pitchFamily="2" charset="-79"/>
              </a:rPr>
              <a:t>ׁ </a:t>
            </a:r>
            <a:r>
              <a:rPr lang="he-IL" sz="800" dirty="0" err="1" smtClean="0">
                <a:solidFill>
                  <a:srgbClr val="5E4D36"/>
                </a:solidFill>
                <a:latin typeface="Levenim MT" panose="02010502060101010101" pitchFamily="2" charset="-79"/>
                <a:cs typeface="Levenim MT" panose="02010502060101010101" pitchFamily="2" charset="-79"/>
              </a:rPr>
              <a:t>וְהַדְלִ</a:t>
            </a:r>
            <a:r>
              <a:rPr lang="he-IL" sz="800" dirty="0" smtClean="0">
                <a:solidFill>
                  <a:srgbClr val="5E4D36"/>
                </a:solidFill>
                <a:latin typeface="Levenim MT" panose="02010502060101010101" pitchFamily="2" charset="-79"/>
                <a:cs typeface="Levenim MT" panose="02010502060101010101" pitchFamily="2" charset="-79"/>
              </a:rPr>
              <a:t>יקֵנו</a:t>
            </a:r>
            <a:r>
              <a:rPr lang="he-IL" sz="800" dirty="0" err="1" smtClean="0">
                <a:solidFill>
                  <a:srgbClr val="5E4D36"/>
                </a:solidFill>
                <a:latin typeface="Levenim MT" panose="02010502060101010101" pitchFamily="2" charset="-79"/>
                <a:cs typeface="Levenim MT" panose="02010502060101010101" pitchFamily="2" charset="-79"/>
              </a:rPr>
              <a:t>ּ </a:t>
            </a:r>
            <a:r>
              <a:rPr lang="he-IL" sz="800" dirty="0" err="1">
                <a:solidFill>
                  <a:srgbClr val="5E4D36"/>
                </a:solidFill>
                <a:latin typeface="Levenim MT" panose="02010502060101010101" pitchFamily="2" charset="-79"/>
                <a:cs typeface="Levenim MT" panose="02010502060101010101" pitchFamily="2" charset="-79"/>
              </a:rPr>
              <a:t>כֹ</a:t>
            </a:r>
            <a:r>
              <a:rPr lang="he-IL" sz="800" dirty="0">
                <a:solidFill>
                  <a:srgbClr val="5E4D36"/>
                </a:solidFill>
                <a:latin typeface="Levenim MT" panose="02010502060101010101" pitchFamily="2" charset="-79"/>
                <a:cs typeface="Levenim MT" panose="02010502060101010101" pitchFamily="2" charset="-79"/>
              </a:rPr>
              <a:t>ּחַ! </a:t>
            </a: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אֲבוֹי </a:t>
            </a:r>
            <a:r>
              <a:rPr lang="he-IL" sz="800" dirty="0" err="1">
                <a:solidFill>
                  <a:srgbClr val="5E4D36"/>
                </a:solidFill>
                <a:latin typeface="Levenim MT" panose="02010502060101010101" pitchFamily="2" charset="-79"/>
                <a:cs typeface="Levenim MT" panose="02010502060101010101" pitchFamily="2" charset="-79"/>
              </a:rPr>
              <a:t>לַמִּתְיָ</a:t>
            </a:r>
            <a:r>
              <a:rPr lang="he-IL" sz="800" dirty="0">
                <a:solidFill>
                  <a:srgbClr val="5E4D36"/>
                </a:solidFill>
                <a:latin typeface="Levenim MT" panose="02010502060101010101" pitchFamily="2" charset="-79"/>
                <a:cs typeface="Levenim MT" panose="02010502060101010101" pitchFamily="2" charset="-79"/>
              </a:rPr>
              <a:t>אֵשׁ, </a:t>
            </a:r>
            <a:r>
              <a:rPr lang="he-IL" sz="800" dirty="0" smtClean="0">
                <a:solidFill>
                  <a:srgbClr val="5E4D36"/>
                </a:solidFill>
                <a:latin typeface="Levenim MT" panose="02010502060101010101" pitchFamily="2" charset="-79"/>
                <a:cs typeface="Levenim MT" panose="02010502060101010101" pitchFamily="2" charset="-79"/>
              </a:rPr>
              <a:t>הַלַּיְלָה </a:t>
            </a:r>
            <a:r>
              <a:rPr lang="he-IL" sz="800" dirty="0">
                <a:solidFill>
                  <a:srgbClr val="5E4D36"/>
                </a:solidFill>
                <a:latin typeface="Levenim MT" panose="02010502060101010101" pitchFamily="2" charset="-79"/>
                <a:cs typeface="Levenim MT" panose="02010502060101010101" pitchFamily="2" charset="-79"/>
              </a:rPr>
              <a:t>יֵשׁ לִשְׂמֹחַ! </a:t>
            </a:r>
          </a:p>
          <a:p>
            <a:pPr algn="just">
              <a:lnSpc>
                <a:spcPts val="1000"/>
              </a:lnSpc>
            </a:pPr>
            <a:endParaRPr lang="he-IL" sz="800" dirty="0">
              <a:solidFill>
                <a:srgbClr val="5E4D36"/>
              </a:solidFill>
              <a:latin typeface="Levenim MT" panose="02010502060101010101" pitchFamily="2" charset="-79"/>
              <a:cs typeface="Levenim MT" panose="02010502060101010101" pitchFamily="2" charset="-79"/>
            </a:endParaRP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הַי, הַי, </a:t>
            </a:r>
            <a:r>
              <a:rPr lang="he-IL" sz="800" dirty="0" smtClean="0">
                <a:solidFill>
                  <a:srgbClr val="5E4D36"/>
                </a:solidFill>
                <a:latin typeface="Levenim MT" panose="02010502060101010101" pitchFamily="2" charset="-79"/>
                <a:cs typeface="Levenim MT" panose="02010502060101010101" pitchFamily="2" charset="-79"/>
              </a:rPr>
              <a:t> הַלַּיְלָה </a:t>
            </a:r>
            <a:r>
              <a:rPr lang="he-IL" sz="800" dirty="0">
                <a:solidFill>
                  <a:srgbClr val="5E4D36"/>
                </a:solidFill>
                <a:latin typeface="Levenim MT" panose="02010502060101010101" pitchFamily="2" charset="-79"/>
                <a:cs typeface="Levenim MT" panose="02010502060101010101" pitchFamily="2" charset="-79"/>
              </a:rPr>
              <a:t>יִגָּאֵל </a:t>
            </a: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כָּל מִי, כָּל מִי שֶׁנְּשָׁמָה בּוֹ, </a:t>
            </a: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הַי, הַי, </a:t>
            </a: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כָּל אִישׁ בְּיִשְׂרָאֵל - </a:t>
            </a: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נִיצוֹץ שֶׁל נֶחָמָה בּוֹ! </a:t>
            </a:r>
            <a:r>
              <a:rPr lang="he-IL" sz="800" dirty="0" smtClean="0">
                <a:solidFill>
                  <a:srgbClr val="5E4D36"/>
                </a:solidFill>
                <a:latin typeface="Levenim MT" panose="02010502060101010101" pitchFamily="2" charset="-79"/>
                <a:cs typeface="Levenim MT" panose="02010502060101010101" pitchFamily="2" charset="-79"/>
              </a:rPr>
              <a:t>נִיצוֹץ </a:t>
            </a:r>
            <a:r>
              <a:rPr lang="he-IL" sz="800" dirty="0">
                <a:solidFill>
                  <a:srgbClr val="5E4D36"/>
                </a:solidFill>
                <a:latin typeface="Levenim MT" panose="02010502060101010101" pitchFamily="2" charset="-79"/>
                <a:cs typeface="Levenim MT" panose="02010502060101010101" pitchFamily="2" charset="-79"/>
              </a:rPr>
              <a:t>שֶׁל נֶחָמָה בּוֹ! </a:t>
            </a:r>
          </a:p>
          <a:p>
            <a:pPr algn="just">
              <a:lnSpc>
                <a:spcPts val="1000"/>
              </a:lnSpc>
            </a:pPr>
            <a:r>
              <a:rPr lang="he-IL" sz="800" dirty="0">
                <a:solidFill>
                  <a:srgbClr val="5E4D36"/>
                </a:solidFill>
                <a:latin typeface="Levenim MT" panose="02010502060101010101" pitchFamily="2" charset="-79"/>
                <a:cs typeface="Levenim MT" panose="02010502060101010101" pitchFamily="2" charset="-79"/>
              </a:rPr>
              <a:t>הַי, הַי...</a:t>
            </a:r>
          </a:p>
          <a:p>
            <a:pPr algn="l">
              <a:lnSpc>
                <a:spcPts val="1000"/>
              </a:lnSpc>
            </a:pPr>
            <a:r>
              <a:rPr lang="he-IL" sz="700" dirty="0">
                <a:solidFill>
                  <a:srgbClr val="5E4D36"/>
                </a:solidFill>
                <a:latin typeface="Levenim MT" panose="02010502060101010101" pitchFamily="2" charset="-79"/>
                <a:cs typeface="Levenim MT" panose="02010502060101010101" pitchFamily="2" charset="-79"/>
              </a:rPr>
              <a:t>מילים: יעקב אורלנד</a:t>
            </a:r>
          </a:p>
          <a:p>
            <a:pPr algn="l">
              <a:lnSpc>
                <a:spcPts val="1000"/>
              </a:lnSpc>
            </a:pPr>
            <a:r>
              <a:rPr lang="he-IL" sz="700" dirty="0">
                <a:solidFill>
                  <a:srgbClr val="5E4D36"/>
                </a:solidFill>
                <a:latin typeface="Levenim MT" panose="02010502060101010101" pitchFamily="2" charset="-79"/>
                <a:cs typeface="Levenim MT" panose="02010502060101010101" pitchFamily="2" charset="-79"/>
              </a:rPr>
              <a:t>לחן: מרדכי </a:t>
            </a:r>
            <a:r>
              <a:rPr lang="he-IL" sz="700" dirty="0" smtClean="0">
                <a:solidFill>
                  <a:srgbClr val="5E4D36"/>
                </a:solidFill>
                <a:latin typeface="Levenim MT" panose="02010502060101010101" pitchFamily="2" charset="-79"/>
                <a:cs typeface="Levenim MT" panose="02010502060101010101" pitchFamily="2" charset="-79"/>
              </a:rPr>
              <a:t>זעירא</a:t>
            </a:r>
          </a:p>
          <a:p>
            <a:pPr algn="l">
              <a:lnSpc>
                <a:spcPts val="1000"/>
              </a:lnSpc>
            </a:pPr>
            <a:endParaRPr lang="he-IL" sz="700" dirty="0" smtClean="0">
              <a:solidFill>
                <a:srgbClr val="5E4D36"/>
              </a:solidFill>
              <a:latin typeface="Levenim MT" panose="02010502060101010101" pitchFamily="2" charset="-79"/>
              <a:cs typeface="Levenim MT" panose="02010502060101010101" pitchFamily="2" charset="-79"/>
            </a:endParaRPr>
          </a:p>
          <a:p>
            <a:pPr algn="l">
              <a:lnSpc>
                <a:spcPts val="1000"/>
              </a:lnSpc>
            </a:pPr>
            <a:endParaRPr lang="he-IL" sz="700" dirty="0" smtClean="0">
              <a:solidFill>
                <a:srgbClr val="5E4D36"/>
              </a:solidFill>
              <a:latin typeface="Levenim MT" panose="02010502060101010101" pitchFamily="2" charset="-79"/>
              <a:cs typeface="Levenim MT" panose="02010502060101010101" pitchFamily="2" charset="-79"/>
            </a:endParaRPr>
          </a:p>
          <a:p>
            <a:pPr algn="l">
              <a:lnSpc>
                <a:spcPts val="1000"/>
              </a:lnSpc>
            </a:pPr>
            <a:endParaRPr lang="he-IL" sz="700" dirty="0" smtClean="0">
              <a:solidFill>
                <a:srgbClr val="5E4D36"/>
              </a:solidFill>
              <a:latin typeface="Levenim MT" panose="02010502060101010101" pitchFamily="2" charset="-79"/>
              <a:cs typeface="Levenim MT" panose="02010502060101010101" pitchFamily="2" charset="-79"/>
            </a:endParaRPr>
          </a:p>
          <a:p>
            <a:pPr algn="l">
              <a:lnSpc>
                <a:spcPts val="1000"/>
              </a:lnSpc>
            </a:pPr>
            <a:endParaRPr lang="he-IL" sz="700"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שיר זה נכתב לאחר הפיגוע המשמעותי והחמור ביותר  מאז מלחמת העצמאות.. בחודש בערב פורים 1954 אוטובוס אגד שחזר מאילת צפונה הותקף ע"י מארב מתוכנן. 11 נוסעים נרצחו.. באותה תקופה גם המצב המדיני בארץ היה גרוע וישראל ספגה גינויים מבחוץ.</a:t>
            </a:r>
          </a:p>
          <a:p>
            <a:pPr algn="just">
              <a:lnSpc>
                <a:spcPts val="1000"/>
              </a:lnSpc>
            </a:pPr>
            <a:endParaRPr lang="he-IL" sz="700" dirty="0" smtClean="0">
              <a:solidFill>
                <a:srgbClr val="5E4D36"/>
              </a:solidFill>
              <a:latin typeface="Levenim MT" panose="02010502060101010101" pitchFamily="2" charset="-79"/>
              <a:cs typeface="Levenim MT" panose="02010502060101010101" pitchFamily="2" charset="-79"/>
            </a:endParaRP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בעקבות הטבח ובעקבות המצב המדיני בארץ שררה אווירה קודרת.. ראש הממשלה משה שרת פגש </a:t>
            </a:r>
            <a:r>
              <a:rPr lang="he-IL" sz="700" dirty="0" err="1" smtClean="0">
                <a:solidFill>
                  <a:srgbClr val="5E4D36"/>
                </a:solidFill>
                <a:latin typeface="Levenim MT" panose="02010502060101010101" pitchFamily="2" charset="-79"/>
                <a:cs typeface="Levenim MT" panose="02010502060101010101" pitchFamily="2" charset="-79"/>
              </a:rPr>
              <a:t>באורלנד</a:t>
            </a:r>
            <a:r>
              <a:rPr lang="he-IL" sz="700" dirty="0" smtClean="0">
                <a:solidFill>
                  <a:srgbClr val="5E4D36"/>
                </a:solidFill>
                <a:latin typeface="Levenim MT" panose="02010502060101010101" pitchFamily="2" charset="-79"/>
                <a:cs typeface="Levenim MT" panose="02010502060101010101" pitchFamily="2" charset="-79"/>
              </a:rPr>
              <a:t> ובזעירא באחד מנשפי פורים במועדון "מילוא" של מפא"י, וביקש מהם לחבר שיר שיפיג את תחושת האבל הציבורי. </a:t>
            </a:r>
          </a:p>
          <a:p>
            <a:pPr algn="just">
              <a:lnSpc>
                <a:spcPts val="1000"/>
              </a:lnSpc>
            </a:pPr>
            <a:r>
              <a:rPr lang="he-IL" sz="700" dirty="0" smtClean="0">
                <a:solidFill>
                  <a:srgbClr val="5E4D36"/>
                </a:solidFill>
                <a:latin typeface="Levenim MT" panose="02010502060101010101" pitchFamily="2" charset="-79"/>
                <a:cs typeface="Levenim MT" panose="02010502060101010101" pitchFamily="2" charset="-79"/>
              </a:rPr>
              <a:t>הוא "כלא" את השניים במטבחון המועדון עד שיסיימו את חיבור השיר, וכשיצאו משם כעבור שעה היה בידיהם זמר חסידי לוהט הפותח במילים "אם גם ראשנו שח". (מעובד </a:t>
            </a:r>
            <a:r>
              <a:rPr lang="he-IL" sz="700" dirty="0" err="1" smtClean="0">
                <a:solidFill>
                  <a:srgbClr val="5E4D36"/>
                </a:solidFill>
                <a:latin typeface="Levenim MT" panose="02010502060101010101" pitchFamily="2" charset="-79"/>
                <a:cs typeface="Levenim MT" panose="02010502060101010101" pitchFamily="2" charset="-79"/>
              </a:rPr>
              <a:t>מויקיפדיה</a:t>
            </a:r>
            <a:r>
              <a:rPr lang="he-IL" sz="700" dirty="0" smtClean="0">
                <a:solidFill>
                  <a:srgbClr val="5E4D36"/>
                </a:solidFill>
                <a:latin typeface="Levenim MT" panose="02010502060101010101" pitchFamily="2" charset="-79"/>
                <a:cs typeface="Levenim MT" panose="02010502060101010101" pitchFamily="2" charset="-79"/>
              </a:rPr>
              <a:t>)</a:t>
            </a: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smtClean="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sp>
        <p:nvSpPr>
          <p:cNvPr id="16" name="מלבן 15"/>
          <p:cNvSpPr/>
          <p:nvPr/>
        </p:nvSpPr>
        <p:spPr>
          <a:xfrm>
            <a:off x="422031"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a:solidFill>
                  <a:srgbClr val="5E4D36"/>
                </a:solidFill>
                <a:latin typeface="Levenim MT" pitchFamily="2" charset="-79"/>
                <a:cs typeface="Levenim MT" pitchFamily="2" charset="-79"/>
              </a:rPr>
              <a:t>ב. שמחה – השער לחשיבה בת חורין</a:t>
            </a:r>
          </a:p>
          <a:p>
            <a:pPr>
              <a:spcAft>
                <a:spcPts val="600"/>
              </a:spcAft>
            </a:pPr>
            <a:r>
              <a:rPr lang="he-IL" sz="800" dirty="0" smtClean="0">
                <a:solidFill>
                  <a:srgbClr val="5E4D36"/>
                </a:solidFill>
                <a:latin typeface="Levenim MT" pitchFamily="2" charset="-79"/>
                <a:cs typeface="Levenim MT" pitchFamily="2" charset="-79"/>
              </a:rPr>
              <a:t>כולנו </a:t>
            </a:r>
            <a:r>
              <a:rPr lang="he-IL" sz="800" dirty="0">
                <a:solidFill>
                  <a:srgbClr val="5E4D36"/>
                </a:solidFill>
                <a:latin typeface="Levenim MT" pitchFamily="2" charset="-79"/>
                <a:cs typeface="Levenim MT" pitchFamily="2" charset="-79"/>
              </a:rPr>
              <a:t>רוצים </a:t>
            </a:r>
            <a:r>
              <a:rPr lang="he-IL" sz="800" dirty="0" smtClean="0">
                <a:solidFill>
                  <a:srgbClr val="5E4D36"/>
                </a:solidFill>
                <a:latin typeface="Levenim MT" pitchFamily="2" charset="-79"/>
                <a:cs typeface="Levenim MT" pitchFamily="2" charset="-79"/>
              </a:rPr>
              <a:t>לשמוח. </a:t>
            </a:r>
            <a:r>
              <a:rPr lang="he-IL" sz="800" dirty="0">
                <a:solidFill>
                  <a:srgbClr val="5E4D36"/>
                </a:solidFill>
                <a:latin typeface="Levenim MT" pitchFamily="2" charset="-79"/>
                <a:cs typeface="Levenim MT" pitchFamily="2" charset="-79"/>
              </a:rPr>
              <a:t>אבל </a:t>
            </a:r>
            <a:r>
              <a:rPr lang="he-IL" sz="800" dirty="0" smtClean="0">
                <a:solidFill>
                  <a:srgbClr val="5E4D36"/>
                </a:solidFill>
                <a:latin typeface="Levenim MT" pitchFamily="2" charset="-79"/>
                <a:cs typeface="Levenim MT" pitchFamily="2" charset="-79"/>
              </a:rPr>
              <a:t>כמה שהרצון לשמוח גדול, כך לא פעם קשה </a:t>
            </a:r>
            <a:r>
              <a:rPr lang="he-IL" sz="800" dirty="0">
                <a:solidFill>
                  <a:srgbClr val="5E4D36"/>
                </a:solidFill>
                <a:latin typeface="Levenim MT" pitchFamily="2" charset="-79"/>
                <a:cs typeface="Levenim MT" pitchFamily="2" charset="-79"/>
              </a:rPr>
              <a:t>לנו לשמוח. החיים מתסכלים, יש בהם </a:t>
            </a:r>
            <a:r>
              <a:rPr lang="he-IL" sz="800" dirty="0" smtClean="0">
                <a:solidFill>
                  <a:srgbClr val="5E4D36"/>
                </a:solidFill>
                <a:latin typeface="Levenim MT" pitchFamily="2" charset="-79"/>
                <a:cs typeface="Levenim MT" pitchFamily="2" charset="-79"/>
              </a:rPr>
              <a:t>קשיים רבים. ישנם קשיים שהם  חיצוניים לאדם, וישנם קשיים גדולים יותר, הקשיים הפנימיים. ישנם קשיי שגרה, ויחד עמם קשיים יוצאי דופן.  האם שמחה תלויה בהימנעות/פתירה של קשיי החיים? </a:t>
            </a:r>
          </a:p>
          <a:p>
            <a:pPr>
              <a:spcAft>
                <a:spcPts val="600"/>
              </a:spcAft>
            </a:pPr>
            <a:r>
              <a:rPr lang="he-IL" sz="800" dirty="0" smtClean="0">
                <a:solidFill>
                  <a:srgbClr val="5E4D36"/>
                </a:solidFill>
                <a:latin typeface="Levenim MT" pitchFamily="2" charset="-79"/>
                <a:cs typeface="Levenim MT" pitchFamily="2" charset="-79"/>
              </a:rPr>
              <a:t>את השמחה ניתן לתפוס כמצב "רצוי", כמן "המלצה" לחיים טובים יותר, וניתן גם לתפוס אותה כבסיס לשפיות - כתפיסת עולם שעל גביה מתקיימת ההתמודדות עם החיים וקשייהם. היא אינה תוצאה של הפסקת הקשיים, אלא להיפך - היא המפתח להתייחסות אליהם.</a:t>
            </a:r>
          </a:p>
          <a:p>
            <a:pPr>
              <a:spcAft>
                <a:spcPts val="600"/>
              </a:spcAft>
            </a:pPr>
            <a:endParaRPr lang="he-IL" sz="800" dirty="0">
              <a:solidFill>
                <a:srgbClr val="5E4D36"/>
              </a:solidFill>
              <a:latin typeface="Levenim MT" pitchFamily="2" charset="-79"/>
              <a:cs typeface="Levenim MT" pitchFamily="2" charset="-79"/>
            </a:endParaRPr>
          </a:p>
          <a:p>
            <a:pPr>
              <a:spcAft>
                <a:spcPts val="600"/>
              </a:spcAft>
            </a:pPr>
            <a:r>
              <a:rPr lang="he-IL" sz="800" dirty="0" smtClean="0">
                <a:solidFill>
                  <a:srgbClr val="5E4D36"/>
                </a:solidFill>
                <a:latin typeface="Levenim MT" pitchFamily="2" charset="-79"/>
                <a:cs typeface="Levenim MT" pitchFamily="2" charset="-79"/>
              </a:rPr>
              <a:t>בשלב הראשון מדובר כאן בהכרעה ובבחירה. מרחב הבחירה שלנו בחיים אינו שלם, אך בדבר אחד אנו באמת בני חורין - בשאלה כיצד אנו מחליטים להתייחס לעצמנו ולעולם הסובב אותנו. ההכרעה לבחור לתפוס את החיים בכיוון חיובי ואקטיבי (ולא בכיוון "קורבני"</a:t>
            </a:r>
            <a:r>
              <a:rPr lang="en-US" sz="800" dirty="0" smtClean="0">
                <a:solidFill>
                  <a:srgbClr val="5E4D36"/>
                </a:solidFill>
                <a:latin typeface="Levenim MT" pitchFamily="2" charset="-79"/>
                <a:cs typeface="Levenim MT" pitchFamily="2" charset="-79"/>
              </a:rPr>
              <a:t> </a:t>
            </a:r>
            <a:r>
              <a:rPr lang="he-IL" sz="800" dirty="0" smtClean="0">
                <a:solidFill>
                  <a:srgbClr val="5E4D36"/>
                </a:solidFill>
                <a:latin typeface="Levenim MT" pitchFamily="2" charset="-79"/>
                <a:cs typeface="Levenim MT" pitchFamily="2" charset="-79"/>
              </a:rPr>
              <a:t>וטרגי) היא ההכרעה לתפוס את העולם מתוך שמחה ואחריות, גם אם הוא מאוד מאתגר.. אמנם נראה שמדובר "רק" בנקודת מבט, אך נקודה זו הינה נקודה ארכימדית.</a:t>
            </a:r>
          </a:p>
          <a:p>
            <a:pPr>
              <a:spcAft>
                <a:spcPts val="600"/>
              </a:spcAft>
            </a:pPr>
            <a:r>
              <a:rPr lang="he-IL" sz="800" dirty="0" smtClean="0">
                <a:solidFill>
                  <a:srgbClr val="5E4D36"/>
                </a:solidFill>
                <a:latin typeface="Levenim MT" pitchFamily="2" charset="-79"/>
                <a:cs typeface="Levenim MT" pitchFamily="2" charset="-79"/>
              </a:rPr>
              <a:t>השלב השני הוא ההבחנה בין עצבות (שלילי)</a:t>
            </a:r>
            <a:r>
              <a:rPr lang="en-US" sz="800" dirty="0" smtClean="0">
                <a:solidFill>
                  <a:srgbClr val="5E4D36"/>
                </a:solidFill>
                <a:latin typeface="Levenim MT" pitchFamily="2" charset="-79"/>
                <a:cs typeface="Levenim MT" pitchFamily="2" charset="-79"/>
              </a:rPr>
              <a:t> </a:t>
            </a:r>
            <a:r>
              <a:rPr lang="he-IL" sz="800" dirty="0" smtClean="0">
                <a:solidFill>
                  <a:srgbClr val="5E4D36"/>
                </a:solidFill>
                <a:latin typeface="Levenim MT" pitchFamily="2" charset="-79"/>
                <a:cs typeface="Levenim MT" pitchFamily="2" charset="-79"/>
              </a:rPr>
              <a:t>לבין כאב (חיובי). ההסכמה לשאת ולהתמודד עם כאבי החיים היסודיים (כמו לידה, למידה, עבודה, מפגש אמיתי עם אדם אחר)</a:t>
            </a:r>
            <a:r>
              <a:rPr lang="en-US" sz="800" dirty="0" smtClean="0">
                <a:solidFill>
                  <a:srgbClr val="5E4D36"/>
                </a:solidFill>
                <a:latin typeface="Levenim MT" pitchFamily="2" charset="-79"/>
                <a:cs typeface="Levenim MT" pitchFamily="2" charset="-79"/>
              </a:rPr>
              <a:t> </a:t>
            </a:r>
            <a:r>
              <a:rPr lang="he-IL" sz="800" dirty="0" smtClean="0">
                <a:solidFill>
                  <a:srgbClr val="5E4D36"/>
                </a:solidFill>
                <a:latin typeface="Levenim MT" pitchFamily="2" charset="-79"/>
                <a:cs typeface="Levenim MT" pitchFamily="2" charset="-79"/>
              </a:rPr>
              <a:t>היא הפתח לצמיחה מתוך עבודה. </a:t>
            </a:r>
          </a:p>
          <a:p>
            <a:pPr>
              <a:spcAft>
                <a:spcPts val="600"/>
              </a:spcAft>
            </a:pPr>
            <a:r>
              <a:rPr lang="he-IL" sz="800" dirty="0" smtClean="0">
                <a:solidFill>
                  <a:srgbClr val="5E4D36"/>
                </a:solidFill>
                <a:latin typeface="Levenim MT" pitchFamily="2" charset="-79"/>
                <a:cs typeface="Levenim MT" pitchFamily="2" charset="-79"/>
              </a:rPr>
              <a:t>לאחר ההסכמה לשאת את הכאב קורה לא פעם שהכאב פחות "כואב", גם בגלל ההסכמה לשאתו, וגם בגלל אהבת הצמיחה ותיקון החיים, שיכולה אפילו להמתיק את הכאב, או במילה אחת – השמחה.</a:t>
            </a:r>
          </a:p>
          <a:p>
            <a:pPr>
              <a:spcAft>
                <a:spcPts val="600"/>
              </a:spcAft>
            </a:pPr>
            <a:endParaRPr lang="he-IL" sz="700" dirty="0" smtClean="0">
              <a:solidFill>
                <a:srgbClr val="5E4D36"/>
              </a:solidFill>
              <a:latin typeface="Levenim MT" pitchFamily="2" charset="-79"/>
              <a:cs typeface="Levenim MT" pitchFamily="2" charset="-79"/>
            </a:endParaRPr>
          </a:p>
          <a:p>
            <a:pPr algn="l">
              <a:lnSpc>
                <a:spcPts val="1000"/>
              </a:lnSpc>
            </a:pPr>
            <a:r>
              <a:rPr lang="he-IL" sz="600" dirty="0" smtClean="0">
                <a:solidFill>
                  <a:srgbClr val="5E4D36"/>
                </a:solidFill>
                <a:latin typeface="Levenim MT" pitchFamily="2" charset="-79"/>
                <a:cs typeface="Levenim MT" pitchFamily="2" charset="-79"/>
              </a:rPr>
              <a:t>חבורת הכותבים של השומר החדש</a:t>
            </a:r>
            <a:endParaRPr lang="he-IL" sz="600" dirty="0">
              <a:solidFill>
                <a:srgbClr val="5E4D36"/>
              </a:solidFill>
              <a:latin typeface="Levenim MT" pitchFamily="2" charset="-79"/>
              <a:cs typeface="Levenim MT" pitchFamily="2" charset="-79"/>
            </a:endParaRPr>
          </a:p>
        </p:txBody>
      </p:sp>
      <p:sp>
        <p:nvSpPr>
          <p:cNvPr id="18" name="מלבן 17"/>
          <p:cNvSpPr/>
          <p:nvPr/>
        </p:nvSpPr>
        <p:spPr>
          <a:xfrm>
            <a:off x="2467708" y="990600"/>
            <a:ext cx="2026324" cy="57267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nchor="t"/>
          <a:lstStyle/>
          <a:p>
            <a:pPr>
              <a:spcAft>
                <a:spcPts val="600"/>
              </a:spcAft>
            </a:pPr>
            <a:r>
              <a:rPr lang="he-IL" sz="950" b="1" dirty="0" smtClean="0">
                <a:solidFill>
                  <a:srgbClr val="5E4D36"/>
                </a:solidFill>
                <a:latin typeface="Levenim MT" panose="02010502060101010101" pitchFamily="2" charset="-79"/>
                <a:cs typeface="Levenim MT" panose="02010502060101010101" pitchFamily="2" charset="-79"/>
              </a:rPr>
              <a:t>ב. שמחה – השער לחשיבה בת חורין</a:t>
            </a:r>
            <a:endParaRPr lang="he-IL" sz="950" b="1" dirty="0">
              <a:solidFill>
                <a:srgbClr val="5E4D36"/>
              </a:solidFill>
              <a:latin typeface="Levenim MT" panose="02010502060101010101" pitchFamily="2" charset="-79"/>
              <a:cs typeface="Levenim MT" panose="02010502060101010101" pitchFamily="2" charset="-79"/>
            </a:endParaRPr>
          </a:p>
          <a:p>
            <a:pPr>
              <a:lnSpc>
                <a:spcPts val="1000"/>
              </a:lnSpc>
            </a:pPr>
            <a:r>
              <a:rPr lang="he-IL" sz="900" dirty="0" smtClean="0">
                <a:solidFill>
                  <a:srgbClr val="5E4D36"/>
                </a:solidFill>
                <a:latin typeface="Levenim MT" pitchFamily="2" charset="-79"/>
                <a:cs typeface="Levenim MT" pitchFamily="2" charset="-79"/>
              </a:rPr>
              <a:t>אך דע, שעל ידי מרה שחורה אי אפשר להנהיג את המח כרצונו, </a:t>
            </a:r>
          </a:p>
          <a:p>
            <a:pPr>
              <a:lnSpc>
                <a:spcPts val="1000"/>
              </a:lnSpc>
            </a:pPr>
            <a:r>
              <a:rPr lang="he-IL" sz="900" dirty="0" smtClean="0">
                <a:solidFill>
                  <a:srgbClr val="5E4D36"/>
                </a:solidFill>
                <a:latin typeface="Levenim MT" pitchFamily="2" charset="-79"/>
                <a:cs typeface="Levenim MT" pitchFamily="2" charset="-79"/>
              </a:rPr>
              <a:t>ועל כן קשה לו לישב דעתו. </a:t>
            </a:r>
          </a:p>
          <a:p>
            <a:pPr>
              <a:lnSpc>
                <a:spcPts val="1000"/>
              </a:lnSpc>
            </a:pPr>
            <a:endParaRPr lang="he-IL" sz="900" dirty="0" smtClean="0">
              <a:solidFill>
                <a:srgbClr val="5E4D36"/>
              </a:solidFill>
              <a:latin typeface="Levenim MT" pitchFamily="2" charset="-79"/>
              <a:cs typeface="Levenim MT" pitchFamily="2" charset="-79"/>
            </a:endParaRPr>
          </a:p>
          <a:p>
            <a:pPr>
              <a:lnSpc>
                <a:spcPts val="1000"/>
              </a:lnSpc>
            </a:pPr>
            <a:r>
              <a:rPr lang="he-IL" sz="900" dirty="0" smtClean="0">
                <a:solidFill>
                  <a:srgbClr val="5E4D36"/>
                </a:solidFill>
                <a:latin typeface="Levenim MT" pitchFamily="2" charset="-79"/>
                <a:cs typeface="Levenim MT" pitchFamily="2" charset="-79"/>
              </a:rPr>
              <a:t>רק על ידי השמחה יוכל להנהיג המח כרצונו, ויוכל לישב דעתו, </a:t>
            </a:r>
          </a:p>
          <a:p>
            <a:pPr>
              <a:lnSpc>
                <a:spcPts val="1000"/>
              </a:lnSpc>
            </a:pPr>
            <a:r>
              <a:rPr lang="he-IL" sz="900" dirty="0" smtClean="0">
                <a:solidFill>
                  <a:srgbClr val="5E4D36"/>
                </a:solidFill>
                <a:latin typeface="Levenim MT" pitchFamily="2" charset="-79"/>
                <a:cs typeface="Levenim MT" pitchFamily="2" charset="-79"/>
              </a:rPr>
              <a:t>כי שמחה הוא עולם החרות בבחינת: "כי בשמחה </a:t>
            </a:r>
            <a:r>
              <a:rPr lang="he-IL" sz="900" b="1" dirty="0" smtClean="0">
                <a:solidFill>
                  <a:srgbClr val="5E4D36"/>
                </a:solidFill>
                <a:latin typeface="Levenim MT" pitchFamily="2" charset="-79"/>
                <a:cs typeface="Levenim MT" pitchFamily="2" charset="-79"/>
              </a:rPr>
              <a:t>תצאו</a:t>
            </a:r>
            <a:r>
              <a:rPr lang="he-IL" sz="900" dirty="0" smtClean="0">
                <a:solidFill>
                  <a:srgbClr val="5E4D36"/>
                </a:solidFill>
                <a:latin typeface="Levenim MT" pitchFamily="2" charset="-79"/>
                <a:cs typeface="Levenim MT" pitchFamily="2" charset="-79"/>
              </a:rPr>
              <a:t>" - שעל ידי שמחה </a:t>
            </a:r>
            <a:r>
              <a:rPr lang="he-IL" sz="900" dirty="0" err="1" smtClean="0">
                <a:solidFill>
                  <a:srgbClr val="5E4D36"/>
                </a:solidFill>
                <a:latin typeface="Levenim MT" pitchFamily="2" charset="-79"/>
                <a:cs typeface="Levenim MT" pitchFamily="2" charset="-79"/>
              </a:rPr>
              <a:t>נעשין</a:t>
            </a:r>
            <a:r>
              <a:rPr lang="he-IL" sz="900" dirty="0" smtClean="0">
                <a:solidFill>
                  <a:srgbClr val="5E4D36"/>
                </a:solidFill>
                <a:latin typeface="Levenim MT" pitchFamily="2" charset="-79"/>
                <a:cs typeface="Levenim MT" pitchFamily="2" charset="-79"/>
              </a:rPr>
              <a:t> בן חורין </a:t>
            </a:r>
            <a:r>
              <a:rPr lang="he-IL" sz="900" dirty="0" err="1" smtClean="0">
                <a:solidFill>
                  <a:srgbClr val="5E4D36"/>
                </a:solidFill>
                <a:latin typeface="Levenim MT" pitchFamily="2" charset="-79"/>
                <a:cs typeface="Levenim MT" pitchFamily="2" charset="-79"/>
              </a:rPr>
              <a:t>ויוצאין</a:t>
            </a:r>
            <a:r>
              <a:rPr lang="he-IL" sz="900" dirty="0" smtClean="0">
                <a:solidFill>
                  <a:srgbClr val="5E4D36"/>
                </a:solidFill>
                <a:latin typeface="Levenim MT" pitchFamily="2" charset="-79"/>
                <a:cs typeface="Levenim MT" pitchFamily="2" charset="-79"/>
              </a:rPr>
              <a:t> מן הגלות.</a:t>
            </a:r>
          </a:p>
          <a:p>
            <a:pPr>
              <a:lnSpc>
                <a:spcPts val="1000"/>
              </a:lnSpc>
            </a:pPr>
            <a:r>
              <a:rPr lang="he-IL" sz="900" dirty="0" smtClean="0">
                <a:solidFill>
                  <a:srgbClr val="5E4D36"/>
                </a:solidFill>
                <a:latin typeface="Levenim MT" pitchFamily="2" charset="-79"/>
                <a:cs typeface="Levenim MT" pitchFamily="2" charset="-79"/>
              </a:rPr>
              <a:t> </a:t>
            </a:r>
          </a:p>
          <a:p>
            <a:pPr>
              <a:lnSpc>
                <a:spcPts val="1000"/>
              </a:lnSpc>
            </a:pPr>
            <a:r>
              <a:rPr lang="he-IL" sz="900" dirty="0" smtClean="0">
                <a:solidFill>
                  <a:srgbClr val="5E4D36"/>
                </a:solidFill>
                <a:latin typeface="Levenim MT" pitchFamily="2" charset="-79"/>
                <a:cs typeface="Levenim MT" pitchFamily="2" charset="-79"/>
              </a:rPr>
              <a:t>ועל כן כשמקשר שמחה אל המח, אזי מחו ודעתו בן חורין, ואינו בבחינת גלות. ואזי יוכל להנהיג את מחו כרצונו ולישב דעתו מאחר שמחו בחרות ואינו בגלות. </a:t>
            </a:r>
          </a:p>
          <a:p>
            <a:pPr>
              <a:lnSpc>
                <a:spcPts val="1000"/>
              </a:lnSpc>
            </a:pPr>
            <a:endParaRPr lang="he-IL" sz="900" dirty="0" smtClean="0">
              <a:solidFill>
                <a:srgbClr val="5E4D36"/>
              </a:solidFill>
              <a:latin typeface="Levenim MT" pitchFamily="2" charset="-79"/>
              <a:cs typeface="Levenim MT" pitchFamily="2" charset="-79"/>
            </a:endParaRPr>
          </a:p>
          <a:p>
            <a:pPr>
              <a:lnSpc>
                <a:spcPts val="1000"/>
              </a:lnSpc>
            </a:pPr>
            <a:r>
              <a:rPr lang="he-IL" sz="900" dirty="0" smtClean="0">
                <a:solidFill>
                  <a:srgbClr val="5E4D36"/>
                </a:solidFill>
                <a:latin typeface="Levenim MT" pitchFamily="2" charset="-79"/>
                <a:cs typeface="Levenim MT" pitchFamily="2" charset="-79"/>
              </a:rPr>
              <a:t>ולבוא לשמחה הוא על ידי מה שמוצא בעצמו איזה נקדה טובה על כל פנים </a:t>
            </a:r>
          </a:p>
          <a:p>
            <a:pPr>
              <a:lnSpc>
                <a:spcPts val="1000"/>
              </a:lnSpc>
            </a:pPr>
            <a:endParaRPr lang="he-IL" sz="900" dirty="0" smtClean="0">
              <a:solidFill>
                <a:srgbClr val="5E4D36"/>
              </a:solidFill>
              <a:latin typeface="Levenim MT" pitchFamily="2" charset="-79"/>
              <a:cs typeface="Levenim MT" pitchFamily="2" charset="-79"/>
            </a:endParaRPr>
          </a:p>
          <a:p>
            <a:pPr algn="l">
              <a:lnSpc>
                <a:spcPts val="1000"/>
              </a:lnSpc>
            </a:pPr>
            <a:r>
              <a:rPr lang="he-IL" sz="600" dirty="0" smtClean="0">
                <a:solidFill>
                  <a:srgbClr val="5E4D36"/>
                </a:solidFill>
                <a:latin typeface="Levenim MT" pitchFamily="2" charset="-79"/>
                <a:cs typeface="Levenim MT" pitchFamily="2" charset="-79"/>
              </a:rPr>
              <a:t>רבי נחמן מברסלב, ליקוטי מוהרן ב', י'</a:t>
            </a:r>
            <a:endParaRPr lang="he-IL" sz="500" dirty="0" smtClean="0">
              <a:solidFill>
                <a:srgbClr val="5E4D36"/>
              </a:solidFill>
              <a:latin typeface="Levenim MT" pitchFamily="2" charset="-79"/>
              <a:cs typeface="Levenim MT" pitchFamily="2" charset="-79"/>
            </a:endParaRPr>
          </a:p>
          <a:p>
            <a:pPr algn="l">
              <a:lnSpc>
                <a:spcPts val="1000"/>
              </a:lnSpc>
            </a:pPr>
            <a:endParaRPr lang="he-IL" sz="600" dirty="0" smtClean="0">
              <a:solidFill>
                <a:srgbClr val="5E4D36"/>
              </a:solidFill>
              <a:latin typeface="Levenim MT" panose="02010502060101010101" pitchFamily="2" charset="-79"/>
              <a:cs typeface="Levenim MT" panose="02010502060101010101" pitchFamily="2" charset="-79"/>
            </a:endParaRPr>
          </a:p>
          <a:p>
            <a:pPr algn="l">
              <a:lnSpc>
                <a:spcPts val="1000"/>
              </a:lnSpc>
            </a:pPr>
            <a:endParaRPr lang="he-IL" sz="600" dirty="0">
              <a:solidFill>
                <a:srgbClr val="5E4D36"/>
              </a:solidFill>
              <a:latin typeface="Levenim MT" panose="02010502060101010101" pitchFamily="2" charset="-79"/>
              <a:cs typeface="Levenim MT" panose="02010502060101010101" pitchFamily="2" charset="-79"/>
            </a:endParaRPr>
          </a:p>
          <a:p>
            <a:pPr algn="l">
              <a:lnSpc>
                <a:spcPts val="1000"/>
              </a:lnSpc>
            </a:pPr>
            <a:endParaRPr lang="he-IL" sz="600" dirty="0" smtClean="0">
              <a:solidFill>
                <a:srgbClr val="5E4D36"/>
              </a:solidFill>
              <a:latin typeface="Levenim MT" panose="02010502060101010101" pitchFamily="2" charset="-79"/>
              <a:cs typeface="Levenim MT" panose="02010502060101010101" pitchFamily="2" charset="-79"/>
            </a:endParaRPr>
          </a:p>
          <a:p>
            <a:pPr algn="l">
              <a:lnSpc>
                <a:spcPts val="1000"/>
              </a:lnSpc>
            </a:pPr>
            <a:endParaRPr lang="he-IL" sz="600" dirty="0">
              <a:solidFill>
                <a:srgbClr val="5E4D36"/>
              </a:solidFill>
              <a:latin typeface="Levenim MT" panose="02010502060101010101" pitchFamily="2" charset="-79"/>
              <a:cs typeface="Levenim MT" panose="02010502060101010101" pitchFamily="2" charset="-79"/>
            </a:endParaRPr>
          </a:p>
          <a:p>
            <a:pPr algn="l">
              <a:lnSpc>
                <a:spcPts val="1000"/>
              </a:lnSpc>
            </a:pPr>
            <a:endParaRPr lang="he-IL" sz="600" dirty="0" smtClean="0">
              <a:solidFill>
                <a:srgbClr val="5E4D36"/>
              </a:solidFill>
              <a:latin typeface="Levenim MT" panose="02010502060101010101" pitchFamily="2" charset="-79"/>
              <a:cs typeface="Levenim MT" panose="02010502060101010101" pitchFamily="2" charset="-79"/>
            </a:endParaRPr>
          </a:p>
          <a:p>
            <a:pPr>
              <a:lnSpc>
                <a:spcPts val="1000"/>
              </a:lnSpc>
            </a:pPr>
            <a:endParaRPr lang="he-IL" sz="700" dirty="0">
              <a:solidFill>
                <a:srgbClr val="5E4D36"/>
              </a:solidFill>
              <a:latin typeface="Levenim MT" panose="02010502060101010101" pitchFamily="2" charset="-79"/>
              <a:cs typeface="Levenim MT" panose="02010502060101010101" pitchFamily="2" charset="-79"/>
            </a:endParaRPr>
          </a:p>
        </p:txBody>
      </p:sp>
      <p:pic>
        <p:nvPicPr>
          <p:cNvPr id="2" name="מציין מיקום של תמונה 1"/>
          <p:cNvPicPr>
            <a:picLocks noGrp="1" noChangeAspect="1"/>
          </p:cNvPicPr>
          <p:nvPr>
            <p:ph type="pic" sz="quarter" idx="14"/>
          </p:nvPr>
        </p:nvPicPr>
        <p:blipFill>
          <a:blip r:embed="rId2" cstate="print">
            <a:extLst>
              <a:ext uri="{28A0092B-C50C-407E-A947-70E740481C1C}">
                <a14:useLocalDpi xmlns:a14="http://schemas.microsoft.com/office/drawing/2010/main" val="0"/>
              </a:ext>
            </a:extLst>
          </a:blip>
          <a:srcRect l="9806" r="9806"/>
          <a:stretch>
            <a:fillRect/>
          </a:stretch>
        </p:blipFill>
        <p:spPr/>
      </p:pic>
      <p:sp>
        <p:nvSpPr>
          <p:cNvPr id="9" name="מלבן 8"/>
          <p:cNvSpPr/>
          <p:nvPr/>
        </p:nvSpPr>
        <p:spPr>
          <a:xfrm>
            <a:off x="6698642" y="925338"/>
            <a:ext cx="2796540" cy="2606040"/>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rIns="91440" bIns="91440" rtlCol="1" anchor="t"/>
          <a:lstStyle>
            <a:defPPr>
              <a:defRPr lang="he-IL"/>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spcAft>
                <a:spcPts val="600"/>
              </a:spcAft>
            </a:pPr>
            <a:r>
              <a:rPr lang="he-IL" sz="950" b="1" dirty="0" smtClean="0">
                <a:solidFill>
                  <a:schemeClr val="bg1"/>
                </a:solidFill>
                <a:latin typeface="Levenim MT" panose="02010502060101010101" pitchFamily="2" charset="-79"/>
                <a:cs typeface="Levenim MT" panose="02010502060101010101" pitchFamily="2" charset="-79"/>
              </a:rPr>
              <a:t>רקע:</a:t>
            </a:r>
          </a:p>
          <a:p>
            <a:pPr>
              <a:lnSpc>
                <a:spcPts val="1000"/>
              </a:lnSpc>
            </a:pPr>
            <a:r>
              <a:rPr lang="he-IL" sz="800" dirty="0" smtClean="0">
                <a:solidFill>
                  <a:schemeClr val="bg1"/>
                </a:solidFill>
                <a:latin typeface="Levenim MT" panose="02010502060101010101" pitchFamily="2" charset="-79"/>
                <a:cs typeface="Levenim MT" panose="02010502060101010101" pitchFamily="2" charset="-79"/>
              </a:rPr>
              <a:t>'משנכנס אדר מרבים בשמחה'</a:t>
            </a:r>
          </a:p>
          <a:p>
            <a:pPr>
              <a:lnSpc>
                <a:spcPts val="1000"/>
              </a:lnSpc>
            </a:pPr>
            <a:r>
              <a:rPr lang="he-IL" sz="800" dirty="0" smtClean="0">
                <a:solidFill>
                  <a:schemeClr val="bg1"/>
                </a:solidFill>
                <a:latin typeface="Levenim MT" panose="02010502060101010101" pitchFamily="2" charset="-79"/>
                <a:cs typeface="Levenim MT" panose="02010502060101010101" pitchFamily="2" charset="-79"/>
              </a:rPr>
              <a:t>האם אנחנו שמחים?</a:t>
            </a:r>
          </a:p>
          <a:p>
            <a:pPr>
              <a:lnSpc>
                <a:spcPts val="1000"/>
              </a:lnSpc>
            </a:pPr>
            <a:r>
              <a:rPr lang="he-IL" sz="800" dirty="0" smtClean="0">
                <a:solidFill>
                  <a:schemeClr val="bg1"/>
                </a:solidFill>
                <a:latin typeface="Levenim MT" panose="02010502060101010101" pitchFamily="2" charset="-79"/>
                <a:cs typeface="Levenim MT" panose="02010502060101010101" pitchFamily="2" charset="-79"/>
              </a:rPr>
              <a:t>אנו יכולים לעשות דברים טובים, חשובים ואפילו גדולים, בעזרה גדולה לחקלאי, בתמיכה בחבר למצפה, או בהשקעה בתחום העבודה.</a:t>
            </a:r>
          </a:p>
          <a:p>
            <a:pPr>
              <a:lnSpc>
                <a:spcPts val="1000"/>
              </a:lnSpc>
            </a:pPr>
            <a:r>
              <a:rPr lang="he-IL" sz="800" dirty="0" smtClean="0">
                <a:solidFill>
                  <a:schemeClr val="bg1"/>
                </a:solidFill>
                <a:latin typeface="Levenim MT" panose="02010502060101010101" pitchFamily="2" charset="-79"/>
                <a:cs typeface="Levenim MT" panose="02010502060101010101" pitchFamily="2" charset="-79"/>
              </a:rPr>
              <a:t>יחד עם זה, גם </a:t>
            </a:r>
            <a:r>
              <a:rPr lang="he-IL" sz="800" dirty="0" err="1" smtClean="0">
                <a:solidFill>
                  <a:schemeClr val="bg1"/>
                </a:solidFill>
                <a:latin typeface="Levenim MT" panose="02010502060101010101" pitchFamily="2" charset="-79"/>
                <a:cs typeface="Levenim MT" panose="02010502060101010101" pitchFamily="2" charset="-79"/>
              </a:rPr>
              <a:t>עשיה</a:t>
            </a:r>
            <a:r>
              <a:rPr lang="he-IL" sz="800" dirty="0" smtClean="0">
                <a:solidFill>
                  <a:schemeClr val="bg1"/>
                </a:solidFill>
                <a:latin typeface="Levenim MT" panose="02010502060101010101" pitchFamily="2" charset="-79"/>
                <a:cs typeface="Levenim MT" panose="02010502060101010101" pitchFamily="2" charset="-79"/>
              </a:rPr>
              <a:t> חיובית יכולה להיות מלווה בכאב כי לא תמיד היא קלה, במורכבות כי גם אנשים אחרים רוצים לעשות </a:t>
            </a:r>
            <a:r>
              <a:rPr lang="he-IL" sz="800" dirty="0" err="1" smtClean="0">
                <a:solidFill>
                  <a:schemeClr val="bg1"/>
                </a:solidFill>
                <a:latin typeface="Levenim MT" panose="02010502060101010101" pitchFamily="2" charset="-79"/>
                <a:cs typeface="Levenim MT" panose="02010502060101010101" pitchFamily="2" charset="-79"/>
              </a:rPr>
              <a:t>עשיה</a:t>
            </a:r>
            <a:r>
              <a:rPr lang="he-IL" sz="800" dirty="0" smtClean="0">
                <a:solidFill>
                  <a:schemeClr val="bg1"/>
                </a:solidFill>
                <a:latin typeface="Levenim MT" panose="02010502060101010101" pitchFamily="2" charset="-79"/>
                <a:cs typeface="Levenim MT" panose="02010502060101010101" pitchFamily="2" charset="-79"/>
              </a:rPr>
              <a:t> חיובית, וגם בחוסר הצלחות, </a:t>
            </a:r>
          </a:p>
          <a:p>
            <a:pPr>
              <a:lnSpc>
                <a:spcPts val="1000"/>
              </a:lnSpc>
            </a:pPr>
            <a:r>
              <a:rPr lang="he-IL" sz="800" dirty="0" smtClean="0">
                <a:solidFill>
                  <a:schemeClr val="bg1"/>
                </a:solidFill>
                <a:latin typeface="Levenim MT" panose="02010502060101010101" pitchFamily="2" charset="-79"/>
                <a:cs typeface="Levenim MT" panose="02010502060101010101" pitchFamily="2" charset="-79"/>
              </a:rPr>
              <a:t>וכך לא כל כך פשוט לשמוח.</a:t>
            </a:r>
          </a:p>
          <a:p>
            <a:pPr>
              <a:lnSpc>
                <a:spcPts val="1000"/>
              </a:lnSpc>
            </a:pPr>
            <a:endParaRPr lang="he-IL" sz="800" dirty="0" smtClean="0">
              <a:solidFill>
                <a:schemeClr val="bg1"/>
              </a:solidFill>
              <a:latin typeface="Levenim MT" panose="02010502060101010101" pitchFamily="2" charset="-79"/>
              <a:cs typeface="Levenim MT" panose="02010502060101010101" pitchFamily="2" charset="-79"/>
            </a:endParaRPr>
          </a:p>
          <a:p>
            <a:pPr>
              <a:lnSpc>
                <a:spcPts val="1000"/>
              </a:lnSpc>
            </a:pPr>
            <a:r>
              <a:rPr lang="he-IL" sz="800" dirty="0" smtClean="0">
                <a:solidFill>
                  <a:schemeClr val="bg1"/>
                </a:solidFill>
                <a:latin typeface="Levenim MT" panose="02010502060101010101" pitchFamily="2" charset="-79"/>
                <a:cs typeface="Levenim MT" panose="02010502060101010101" pitchFamily="2" charset="-79"/>
              </a:rPr>
              <a:t>האם אנחנו גם מצליחים לשמוח תוך כדי חיים שיש בהם טוב יחד עם קושי?</a:t>
            </a:r>
          </a:p>
          <a:p>
            <a:pPr>
              <a:lnSpc>
                <a:spcPts val="1000"/>
              </a:lnSpc>
            </a:pPr>
            <a:r>
              <a:rPr lang="he-IL" sz="800" dirty="0" smtClean="0">
                <a:solidFill>
                  <a:schemeClr val="bg1"/>
                </a:solidFill>
                <a:latin typeface="Levenim MT" panose="02010502060101010101" pitchFamily="2" charset="-79"/>
                <a:cs typeface="Levenim MT" panose="02010502060101010101" pitchFamily="2" charset="-79"/>
              </a:rPr>
              <a:t>ואיך אדם יודע שהוא באמת שמח?</a:t>
            </a:r>
          </a:p>
          <a:p>
            <a:pPr>
              <a:lnSpc>
                <a:spcPts val="1000"/>
              </a:lnSpc>
            </a:pPr>
            <a:r>
              <a:rPr lang="he-IL" sz="800" dirty="0" smtClean="0">
                <a:solidFill>
                  <a:schemeClr val="bg1"/>
                </a:solidFill>
                <a:latin typeface="Levenim MT" panose="02010502060101010101" pitchFamily="2" charset="-79"/>
                <a:cs typeface="Levenim MT" panose="02010502060101010101" pitchFamily="2" charset="-79"/>
              </a:rPr>
              <a:t>   </a:t>
            </a:r>
          </a:p>
          <a:p>
            <a:pPr>
              <a:lnSpc>
                <a:spcPts val="1000"/>
              </a:lnSpc>
            </a:pPr>
            <a:r>
              <a:rPr lang="he-IL" sz="800" dirty="0" smtClean="0">
                <a:solidFill>
                  <a:schemeClr val="bg1"/>
                </a:solidFill>
                <a:latin typeface="Levenim MT" panose="02010502060101010101" pitchFamily="2" charset="-79"/>
                <a:cs typeface="Levenim MT" panose="02010502060101010101" pitchFamily="2" charset="-79"/>
              </a:rPr>
              <a:t>מסתבר שהשמחה היא עניין רציני, דווקא בגלל האופן המאתגר של חיינו, ובכך נעסוק בדף לימוד זה. </a:t>
            </a:r>
          </a:p>
        </p:txBody>
      </p:sp>
    </p:spTree>
    <p:extLst>
      <p:ext uri="{BB962C8B-B14F-4D97-AF65-F5344CB8AC3E}">
        <p14:creationId xmlns:p14="http://schemas.microsoft.com/office/powerpoint/2010/main" val="1019746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כותרת 5"/>
          <p:cNvSpPr>
            <a:spLocks noGrp="1"/>
          </p:cNvSpPr>
          <p:nvPr>
            <p:ph type="title"/>
          </p:nvPr>
        </p:nvSpPr>
        <p:spPr/>
        <p:txBody>
          <a:bodyPr/>
          <a:lstStyle/>
          <a:p>
            <a:r>
              <a:rPr lang="he-IL" dirty="0" smtClean="0"/>
              <a:t>הנחיות למעביר דף הלימוד</a:t>
            </a:r>
            <a:endParaRPr lang="he-IL" dirty="0"/>
          </a:p>
        </p:txBody>
      </p:sp>
      <p:sp>
        <p:nvSpPr>
          <p:cNvPr id="7" name="מציין מיקום תוכן 3"/>
          <p:cNvSpPr txBox="1">
            <a:spLocks/>
          </p:cNvSpPr>
          <p:nvPr/>
        </p:nvSpPr>
        <p:spPr>
          <a:xfrm>
            <a:off x="371475" y="933450"/>
            <a:ext cx="9173535" cy="5715000"/>
          </a:xfrm>
          <a:prstGeom prst="rect">
            <a:avLst/>
          </a:prstGeom>
        </p:spPr>
        <p:txBody>
          <a:bodyPr numCol="2" spcCol="182880" rtlCol="1">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he-IL" sz="813" dirty="0"/>
              <a:t>אנחנו מציעים ראשית להקריא את הרקע או לומר משהו ברוח הרקע כהקדמה. עדיין לא לחלק את הדפים!</a:t>
            </a:r>
          </a:p>
          <a:p>
            <a:pPr marL="0" indent="0">
              <a:buNone/>
            </a:pPr>
            <a:r>
              <a:rPr lang="he-IL" sz="810" dirty="0"/>
              <a:t>לאחר מכן אפשר להשמיע את השיר 'שיר שמח' בביצוע </a:t>
            </a:r>
            <a:r>
              <a:rPr lang="he-IL" sz="810" u="sng" dirty="0">
                <a:hlinkClick r:id="rId2"/>
              </a:rPr>
              <a:t>מלי </a:t>
            </a:r>
            <a:r>
              <a:rPr lang="he-IL" sz="810" u="sng" dirty="0" err="1">
                <a:hlinkClick r:id="rId2"/>
              </a:rPr>
              <a:t>ברונשטיין</a:t>
            </a:r>
            <a:r>
              <a:rPr lang="he-IL" sz="810" u="sng" dirty="0">
                <a:hlinkClick r:id="rId2"/>
              </a:rPr>
              <a:t> ועוזי מאירי</a:t>
            </a:r>
            <a:r>
              <a:rPr lang="he-IL" sz="810" dirty="0"/>
              <a:t>  או של </a:t>
            </a:r>
            <a:r>
              <a:rPr lang="he-IL" sz="810" u="sng" dirty="0">
                <a:hlinkClick r:id="rId3"/>
              </a:rPr>
              <a:t>אילנית</a:t>
            </a:r>
            <a:r>
              <a:rPr lang="he-IL" sz="810" dirty="0"/>
              <a:t>  או של </a:t>
            </a:r>
            <a:r>
              <a:rPr lang="he-IL" sz="810" u="sng" dirty="0">
                <a:hlinkClick r:id="rId4"/>
              </a:rPr>
              <a:t>שוקולד מנטה מסטיק</a:t>
            </a:r>
            <a:r>
              <a:rPr lang="he-IL" sz="810" dirty="0"/>
              <a:t> או </a:t>
            </a:r>
            <a:r>
              <a:rPr lang="he-IL" sz="810" u="sng" dirty="0">
                <a:hlinkClick r:id="rId5"/>
              </a:rPr>
              <a:t>אסתר ואבי עופרים</a:t>
            </a:r>
            <a:r>
              <a:rPr lang="he-IL" sz="810" dirty="0"/>
              <a:t>  אפשר לבקש מהמשתתפים להקשיב למילים למנגינה ולמכלול השיר היטב.</a:t>
            </a:r>
            <a:endParaRPr lang="en-US" sz="810" dirty="0"/>
          </a:p>
          <a:p>
            <a:pPr marL="0" indent="0" algn="just">
              <a:buNone/>
            </a:pPr>
            <a:r>
              <a:rPr lang="he-IL" sz="813" u="sng" dirty="0" smtClean="0"/>
              <a:t>א</a:t>
            </a:r>
            <a:r>
              <a:rPr lang="he-IL" sz="813" u="sng" dirty="0"/>
              <a:t>. שיר שמח בעקבות טבח מעלה עקרבים</a:t>
            </a:r>
          </a:p>
          <a:p>
            <a:pPr marL="0" indent="0" algn="just">
              <a:buNone/>
            </a:pPr>
            <a:r>
              <a:rPr lang="he-IL" sz="813" dirty="0"/>
              <a:t>אם השמעתם את השיר ועדיין לא חלקתם את הדפים אפשר לשאול – מה לדעתכם היה הקרקע ליצירת השיר? </a:t>
            </a:r>
          </a:p>
          <a:p>
            <a:pPr marL="0" indent="0" algn="just">
              <a:buNone/>
            </a:pPr>
            <a:r>
              <a:rPr lang="he-IL" sz="813" dirty="0"/>
              <a:t>שומעים רגישים יעלו על כך שהרקע לשיר הוא דווקא משבר.</a:t>
            </a:r>
          </a:p>
          <a:p>
            <a:pPr>
              <a:lnSpc>
                <a:spcPct val="115000"/>
              </a:lnSpc>
              <a:spcAft>
                <a:spcPts val="1000"/>
              </a:spcAft>
            </a:pPr>
            <a:r>
              <a:rPr lang="he-IL" sz="813" dirty="0"/>
              <a:t>זה הזמן לחלק את הדפים לקרוא את הרקע לכתיבת השיר. אפשר להרחיב קצת יותר על האירוע הקשה של מעלה עקרבים. רקע לאירוע אפשר למצוא </a:t>
            </a:r>
            <a:r>
              <a:rPr lang="he-IL" sz="813" dirty="0" err="1"/>
              <a:t>בויקפדיה</a:t>
            </a:r>
            <a:r>
              <a:rPr lang="he-IL" sz="813" dirty="0"/>
              <a:t> בערך </a:t>
            </a:r>
            <a:r>
              <a:rPr lang="he-IL" sz="810" u="sng" dirty="0">
                <a:solidFill>
                  <a:srgbClr val="0000FF"/>
                </a:solidFill>
                <a:ea typeface="Calibri"/>
                <a:hlinkClick r:id="rId6"/>
              </a:rPr>
              <a:t>'טבח מעלה עקרבים'.</a:t>
            </a:r>
            <a:endParaRPr lang="en-US" sz="810" dirty="0">
              <a:ea typeface="Calibri"/>
              <a:cs typeface="Arial"/>
            </a:endParaRPr>
          </a:p>
          <a:p>
            <a:pPr marL="0" indent="0" algn="just">
              <a:buNone/>
            </a:pPr>
            <a:r>
              <a:rPr lang="he-IL" sz="813" dirty="0" smtClean="0"/>
              <a:t>כעת </a:t>
            </a:r>
            <a:r>
              <a:rPr lang="he-IL" sz="813" dirty="0"/>
              <a:t>אפשר לחזור אל השיר. אם משהו עלה על הרקע </a:t>
            </a:r>
            <a:r>
              <a:rPr lang="he-IL" sz="813" dirty="0" err="1"/>
              <a:t>המשברי</a:t>
            </a:r>
            <a:r>
              <a:rPr lang="he-IL" sz="813" dirty="0"/>
              <a:t> לבקש ממנו להסביר איך הוא שמע את זה בשיר. אם לא, לנסות לעמוד על המקומות שבהם הרקע </a:t>
            </a:r>
            <a:r>
              <a:rPr lang="he-IL" sz="813" dirty="0" err="1"/>
              <a:t>המשברי</a:t>
            </a:r>
            <a:r>
              <a:rPr lang="he-IL" sz="813" dirty="0"/>
              <a:t> מרומז. כמו 'אם גם ראשינו שח' 'אבוי </a:t>
            </a:r>
            <a:r>
              <a:rPr lang="he-IL" sz="813" dirty="0" err="1"/>
              <a:t>למתיאש</a:t>
            </a:r>
            <a:r>
              <a:rPr lang="he-IL" sz="813" dirty="0"/>
              <a:t>' 'ניצוץ של נחמה בו'. בחלק מהביצועים שומעים את האי אי איי האשכנזי המתבכיין, בין שהשורות במנגינה. </a:t>
            </a:r>
          </a:p>
          <a:p>
            <a:pPr marL="0" indent="0" algn="just">
              <a:buNone/>
            </a:pPr>
            <a:r>
              <a:rPr lang="he-IL" sz="813" dirty="0"/>
              <a:t>מכאן אפשר לעבור לדיון העקרוני על השמחה מתוך המשבר. מתוך כך לדון את המעשה של אשכול להעלאת המורל. </a:t>
            </a:r>
          </a:p>
          <a:p>
            <a:pPr marL="0" indent="0" algn="just">
              <a:buNone/>
            </a:pPr>
            <a:r>
              <a:rPr lang="he-IL" sz="813" u="sng" dirty="0"/>
              <a:t>ב. שמחה – השער לחשיבה בת חורין</a:t>
            </a:r>
          </a:p>
          <a:p>
            <a:pPr marL="0" indent="0" algn="just">
              <a:buNone/>
            </a:pPr>
            <a:r>
              <a:rPr lang="he-IL" sz="813" dirty="0"/>
              <a:t>מתוך הדיון שעלה מן הסתם יהיו דעות ששוללות את מעשיהו של אשכול וסוברות שיש להפריד בין המשבר לשמחה. והיו דעות הפוכות. </a:t>
            </a:r>
          </a:p>
          <a:p>
            <a:pPr marL="0" indent="0" algn="just">
              <a:buNone/>
            </a:pPr>
            <a:r>
              <a:rPr lang="he-IL" sz="813" dirty="0"/>
              <a:t>רבי נחמן בקטע שלפנינו נוקט עמדה מעניינת. כבר במשפט הפתיחה הוא קובע שאם נמצאים במרה שחורה שזה בלשוננו דיכאון, המוח נדפק שזה בלשונו קשה להיות בישוב הדעת'. כלומר הדיכאון פוגע ביכולת החשיבה.</a:t>
            </a:r>
          </a:p>
          <a:p>
            <a:pPr marL="0" indent="0" algn="just">
              <a:buNone/>
            </a:pPr>
            <a:r>
              <a:rPr lang="he-IL" sz="813" dirty="0"/>
              <a:t>ובצורה חיובית – רק מתוך שמחה אפשר לייצר חשיבה מסודרת ביישוב הדעת בלשונו, ובקור רוח בלשוננו. </a:t>
            </a:r>
            <a:r>
              <a:rPr lang="he-IL" sz="813" dirty="0" err="1"/>
              <a:t>ר"ן</a:t>
            </a:r>
            <a:r>
              <a:rPr lang="he-IL" sz="813" dirty="0"/>
              <a:t> מסביר את הסיבה לכך שמחה מביאה את האדם לחירות. אדם שמח הוא אדם חופשי. לעומתו אדם עצוב מיואש הוא אדם בגלות. או בלשוננו אדם שמשועבד, שיכולת הבחירה שלו אבדה. ממילא הוא לא יכול לחשוב בצורה שקולה ונקייה, וממלא הוא אינו חופשי, הוא מופעל ע"י רגשות הדיכאון והעצב שלו. </a:t>
            </a:r>
          </a:p>
          <a:p>
            <a:pPr marL="0" indent="0" algn="just">
              <a:buNone/>
            </a:pPr>
            <a:r>
              <a:rPr lang="he-IL" sz="813" dirty="0"/>
              <a:t>עכשיו לך תגיד לאדם שבדיכאון את הדברים הללו. הסיכוי היא שזה רק יגביר את תחושת הדיכאון. לא רק שנדפקתי והעולם דפוק, גם אין לי יכולת לחשוב בחופשיות ולקבל החלטות נכונות. </a:t>
            </a:r>
          </a:p>
          <a:p>
            <a:pPr marL="0" indent="0" algn="just">
              <a:buNone/>
            </a:pPr>
            <a:r>
              <a:rPr lang="he-IL" sz="813" dirty="0"/>
              <a:t>כאן מציע </a:t>
            </a:r>
            <a:r>
              <a:rPr lang="he-IL" sz="813" dirty="0" err="1"/>
              <a:t>ר"ן</a:t>
            </a:r>
            <a:r>
              <a:rPr lang="he-IL" sz="813" dirty="0"/>
              <a:t> הצעה קטנה אבל גדולה. ההנחה היא שבכל אדם יש משהו טוב. </a:t>
            </a:r>
            <a:r>
              <a:rPr lang="he-IL" sz="813" dirty="0" err="1"/>
              <a:t>ר"ן</a:t>
            </a:r>
            <a:r>
              <a:rPr lang="he-IL" sz="813" dirty="0"/>
              <a:t> מנחה אותנו ברגעי המשבר להתחבר את הדבר הזה שבכל מקרא אנחנו מוצאים את עצמינו בו טובים. להיות שם ולחגוג את הנקודה הטובה הזו. אם נעשה זאת יתרחש תהליך של נבואה שמגשימה את עצמה. משום שע"י החיבור לנקודה הטובה נשתחרר מהדיכאון, נוכל לחשוב בקור רוח, וממילא נתנהל בצורה מוצלחת יותר שתוסיף לנו שמחה. וחוזר חלילה. </a:t>
            </a:r>
          </a:p>
          <a:p>
            <a:pPr marL="0" indent="0" algn="just">
              <a:buNone/>
            </a:pPr>
            <a:r>
              <a:rPr lang="he-IL" sz="813" dirty="0"/>
              <a:t>מומלץ לאחר קריאת הקטע והסברו לברר לעומק את הקשר ין השמחה לחירות ולהזמין את המשתתפים להמחיש את העניין בדוגמאות מהחיים. </a:t>
            </a:r>
            <a:endParaRPr lang="he-IL" sz="813" dirty="0" smtClean="0"/>
          </a:p>
          <a:p>
            <a:pPr marL="0" indent="0" algn="just">
              <a:buNone/>
            </a:pPr>
            <a:endParaRPr lang="he-IL" sz="813" dirty="0"/>
          </a:p>
          <a:p>
            <a:pPr marL="0" indent="0" algn="just">
              <a:buNone/>
            </a:pPr>
            <a:endParaRPr lang="he-IL" sz="813" dirty="0"/>
          </a:p>
          <a:p>
            <a:pPr marL="0" indent="0" algn="just">
              <a:buNone/>
            </a:pPr>
            <a:r>
              <a:rPr lang="he-IL" sz="813" u="sng" dirty="0"/>
              <a:t>ב. שמחה – השער לחשיבה בת חורין</a:t>
            </a:r>
          </a:p>
          <a:p>
            <a:pPr marL="0" indent="0" algn="just">
              <a:buNone/>
            </a:pPr>
            <a:r>
              <a:rPr lang="he-IL" sz="813" dirty="0"/>
              <a:t>בקטע של חבורת הכותבים אנחנו מבקשים לחדד את הרעיון של הבחירה בשמחה והמשמעות העמוקה של זה על חיינו.</a:t>
            </a:r>
          </a:p>
          <a:p>
            <a:pPr marL="0" indent="0" algn="just">
              <a:buNone/>
            </a:pPr>
            <a:r>
              <a:rPr lang="he-IL" sz="813" dirty="0"/>
              <a:t>הרעיון הוא שרובינו מתפקדים באחד משתי זרמי המודעות. חלקינו נמצאים במודעות </a:t>
            </a:r>
            <a:r>
              <a:rPr lang="he-IL" sz="813" dirty="0" err="1"/>
              <a:t>קורבנית</a:t>
            </a:r>
            <a:r>
              <a:rPr lang="he-IL" sz="813" dirty="0"/>
              <a:t>. זוהי מודעות שמחפשת כל השמן מה התקלקל? מה נדפק? מי דפק אותי? בקיצור העולם דפוק, והחיים דפוקים עוד יותר. ההורים שלא גידלו אותי נכון, הגננת והמורה בכיתה ג' שדפקו לי את החיים, הצבא והסמל שהתעלל בי, הממשלה והמיסים וכו' </a:t>
            </a:r>
            <a:r>
              <a:rPr lang="he-IL" sz="813" dirty="0" err="1"/>
              <a:t>וכו</a:t>
            </a:r>
            <a:r>
              <a:rPr lang="he-IL" sz="813" dirty="0"/>
              <a:t>'. האמת שהחיים באמת דפוקים. כמה רוע, כמה קושי יש בהם.</a:t>
            </a:r>
          </a:p>
          <a:p>
            <a:pPr marL="0" indent="0" algn="just">
              <a:buNone/>
            </a:pPr>
            <a:r>
              <a:rPr lang="he-IL" sz="813" dirty="0"/>
              <a:t>אבל ישנה נקודת מבט אחרת, הפוכה. נכון החיים קשים לפעמים אפילו אכזריים. יש לי 80-90 שנה במקרים הטובים. מה אני עושה בשביל לעשות את החיים הכי טוב שאפשר? יש קושי? איך אני צומח ממנו? איך אני מתפתח והופך אותו למנוף? יש כאב? איך אני הופך את הכאב לקרקע לצמיחה. זוהי תודעה ששואלת תמיד לא למה, אלא מה – מה אני יכול לעשות עכשיו מהמשבר הזה? בלשון </a:t>
            </a:r>
            <a:r>
              <a:rPr lang="he-IL" sz="813" dirty="0" err="1"/>
              <a:t>הקילשאית</a:t>
            </a:r>
            <a:r>
              <a:rPr lang="he-IL" sz="813" dirty="0"/>
              <a:t> המצויה – איך הופכים לימון ללימונדה.</a:t>
            </a:r>
          </a:p>
          <a:p>
            <a:pPr marL="0" indent="0" algn="just">
              <a:buNone/>
            </a:pPr>
            <a:r>
              <a:rPr lang="he-IL" sz="813" dirty="0"/>
              <a:t>הבחירה בין סוגי </a:t>
            </a:r>
            <a:r>
              <a:rPr lang="he-IL" sz="813" dirty="0" err="1"/>
              <a:t>התודעות</a:t>
            </a:r>
            <a:r>
              <a:rPr lang="he-IL" sz="813" dirty="0"/>
              <a:t> הללו היא מפתח, היא צומת, היא נקודה קטנה שעושה את כל ההבדל. </a:t>
            </a:r>
          </a:p>
          <a:p>
            <a:pPr marL="0" indent="0" algn="just">
              <a:buNone/>
            </a:pPr>
            <a:r>
              <a:rPr lang="he-IL" sz="813" dirty="0"/>
              <a:t>אבל בל נשלה את עצמינו. הבחירה הזו לא הולכת לעשות את החיים קלים. ויש עוד שלבי עבודה רבים. ראשית ההבנה שכדי להיות שמח אי אפשר להתחמק מהכאב בחיים. ויש כאב רב בחיים של כל אחד מאתנו. השאלה מה עושים אתו? הרעיון הוא להיות שם בכאב, לתת לו מקום, לעבור את השלבים השונים שצריך לעבור מול הכאב – הכחשה, כעס, מיקוח, חוסר טעם והשלמה. בריחה מהכאב היא מסלול ישיר אל העצב ותודעת הקורבנות. </a:t>
            </a:r>
          </a:p>
          <a:p>
            <a:pPr marL="0" indent="0" algn="just">
              <a:buNone/>
            </a:pPr>
            <a:r>
              <a:rPr lang="he-IL" sz="813" dirty="0"/>
              <a:t>יוצא אם כן שהדרך לשמחה היא לא פשוטה. אך היא מפתח הכרחי לניהול חיים של בחירה.  </a:t>
            </a:r>
          </a:p>
          <a:p>
            <a:pPr marL="0" indent="0" algn="just">
              <a:buNone/>
            </a:pPr>
            <a:endParaRPr lang="he-IL" sz="813" dirty="0"/>
          </a:p>
        </p:txBody>
      </p:sp>
    </p:spTree>
    <p:extLst>
      <p:ext uri="{BB962C8B-B14F-4D97-AF65-F5344CB8AC3E}">
        <p14:creationId xmlns:p14="http://schemas.microsoft.com/office/powerpoint/2010/main" val="1128722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4159</TotalTime>
  <Words>1634</Words>
  <Application>Microsoft Office PowerPoint</Application>
  <PresentationFormat>A4 Paper (210x297 mm)</PresentationFormat>
  <Paragraphs>101</Paragraphs>
  <Slides>2</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2</vt:i4>
      </vt:variant>
    </vt:vector>
  </HeadingPairs>
  <TitlesOfParts>
    <vt:vector size="3" baseType="lpstr">
      <vt:lpstr>1_ערכת נושא Office</vt:lpstr>
      <vt:lpstr>כיצד ניתן להרבות בשמחה?</vt:lpstr>
      <vt:lpstr>הנחיות למעביר דף הלימוד</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user</cp:lastModifiedBy>
  <cp:revision>71</cp:revision>
  <cp:lastPrinted>2016-01-02T09:56:53Z</cp:lastPrinted>
  <dcterms:created xsi:type="dcterms:W3CDTF">2016-01-01T12:13:36Z</dcterms:created>
  <dcterms:modified xsi:type="dcterms:W3CDTF">2016-03-05T18:11:44Z</dcterms:modified>
</cp:coreProperties>
</file>