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61" r:id="rId2"/>
    <p:sldId id="271" r:id="rId3"/>
    <p:sldId id="275" r:id="rId4"/>
    <p:sldId id="274" r:id="rId5"/>
    <p:sldId id="273" r:id="rId6"/>
    <p:sldId id="276" r:id="rId7"/>
    <p:sldId id="262" r:id="rId8"/>
    <p:sldId id="259" r:id="rId9"/>
    <p:sldId id="263" r:id="rId10"/>
    <p:sldId id="264" r:id="rId11"/>
    <p:sldId id="257" r:id="rId12"/>
    <p:sldId id="260" r:id="rId13"/>
    <p:sldId id="256" r:id="rId14"/>
    <p:sldId id="265" r:id="rId15"/>
    <p:sldId id="285" r:id="rId16"/>
    <p:sldId id="266" r:id="rId17"/>
    <p:sldId id="267" r:id="rId18"/>
    <p:sldId id="272" r:id="rId19"/>
    <p:sldId id="268" r:id="rId20"/>
    <p:sldId id="269" r:id="rId21"/>
    <p:sldId id="270" r:id="rId22"/>
    <p:sldId id="277" r:id="rId23"/>
    <p:sldId id="286" r:id="rId24"/>
    <p:sldId id="287" r:id="rId25"/>
    <p:sldId id="288" r:id="rId26"/>
    <p:sldId id="289" r:id="rId27"/>
    <p:sldId id="297" r:id="rId28"/>
    <p:sldId id="298" r:id="rId29"/>
    <p:sldId id="290" r:id="rId30"/>
    <p:sldId id="291" r:id="rId31"/>
    <p:sldId id="292" r:id="rId32"/>
    <p:sldId id="293" r:id="rId33"/>
    <p:sldId id="294" r:id="rId34"/>
    <p:sldId id="295" r:id="rId35"/>
    <p:sldId id="296" r:id="rId36"/>
    <p:sldId id="284"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8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8FF5F9-0761-4B3F-B6FA-7E9BAC741830}" type="datetimeFigureOut">
              <a:rPr lang="en-US" smtClean="0"/>
              <a:t>7/3/2019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639D3D-741D-4DF8-BF76-F567059DDAC5}" type="slidenum">
              <a:rPr lang="en-US" smtClean="0"/>
              <a:t>‹#›</a:t>
            </a:fld>
            <a:endParaRPr lang="en-US"/>
          </a:p>
        </p:txBody>
      </p:sp>
    </p:spTree>
    <p:extLst>
      <p:ext uri="{BB962C8B-B14F-4D97-AF65-F5344CB8AC3E}">
        <p14:creationId xmlns:p14="http://schemas.microsoft.com/office/powerpoint/2010/main" val="1473344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A8520-0EFF-4615-83B0-51DB96C6E769}" type="slidenum">
              <a:rPr lang="da-DK" altLang="en-US"/>
              <a:pPr/>
              <a:t>10</a:t>
            </a:fld>
            <a:endParaRPr lang="da-DK"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da-DK"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EA8520-0EFF-4615-83B0-51DB96C6E769}" type="slidenum">
              <a:rPr lang="da-DK" altLang="en-US"/>
              <a:pPr/>
              <a:t>11</a:t>
            </a:fld>
            <a:endParaRPr lang="da-DK" alt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da-DK"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9304761-F91D-4659-97A1-196974975122}"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2552151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304761-F91D-4659-97A1-196974975122}"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3091152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304761-F91D-4659-97A1-196974975122}"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1235745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304761-F91D-4659-97A1-196974975122}"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2479317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9304761-F91D-4659-97A1-196974975122}" type="datetimeFigureOut">
              <a:rPr lang="en-US" smtClean="0"/>
              <a:t>7/3/2019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3527144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9304761-F91D-4659-97A1-196974975122}"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811110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9304761-F91D-4659-97A1-196974975122}" type="datetimeFigureOut">
              <a:rPr lang="en-US" smtClean="0"/>
              <a:t>7/3/2019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2533993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9304761-F91D-4659-97A1-196974975122}" type="datetimeFigureOut">
              <a:rPr lang="en-US" smtClean="0"/>
              <a:t>7/3/2019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4136530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304761-F91D-4659-97A1-196974975122}" type="datetimeFigureOut">
              <a:rPr lang="en-US" smtClean="0"/>
              <a:t>7/3/2019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1609482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304761-F91D-4659-97A1-196974975122}"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3037952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304761-F91D-4659-97A1-196974975122}" type="datetimeFigureOut">
              <a:rPr lang="en-US" smtClean="0"/>
              <a:t>7/3/2019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767431D-E384-4AC7-BD63-5FBB364DBD7C}" type="slidenum">
              <a:rPr lang="en-US" smtClean="0"/>
              <a:t>‹#›</a:t>
            </a:fld>
            <a:endParaRPr lang="en-US"/>
          </a:p>
        </p:txBody>
      </p:sp>
    </p:spTree>
    <p:extLst>
      <p:ext uri="{BB962C8B-B14F-4D97-AF65-F5344CB8AC3E}">
        <p14:creationId xmlns:p14="http://schemas.microsoft.com/office/powerpoint/2010/main" val="3808557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0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304761-F91D-4659-97A1-196974975122}" type="datetimeFigureOut">
              <a:rPr lang="en-US" smtClean="0"/>
              <a:t>7/3/2019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7431D-E384-4AC7-BD63-5FBB364DBD7C}" type="slidenum">
              <a:rPr lang="en-US" smtClean="0"/>
              <a:t>‹#›</a:t>
            </a:fld>
            <a:endParaRPr lang="en-US"/>
          </a:p>
        </p:txBody>
      </p:sp>
    </p:spTree>
    <p:extLst>
      <p:ext uri="{BB962C8B-B14F-4D97-AF65-F5344CB8AC3E}">
        <p14:creationId xmlns:p14="http://schemas.microsoft.com/office/powerpoint/2010/main" val="4271522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il/url?sa=i&amp;rct=j&amp;q=&amp;esrc=s&amp;source=images&amp;cd=&amp;cad=rja&amp;uact=8&amp;ved=0CAcQjRw&amp;url=http://www.amazon.com/Genesis-American-Origins-Israeli-Conflict/dp/0374535124&amp;ei=lLFhVa2TN4qsU6XpgLAC&amp;psig=AFQjCNFWWadZ8yQNQSQRzcWRPNA1rJBZqg&amp;ust=1432552207231180" TargetMode="External"/><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hyperlink" Target="http://www.google.co.il/url?sa=i&amp;rct=j&amp;q=&amp;esrc=s&amp;source=images&amp;cd=&amp;cad=rja&amp;uact=8&amp;ved=0CAcQjRw&amp;url=http://www.tolerance.org/magazine/number-41-spring-2012/feature/give-bigotry-no-sanction&amp;ei=_a9hVeiaI8XYU8S2gJgI&amp;psig=AFQjCNGuYRIE-xd30ZEV_bn3QlEsQvyUXQ&amp;ust=1432551439336518"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google.co.il/url?sa=i&amp;rct=j&amp;q=&amp;esrc=s&amp;source=images&amp;cd=&amp;cad=rja&amp;uact=8&amp;ved=0CAcQjRxqFQoTCMjR6oWbucUCFQNYFAodXzEAoA&amp;url=http://www.waymarking.com/waymarks/WM8NK4_Pittsburgh_Platform&amp;ei=QWBQVYitC4OwUd_igIAK&amp;psig=AFQjCNEeKVarBkj0HY1f622nmik2pAf0LQ&amp;ust=1431417168913589" TargetMode="External"/><Relationship Id="rId2" Type="http://schemas.openxmlformats.org/officeDocument/2006/relationships/hyperlink" Target="http://en.wikipedia.org/wiki/Pittsburgh_Platform#cite_note-2" TargetMode="Externa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270towin.com/"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Israel – USA – WHY?!</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782" y="838200"/>
            <a:ext cx="6472981"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20656"/>
            <a:ext cx="4572000" cy="34373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60933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normAutofit/>
          </a:bodyPr>
          <a:lstStyle/>
          <a:p>
            <a:r>
              <a:rPr lang="he-IL" altLang="en-US" sz="4000" dirty="0" smtClean="0"/>
              <a:t>אז מה ההבדל בין דמוקרטים לרפובליקנים?</a:t>
            </a:r>
            <a:endParaRPr lang="da-DK" altLang="en-US" sz="4000" dirty="0"/>
          </a:p>
        </p:txBody>
      </p:sp>
      <p:sp>
        <p:nvSpPr>
          <p:cNvPr id="64515" name="Rectangle 3"/>
          <p:cNvSpPr>
            <a:spLocks noGrp="1" noRot="1" noChangeArrowheads="1"/>
          </p:cNvSpPr>
          <p:nvPr>
            <p:ph type="body" sz="half" idx="1"/>
          </p:nvPr>
        </p:nvSpPr>
        <p:spPr>
          <a:xfrm>
            <a:off x="381000" y="1905000"/>
            <a:ext cx="4038600" cy="4724400"/>
          </a:xfrm>
        </p:spPr>
        <p:txBody>
          <a:bodyPr>
            <a:normAutofit fontScale="92500" lnSpcReduction="10000"/>
          </a:bodyPr>
          <a:lstStyle/>
          <a:p>
            <a:pPr marL="0" indent="0">
              <a:lnSpc>
                <a:spcPct val="90000"/>
              </a:lnSpc>
              <a:buNone/>
            </a:pPr>
            <a:r>
              <a:rPr lang="da-DK" altLang="en-US" dirty="0" smtClean="0"/>
              <a:t/>
            </a:r>
            <a:br>
              <a:rPr lang="da-DK" altLang="en-US" dirty="0" smtClean="0"/>
            </a:br>
            <a:r>
              <a:rPr lang="da-DK" altLang="en-US" dirty="0" smtClean="0"/>
              <a:t/>
            </a:r>
            <a:br>
              <a:rPr lang="da-DK" altLang="en-US" dirty="0" smtClean="0"/>
            </a:br>
            <a:endParaRPr lang="da-DK" altLang="en-US" dirty="0"/>
          </a:p>
          <a:p>
            <a:pPr algn="r" rtl="1">
              <a:lnSpc>
                <a:spcPct val="90000"/>
              </a:lnSpc>
            </a:pPr>
            <a:r>
              <a:rPr lang="he-IL" altLang="en-US" dirty="0" smtClean="0"/>
              <a:t>רוצים ממשלה גדולה והשקעה בכלכלה</a:t>
            </a:r>
          </a:p>
          <a:p>
            <a:pPr algn="r" rtl="1">
              <a:lnSpc>
                <a:spcPct val="90000"/>
              </a:lnSpc>
            </a:pPr>
            <a:r>
              <a:rPr lang="he-IL" altLang="en-US" dirty="0" smtClean="0"/>
              <a:t>תומכים במדיניות רווחה (ביטוח בריאות, תמיכה סוציאלית, </a:t>
            </a:r>
            <a:r>
              <a:rPr lang="he-IL" altLang="en-US" dirty="0" err="1" smtClean="0"/>
              <a:t>וכו</a:t>
            </a:r>
            <a:r>
              <a:rPr lang="he-IL" altLang="en-US" dirty="0" smtClean="0"/>
              <a:t>)</a:t>
            </a:r>
          </a:p>
          <a:p>
            <a:pPr algn="r" rtl="1">
              <a:lnSpc>
                <a:spcPct val="90000"/>
              </a:lnSpc>
            </a:pPr>
            <a:r>
              <a:rPr lang="he-IL" altLang="en-US" dirty="0" smtClean="0"/>
              <a:t>בעד זכויות אזרח וזכויות מיעוטים</a:t>
            </a:r>
          </a:p>
          <a:p>
            <a:pPr algn="r" rtl="1">
              <a:lnSpc>
                <a:spcPct val="90000"/>
              </a:lnSpc>
            </a:pPr>
            <a:r>
              <a:rPr lang="he-IL" altLang="en-US" dirty="0" smtClean="0"/>
              <a:t>גישה ליברלית הכוללת נישואין חד-מיניים, זכות ההפלה</a:t>
            </a:r>
            <a:endParaRPr lang="da-DK" altLang="en-US" dirty="0"/>
          </a:p>
          <a:p>
            <a:pPr>
              <a:lnSpc>
                <a:spcPct val="90000"/>
              </a:lnSpc>
              <a:buFont typeface="Arial" charset="0"/>
              <a:buNone/>
            </a:pPr>
            <a:endParaRPr lang="da-DK" altLang="en-US" dirty="0"/>
          </a:p>
          <a:p>
            <a:pPr>
              <a:lnSpc>
                <a:spcPct val="90000"/>
              </a:lnSpc>
            </a:pPr>
            <a:endParaRPr lang="da-DK" altLang="en-US" dirty="0"/>
          </a:p>
          <a:p>
            <a:pPr>
              <a:lnSpc>
                <a:spcPct val="90000"/>
              </a:lnSpc>
            </a:pPr>
            <a:endParaRPr lang="da-DK" altLang="en-US" dirty="0"/>
          </a:p>
        </p:txBody>
      </p:sp>
      <p:sp>
        <p:nvSpPr>
          <p:cNvPr id="64516" name="Rectangle 4"/>
          <p:cNvSpPr>
            <a:spLocks noGrp="1" noRot="1" noChangeArrowheads="1"/>
          </p:cNvSpPr>
          <p:nvPr>
            <p:ph type="body" sz="half" idx="2"/>
          </p:nvPr>
        </p:nvSpPr>
        <p:spPr>
          <a:xfrm>
            <a:off x="4724400" y="2312987"/>
            <a:ext cx="4038600" cy="4525963"/>
          </a:xfrm>
        </p:spPr>
        <p:txBody>
          <a:bodyPr>
            <a:normAutofit/>
          </a:bodyPr>
          <a:lstStyle/>
          <a:p>
            <a:endParaRPr lang="da-DK" altLang="en-US" dirty="0" smtClean="0"/>
          </a:p>
          <a:p>
            <a:pPr algn="r" rtl="1"/>
            <a:r>
              <a:rPr lang="he-IL" altLang="en-US" dirty="0" smtClean="0"/>
              <a:t>ממשלה קטנה שלא מתערבת בכלכלה</a:t>
            </a:r>
            <a:endParaRPr lang="da-DK" altLang="en-US" dirty="0"/>
          </a:p>
          <a:p>
            <a:pPr algn="r" rtl="1"/>
            <a:r>
              <a:rPr lang="he-IL" altLang="en-US" dirty="0" smtClean="0"/>
              <a:t>יותר </a:t>
            </a:r>
            <a:r>
              <a:rPr lang="he-IL" altLang="en-US" dirty="0" err="1" smtClean="0"/>
              <a:t>כח</a:t>
            </a:r>
            <a:r>
              <a:rPr lang="he-IL" altLang="en-US" dirty="0" smtClean="0"/>
              <a:t> למדינות ופחות לממשל הפדרלי</a:t>
            </a:r>
            <a:endParaRPr lang="da-DK" altLang="en-US" dirty="0"/>
          </a:p>
          <a:p>
            <a:pPr algn="r" rtl="1"/>
            <a:r>
              <a:rPr lang="he-IL" altLang="en-US" dirty="0" smtClean="0"/>
              <a:t>התנגדות לנישואין חד-מיניים ולהפלה</a:t>
            </a:r>
            <a:endParaRPr lang="da-DK" altLang="en-US" dirty="0"/>
          </a:p>
          <a:p>
            <a:pPr algn="r" rtl="1"/>
            <a:r>
              <a:rPr lang="he-IL" altLang="en-US" dirty="0" smtClean="0"/>
              <a:t>שמירה קפדנית על הזכות לשאת נשק</a:t>
            </a:r>
          </a:p>
        </p:txBody>
      </p:sp>
      <p:pic>
        <p:nvPicPr>
          <p:cNvPr id="5124" name="Picture 4" descr="http://i.infopls.com/images/party_republi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1104900"/>
            <a:ext cx="152400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990601"/>
            <a:ext cx="1563077"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121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p:txBody>
          <a:bodyPr>
            <a:normAutofit/>
          </a:bodyPr>
          <a:lstStyle/>
          <a:p>
            <a:r>
              <a:rPr lang="he-IL" altLang="en-US" sz="4000" dirty="0" smtClean="0"/>
              <a:t>אז מיהם בין דמוקרטים לרפובליקנים?</a:t>
            </a:r>
            <a:endParaRPr lang="da-DK" altLang="en-US" sz="4000" dirty="0"/>
          </a:p>
        </p:txBody>
      </p:sp>
      <p:sp>
        <p:nvSpPr>
          <p:cNvPr id="64515" name="Rectangle 3"/>
          <p:cNvSpPr>
            <a:spLocks noGrp="1" noRot="1" noChangeArrowheads="1"/>
          </p:cNvSpPr>
          <p:nvPr>
            <p:ph type="body" sz="half" idx="1"/>
          </p:nvPr>
        </p:nvSpPr>
        <p:spPr/>
        <p:txBody>
          <a:bodyPr>
            <a:normAutofit lnSpcReduction="10000"/>
          </a:bodyPr>
          <a:lstStyle/>
          <a:p>
            <a:pPr marL="0" indent="0">
              <a:lnSpc>
                <a:spcPct val="90000"/>
              </a:lnSpc>
              <a:buNone/>
            </a:pPr>
            <a:r>
              <a:rPr lang="da-DK" altLang="en-US" dirty="0" smtClean="0"/>
              <a:t/>
            </a:r>
            <a:br>
              <a:rPr lang="da-DK" altLang="en-US" dirty="0" smtClean="0"/>
            </a:br>
            <a:r>
              <a:rPr lang="da-DK" altLang="en-US" dirty="0" smtClean="0"/>
              <a:t/>
            </a:r>
            <a:br>
              <a:rPr lang="da-DK" altLang="en-US" dirty="0" smtClean="0"/>
            </a:br>
            <a:endParaRPr lang="da-DK" altLang="en-US" dirty="0"/>
          </a:p>
          <a:p>
            <a:pPr algn="r" rtl="1">
              <a:lnSpc>
                <a:spcPct val="90000"/>
              </a:lnSpc>
            </a:pPr>
            <a:r>
              <a:rPr lang="he-IL" altLang="en-US" dirty="0" smtClean="0"/>
              <a:t>רוב מוחלט של הקול השחור </a:t>
            </a:r>
            <a:endParaRPr lang="da-DK" altLang="en-US" dirty="0"/>
          </a:p>
          <a:p>
            <a:pPr algn="r" rtl="1">
              <a:lnSpc>
                <a:spcPct val="90000"/>
              </a:lnSpc>
            </a:pPr>
            <a:r>
              <a:rPr lang="he-IL" altLang="en-US" dirty="0" smtClean="0"/>
              <a:t>ערים גדולות עם מהגרים</a:t>
            </a:r>
            <a:endParaRPr lang="da-DK" altLang="en-US" dirty="0"/>
          </a:p>
          <a:p>
            <a:pPr algn="r" rtl="1">
              <a:lnSpc>
                <a:spcPct val="90000"/>
              </a:lnSpc>
            </a:pPr>
            <a:r>
              <a:rPr lang="he-IL" altLang="en-US" dirty="0" smtClean="0"/>
              <a:t>עובדי תעשיה "צווארון כחול"</a:t>
            </a:r>
            <a:endParaRPr lang="da-DK" altLang="en-US" dirty="0"/>
          </a:p>
          <a:p>
            <a:pPr algn="r" rtl="1">
              <a:lnSpc>
                <a:spcPct val="90000"/>
              </a:lnSpc>
            </a:pPr>
            <a:r>
              <a:rPr lang="he-IL" altLang="en-US" dirty="0" smtClean="0"/>
              <a:t>קטולים</a:t>
            </a:r>
            <a:endParaRPr lang="da-DK" altLang="en-US" dirty="0"/>
          </a:p>
          <a:p>
            <a:pPr algn="r" rtl="1">
              <a:lnSpc>
                <a:spcPct val="90000"/>
              </a:lnSpc>
            </a:pPr>
            <a:r>
              <a:rPr lang="he-IL" altLang="en-US" dirty="0" smtClean="0"/>
              <a:t>יותר נשים</a:t>
            </a:r>
            <a:endParaRPr lang="da-DK" altLang="en-US" dirty="0"/>
          </a:p>
          <a:p>
            <a:pPr algn="r" rtl="1">
              <a:lnSpc>
                <a:spcPct val="90000"/>
              </a:lnSpc>
            </a:pPr>
            <a:r>
              <a:rPr lang="he-IL" altLang="en-US" dirty="0" smtClean="0"/>
              <a:t>צפון וחוף מזרחי ומערבי</a:t>
            </a:r>
            <a:endParaRPr lang="da-DK" altLang="en-US" dirty="0"/>
          </a:p>
          <a:p>
            <a:pPr>
              <a:lnSpc>
                <a:spcPct val="90000"/>
              </a:lnSpc>
              <a:buFont typeface="Arial" charset="0"/>
              <a:buNone/>
            </a:pPr>
            <a:endParaRPr lang="da-DK" altLang="en-US" dirty="0"/>
          </a:p>
          <a:p>
            <a:pPr>
              <a:lnSpc>
                <a:spcPct val="90000"/>
              </a:lnSpc>
            </a:pPr>
            <a:endParaRPr lang="da-DK" altLang="en-US" dirty="0"/>
          </a:p>
          <a:p>
            <a:pPr>
              <a:lnSpc>
                <a:spcPct val="90000"/>
              </a:lnSpc>
            </a:pPr>
            <a:endParaRPr lang="da-DK" altLang="en-US" dirty="0"/>
          </a:p>
        </p:txBody>
      </p:sp>
      <p:sp>
        <p:nvSpPr>
          <p:cNvPr id="64516" name="Rectangle 4"/>
          <p:cNvSpPr>
            <a:spLocks noGrp="1" noRot="1" noChangeArrowheads="1"/>
          </p:cNvSpPr>
          <p:nvPr>
            <p:ph type="body" sz="half" idx="2"/>
          </p:nvPr>
        </p:nvSpPr>
        <p:spPr>
          <a:xfrm>
            <a:off x="4724400" y="2312987"/>
            <a:ext cx="4038600" cy="4525963"/>
          </a:xfrm>
        </p:spPr>
        <p:txBody>
          <a:bodyPr/>
          <a:lstStyle/>
          <a:p>
            <a:endParaRPr lang="da-DK" altLang="en-US" dirty="0" smtClean="0"/>
          </a:p>
          <a:p>
            <a:pPr algn="r" rtl="1"/>
            <a:r>
              <a:rPr lang="he-IL" altLang="en-US" dirty="0" smtClean="0"/>
              <a:t>פרוטסטנטים (</a:t>
            </a:r>
            <a:r>
              <a:rPr lang="en-US" altLang="en-US" dirty="0" smtClean="0"/>
              <a:t>WASP</a:t>
            </a:r>
            <a:r>
              <a:rPr lang="he-IL" altLang="en-US" dirty="0" smtClean="0"/>
              <a:t>)</a:t>
            </a:r>
            <a:endParaRPr lang="da-DK" altLang="en-US" dirty="0"/>
          </a:p>
          <a:p>
            <a:pPr algn="r" rtl="1"/>
            <a:r>
              <a:rPr lang="he-IL" altLang="en-US" dirty="0" smtClean="0"/>
              <a:t>אנשי העסקים</a:t>
            </a:r>
            <a:endParaRPr lang="da-DK" altLang="en-US" dirty="0"/>
          </a:p>
          <a:p>
            <a:pPr algn="r" rtl="1"/>
            <a:r>
              <a:rPr lang="he-IL" altLang="en-US" dirty="0" smtClean="0"/>
              <a:t>עובי משרד "צווארון לבן"</a:t>
            </a:r>
            <a:endParaRPr lang="da-DK" altLang="en-US" dirty="0"/>
          </a:p>
          <a:p>
            <a:pPr algn="r" rtl="1"/>
            <a:r>
              <a:rPr lang="he-IL" altLang="en-US" dirty="0" smtClean="0"/>
              <a:t>שמרנים ו"דוסים"</a:t>
            </a:r>
          </a:p>
          <a:p>
            <a:pPr algn="r" rtl="1"/>
            <a:r>
              <a:rPr lang="he-IL" altLang="en-US" dirty="0" smtClean="0"/>
              <a:t>דרום ומרכז המדינה</a:t>
            </a:r>
            <a:endParaRPr lang="da-DK" altLang="en-US" dirty="0"/>
          </a:p>
        </p:txBody>
      </p:sp>
      <p:pic>
        <p:nvPicPr>
          <p:cNvPr id="5124" name="Picture 4" descr="http://i.infopls.com/images/party_republic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1104900"/>
            <a:ext cx="1524000" cy="1295401"/>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990601"/>
            <a:ext cx="1563077"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15475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6229350" cy="6873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43081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0"/>
            <a:ext cx="4255818" cy="663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30414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תמיכת ארה"ב בישראל </a:t>
            </a:r>
            <a:endParaRPr lang="en-US" dirty="0"/>
          </a:p>
        </p:txBody>
      </p:sp>
      <p:sp>
        <p:nvSpPr>
          <p:cNvPr id="3" name="Content Placeholder 2"/>
          <p:cNvSpPr>
            <a:spLocks noGrp="1"/>
          </p:cNvSpPr>
          <p:nvPr>
            <p:ph idx="1"/>
          </p:nvPr>
        </p:nvSpPr>
        <p:spPr/>
        <p:txBody>
          <a:bodyPr/>
          <a:lstStyle/>
          <a:p>
            <a:pPr algn="r" rtl="1"/>
            <a:r>
              <a:rPr lang="he-IL" dirty="0" smtClean="0"/>
              <a:t>המון </a:t>
            </a:r>
            <a:r>
              <a:rPr lang="he-IL" dirty="0" err="1" smtClean="0"/>
              <a:t>המון</a:t>
            </a:r>
            <a:r>
              <a:rPr lang="he-IL" dirty="0" smtClean="0"/>
              <a:t> כסף. 3 מיליארד דולר בשנה ו-8 מיליארד דולר בערבויות. יותר מכל מדינה אחרת.</a:t>
            </a:r>
          </a:p>
          <a:p>
            <a:pPr marL="0" indent="0" algn="r" rtl="1">
              <a:buNone/>
            </a:pPr>
            <a:endParaRPr lang="he-IL" dirty="0" smtClean="0"/>
          </a:p>
          <a:p>
            <a:pPr algn="r" rtl="1"/>
            <a:r>
              <a:rPr lang="he-IL" dirty="0" smtClean="0"/>
              <a:t>ציוד צבאי – מחסנים וציוד מתקדם</a:t>
            </a:r>
          </a:p>
          <a:p>
            <a:pPr marL="0" indent="0" algn="r" rtl="1">
              <a:buNone/>
            </a:pPr>
            <a:endParaRPr lang="he-IL" dirty="0" smtClean="0"/>
          </a:p>
          <a:p>
            <a:pPr algn="r" rtl="1"/>
            <a:r>
              <a:rPr lang="he-IL" dirty="0" smtClean="0"/>
              <a:t>תמיכה פוליטית בעיקר על ידי הטלת וטו במועצת </a:t>
            </a:r>
            <a:r>
              <a:rPr lang="he-IL" dirty="0" err="1" smtClean="0"/>
              <a:t>הבטחון</a:t>
            </a:r>
            <a:r>
              <a:rPr lang="he-IL" dirty="0" smtClean="0"/>
              <a:t> של האו"ם. עשתה זאת 42 פעמים (מתוך 83 פעמים שעשתה זאת בסה"כ)</a:t>
            </a:r>
          </a:p>
          <a:p>
            <a:pPr algn="r" rtl="1"/>
            <a:endParaRPr lang="en-US" dirty="0"/>
          </a:p>
        </p:txBody>
      </p:sp>
    </p:spTree>
    <p:extLst>
      <p:ext uri="{BB962C8B-B14F-4D97-AF65-F5344CB8AC3E}">
        <p14:creationId xmlns:p14="http://schemas.microsoft.com/office/powerpoint/2010/main" val="5841157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smtClean="0"/>
              <a:t>הארי טרומן מכיר במדינת ישראל</a:t>
            </a:r>
            <a:endParaRPr lang="he-IL" dirty="0"/>
          </a:p>
        </p:txBody>
      </p:sp>
      <p:sp>
        <p:nvSpPr>
          <p:cNvPr id="3" name="מציין מיקום תוכן 2"/>
          <p:cNvSpPr>
            <a:spLocks noGrp="1"/>
          </p:cNvSpPr>
          <p:nvPr>
            <p:ph sz="half" idx="1"/>
          </p:nvPr>
        </p:nvSpPr>
        <p:spPr/>
        <p:txBody>
          <a:bodyPr>
            <a:normAutofit fontScale="77500" lnSpcReduction="20000"/>
          </a:bodyPr>
          <a:lstStyle/>
          <a:p>
            <a:pPr marL="0" marR="0">
              <a:spcBef>
                <a:spcPts val="0"/>
              </a:spcBef>
              <a:spcAft>
                <a:spcPts val="0"/>
              </a:spcAft>
              <a:buFont typeface="+mj-lt"/>
              <a:buAutoNum type="arabicPeriod"/>
            </a:pPr>
            <a:endParaRPr lang="he-IL" dirty="0">
              <a:solidFill>
                <a:srgbClr val="DD4B39"/>
              </a:solidFill>
            </a:endParaRPr>
          </a:p>
          <a:p>
            <a:endParaRPr lang="he-IL" dirty="0"/>
          </a:p>
          <a:p>
            <a:endParaRPr lang="he-IL" dirty="0"/>
          </a:p>
        </p:txBody>
      </p:sp>
      <p:sp>
        <p:nvSpPr>
          <p:cNvPr id="4" name="מציין מיקום תוכן 3"/>
          <p:cNvSpPr>
            <a:spLocks noGrp="1"/>
          </p:cNvSpPr>
          <p:nvPr>
            <p:ph sz="half" idx="2"/>
          </p:nvPr>
        </p:nvSpPr>
        <p:spPr/>
        <p:txBody>
          <a:bodyPr>
            <a:normAutofit fontScale="77500" lnSpcReduction="20000"/>
          </a:bodyPr>
          <a:lstStyle/>
          <a:p>
            <a:r>
              <a:rPr lang="he-IL" dirty="0" smtClean="0"/>
              <a:t>הנשיא טרומן הכיר במדינה היהודית החדשה 11 דקות לאחר סיום הכרזתו של בן-גוריון</a:t>
            </a:r>
          </a:p>
          <a:p>
            <a:r>
              <a:rPr lang="he-IL" dirty="0" smtClean="0"/>
              <a:t>הנשיא פעל נגד עצתם של יועצים במחלקת המדינה, </a:t>
            </a:r>
            <a:r>
              <a:rPr lang="en-US" dirty="0" err="1" smtClean="0"/>
              <a:t>Arabists</a:t>
            </a:r>
            <a:r>
              <a:rPr lang="he-IL" dirty="0" smtClean="0"/>
              <a:t>, אשר טענו כי האינטרס הלאומי האמריקני הוא בצד הערבי בסכסוך המתפתח</a:t>
            </a:r>
          </a:p>
          <a:p>
            <a:r>
              <a:rPr lang="he-IL" dirty="0" smtClean="0"/>
              <a:t>לטרומן הייתה הסתייגות מה-"לובי היהודי," אך בכול זאת פעל על סמך שיקולים ערכים ומעשיים</a:t>
            </a:r>
          </a:p>
          <a:p>
            <a:r>
              <a:rPr lang="he-IL" dirty="0" smtClean="0"/>
              <a:t>החלטתו של טרומן עוררת טענות וקווי פרשנות שונים עד היום הזה- בצד שמאל כמה דוגמאות</a:t>
            </a:r>
            <a:endParaRPr lang="he-I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196752"/>
            <a:ext cx="3384376"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http://ecx.images-amazon.com/images/I/51MUtXkNVmL._SY344_BO1,204,203,200_.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861048"/>
            <a:ext cx="3456384" cy="244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61108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he-IL" dirty="0" smtClean="0"/>
              <a:t>אבל למה??!!!</a:t>
            </a:r>
            <a:endParaRPr lang="en-US" dirty="0"/>
          </a:p>
        </p:txBody>
      </p:sp>
      <p:sp>
        <p:nvSpPr>
          <p:cNvPr id="3" name="Content Placeholder 2"/>
          <p:cNvSpPr>
            <a:spLocks noGrp="1"/>
          </p:cNvSpPr>
          <p:nvPr>
            <p:ph idx="1"/>
          </p:nvPr>
        </p:nvSpPr>
        <p:spPr>
          <a:xfrm>
            <a:off x="533400" y="990600"/>
            <a:ext cx="8229600" cy="5334000"/>
          </a:xfrm>
        </p:spPr>
        <p:txBody>
          <a:bodyPr>
            <a:normAutofit/>
          </a:bodyPr>
          <a:lstStyle/>
          <a:p>
            <a:pPr algn="r" rtl="1"/>
            <a:r>
              <a:rPr lang="he-IL" dirty="0" smtClean="0"/>
              <a:t>אינטרס פוליטי: ישראל הדמוקרטיה היחידה במזרח התיכון. שותפה ערכית לארה"ב. במיוחד אל מול התפשטות ברית המועצות בזמן המלחמה הקרה.</a:t>
            </a:r>
          </a:p>
          <a:p>
            <a:pPr algn="r" rtl="1"/>
            <a:r>
              <a:rPr lang="he-IL" dirty="0" smtClean="0"/>
              <a:t>אינטרס צבאי: "ישראל היא נושאת המטוסים של ארה"ב במזרח התיכון". שיתוף פעולה צבאי באזור נפיץ ואסטרטגי זה של העולם.</a:t>
            </a:r>
          </a:p>
          <a:p>
            <a:pPr algn="r" rtl="1"/>
            <a:r>
              <a:rPr lang="he-IL" dirty="0" smtClean="0"/>
              <a:t>שותפות גורל: זיהוי בין הסיפור של עם ישראל לבין זה של המתיישבים באמריקה.</a:t>
            </a:r>
          </a:p>
          <a:p>
            <a:pPr algn="r" rtl="1"/>
            <a:r>
              <a:rPr lang="he-IL" dirty="0" smtClean="0"/>
              <a:t>כוחם של הקול היהודי והכסף היהודי</a:t>
            </a:r>
          </a:p>
          <a:p>
            <a:pPr algn="r" rtl="1"/>
            <a:endParaRPr lang="en-US" dirty="0"/>
          </a:p>
        </p:txBody>
      </p:sp>
    </p:spTree>
    <p:extLst>
      <p:ext uri="{BB962C8B-B14F-4D97-AF65-F5344CB8AC3E}">
        <p14:creationId xmlns:p14="http://schemas.microsoft.com/office/powerpoint/2010/main" val="13065624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274638"/>
            <a:ext cx="4419600" cy="6202362"/>
          </a:xfrm>
        </p:spPr>
        <p:txBody>
          <a:bodyPr>
            <a:normAutofit fontScale="90000"/>
          </a:bodyPr>
          <a:lstStyle/>
          <a:p>
            <a:pPr algn="r" rtl="1"/>
            <a:r>
              <a:rPr lang="he-IL" sz="3000" dirty="0" smtClean="0"/>
              <a:t>- חלק לא מבוטל מהמתיישבים הראשונים ראו את עצמם כהתגלמות חדשה של בני ישראל היוצאים ממצרים.</a:t>
            </a:r>
            <a:br>
              <a:rPr lang="he-IL" sz="3000" dirty="0" smtClean="0"/>
            </a:br>
            <a:r>
              <a:rPr lang="he-IL" sz="3000" dirty="0" smtClean="0"/>
              <a:t>- משה בקריעת ים סוף היה אמור להיות הסמל הרשמי של המדינה לפי הצעתו של בנימין פרנקלין</a:t>
            </a:r>
            <a:br>
              <a:rPr lang="he-IL" sz="3000" dirty="0" smtClean="0"/>
            </a:br>
            <a:r>
              <a:rPr lang="he-IL" sz="3000" dirty="0" smtClean="0"/>
              <a:t>- מאות ערים עם שמות </a:t>
            </a:r>
            <a:r>
              <a:rPr lang="he-IL" sz="3000" dirty="0" err="1" smtClean="0"/>
              <a:t>תנ"כיים</a:t>
            </a:r>
            <a:r>
              <a:rPr lang="he-IL" sz="3000" dirty="0" smtClean="0"/>
              <a:t/>
            </a:r>
            <a:br>
              <a:rPr lang="he-IL" sz="3000" dirty="0" smtClean="0"/>
            </a:br>
            <a:r>
              <a:rPr lang="he-IL" sz="3000" dirty="0" smtClean="0"/>
              <a:t>- גם כיום (במיוחד לאחר מלחמת ששת הימים) זרמים דתיים </a:t>
            </a:r>
            <a:r>
              <a:rPr lang="he-IL" sz="3000" dirty="0"/>
              <a:t>רבים </a:t>
            </a:r>
            <a:r>
              <a:rPr lang="he-IL" sz="3000" dirty="0" smtClean="0"/>
              <a:t>(במיוחד אוונגליסטים) בארה"ב מאמינים שעל כל היהודים להגיע לארץ ישראל, להתנצר ורק אז יוכל להגיע "המשיח"</a:t>
            </a:r>
            <a:br>
              <a:rPr lang="he-IL" sz="3000" dirty="0" smtClean="0"/>
            </a:br>
            <a:r>
              <a:rPr lang="he-IL" sz="3000" dirty="0" smtClean="0"/>
              <a:t/>
            </a:r>
            <a:br>
              <a:rPr lang="he-IL" sz="3000" dirty="0" smtClean="0"/>
            </a:br>
            <a:endParaRPr lang="en-US" sz="3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4267200" cy="5199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60682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www.tolerance.org/sites/default/files/general/letter2large.jpg">
            <a:hlinkClick r:id="rId2"/>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152400"/>
            <a:ext cx="5029200" cy="6602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57800" y="228600"/>
            <a:ext cx="3733800" cy="2554545"/>
          </a:xfrm>
          <a:prstGeom prst="rect">
            <a:avLst/>
          </a:prstGeom>
          <a:noFill/>
        </p:spPr>
        <p:txBody>
          <a:bodyPr wrap="square" rtlCol="0">
            <a:spAutoFit/>
          </a:bodyPr>
          <a:lstStyle/>
          <a:p>
            <a:pPr algn="r" rtl="1"/>
            <a:r>
              <a:rPr lang="he-IL" sz="3200" dirty="0" smtClean="0"/>
              <a:t>כתב זכויות ליהודים שניתן על ידי ג'ורג' וושינגטון בבית הכנסת העתיק ביותר באמריקה</a:t>
            </a:r>
            <a:endParaRPr lang="en-US" sz="3200" dirty="0"/>
          </a:p>
        </p:txBody>
      </p:sp>
    </p:spTree>
    <p:extLst>
      <p:ext uri="{BB962C8B-B14F-4D97-AF65-F5344CB8AC3E}">
        <p14:creationId xmlns:p14="http://schemas.microsoft.com/office/powerpoint/2010/main" val="6219413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יהדות ארה"ב והשפעתה על המדינה</a:t>
            </a:r>
            <a:endParaRPr lang="en-US" dirty="0"/>
          </a:p>
        </p:txBody>
      </p:sp>
      <p:sp>
        <p:nvSpPr>
          <p:cNvPr id="3" name="Content Placeholder 2"/>
          <p:cNvSpPr>
            <a:spLocks noGrp="1"/>
          </p:cNvSpPr>
          <p:nvPr>
            <p:ph idx="1"/>
          </p:nvPr>
        </p:nvSpPr>
        <p:spPr/>
        <p:txBody>
          <a:bodyPr/>
          <a:lstStyle/>
          <a:p>
            <a:pPr algn="r" rtl="1"/>
            <a:r>
              <a:rPr lang="he-IL" dirty="0" smtClean="0"/>
              <a:t>השפעה מכרעת על הצהרת בלפור </a:t>
            </a:r>
            <a:r>
              <a:rPr lang="he-IL" smtClean="0"/>
              <a:t>לפני 100 </a:t>
            </a:r>
            <a:r>
              <a:rPr lang="he-IL" dirty="0" smtClean="0"/>
              <a:t>שנה</a:t>
            </a:r>
          </a:p>
          <a:p>
            <a:pPr algn="r" rtl="1"/>
            <a:r>
              <a:rPr lang="he-IL" dirty="0" smtClean="0"/>
              <a:t>הנשיא טרומן מכיר במדינה 11 דקות בלבד לאחר הכרזתה בתל אביב (בניגוד ליועציו ממשרד החוץ)</a:t>
            </a:r>
          </a:p>
          <a:p>
            <a:pPr algn="r" rtl="1"/>
            <a:r>
              <a:rPr lang="he-IL" dirty="0" smtClean="0"/>
              <a:t>ארגונים כגון </a:t>
            </a:r>
            <a:r>
              <a:rPr lang="en-US" dirty="0" smtClean="0"/>
              <a:t>AIPAC</a:t>
            </a:r>
            <a:r>
              <a:rPr lang="he-IL" dirty="0" smtClean="0"/>
              <a:t>, הדסה,</a:t>
            </a:r>
            <a:r>
              <a:rPr lang="en-US" dirty="0" smtClean="0"/>
              <a:t> </a:t>
            </a:r>
            <a:r>
              <a:rPr lang="he-IL" dirty="0" smtClean="0"/>
              <a:t>בני ברית, חב"ד,...</a:t>
            </a:r>
            <a:endParaRPr lang="en-US" dirty="0" smtClean="0"/>
          </a:p>
          <a:p>
            <a:pPr algn="r" rtl="1"/>
            <a:r>
              <a:rPr lang="he-IL" dirty="0" smtClean="0"/>
              <a:t>תמיכה כלכלית עצומה דרך ארגונים, פדרציות, עמותות ותרומות פרטיות</a:t>
            </a:r>
          </a:p>
          <a:p>
            <a:pPr algn="r" rtl="1"/>
            <a:r>
              <a:rPr lang="he-IL" dirty="0" smtClean="0"/>
              <a:t>השפעה על העולם הדתי: הרבי מליבוביץ' ותנועת חב"ד, הרב שלמה קרליבך, הרב </a:t>
            </a:r>
            <a:r>
              <a:rPr lang="he-IL" dirty="0" err="1" smtClean="0"/>
              <a:t>סולובייצ'יק</a:t>
            </a:r>
            <a:r>
              <a:rPr lang="he-IL" dirty="0" smtClean="0"/>
              <a:t> ו-</a:t>
            </a:r>
            <a:r>
              <a:rPr lang="en-US" dirty="0" smtClean="0"/>
              <a:t>YU</a:t>
            </a:r>
            <a:endParaRPr lang="he-IL" dirty="0" smtClean="0"/>
          </a:p>
        </p:txBody>
      </p:sp>
    </p:spTree>
    <p:extLst>
      <p:ext uri="{BB962C8B-B14F-4D97-AF65-F5344CB8AC3E}">
        <p14:creationId xmlns:p14="http://schemas.microsoft.com/office/powerpoint/2010/main" val="4500868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rtl="1"/>
            <a:r>
              <a:rPr lang="he-IL" dirty="0" smtClean="0"/>
              <a:t>חשיבותה של ארה"ב ושל נשיאה</a:t>
            </a:r>
            <a:endParaRPr lang="en-US" dirty="0"/>
          </a:p>
        </p:txBody>
      </p:sp>
      <p:sp>
        <p:nvSpPr>
          <p:cNvPr id="3" name="Content Placeholder 2"/>
          <p:cNvSpPr>
            <a:spLocks noGrp="1"/>
          </p:cNvSpPr>
          <p:nvPr>
            <p:ph idx="1"/>
          </p:nvPr>
        </p:nvSpPr>
        <p:spPr/>
        <p:txBody>
          <a:bodyPr>
            <a:normAutofit/>
          </a:bodyPr>
          <a:lstStyle/>
          <a:p>
            <a:pPr algn="r" rtl="1"/>
            <a:r>
              <a:rPr lang="he-IL" dirty="0" err="1" smtClean="0"/>
              <a:t>כח</a:t>
            </a:r>
            <a:r>
              <a:rPr lang="he-IL" dirty="0" smtClean="0"/>
              <a:t> פוליטי</a:t>
            </a:r>
          </a:p>
          <a:p>
            <a:pPr algn="r" rtl="1"/>
            <a:r>
              <a:rPr lang="he-IL" dirty="0" err="1" smtClean="0"/>
              <a:t>כח</a:t>
            </a:r>
            <a:r>
              <a:rPr lang="he-IL" dirty="0" smtClean="0"/>
              <a:t> צבאי			</a:t>
            </a:r>
            <a:endParaRPr lang="en-US" dirty="0" smtClean="0"/>
          </a:p>
          <a:p>
            <a:pPr algn="r" rtl="1"/>
            <a:r>
              <a:rPr lang="he-IL" dirty="0" err="1" smtClean="0"/>
              <a:t>כח</a:t>
            </a:r>
            <a:r>
              <a:rPr lang="he-IL" dirty="0" smtClean="0"/>
              <a:t> כלכלי</a:t>
            </a:r>
          </a:p>
          <a:p>
            <a:pPr algn="r" rtl="1"/>
            <a:r>
              <a:rPr lang="he-IL" dirty="0" err="1"/>
              <a:t>כח</a:t>
            </a:r>
            <a:r>
              <a:rPr lang="he-IL" dirty="0"/>
              <a:t> אקדמי </a:t>
            </a:r>
            <a:endParaRPr lang="he-IL" dirty="0" smtClean="0"/>
          </a:p>
          <a:p>
            <a:pPr algn="r" rtl="1"/>
            <a:r>
              <a:rPr lang="he-IL" dirty="0" smtClean="0"/>
              <a:t>שלטון טכנולוגי כמעט מוחלט</a:t>
            </a:r>
          </a:p>
          <a:p>
            <a:pPr algn="r" rtl="1"/>
            <a:r>
              <a:rPr lang="he-IL" dirty="0" smtClean="0"/>
              <a:t>השפעה תרבותית עצומה</a:t>
            </a:r>
            <a:endParaRPr lang="he-IL" dirty="0"/>
          </a:p>
          <a:p>
            <a:pPr algn="r" rtl="1"/>
            <a:r>
              <a:rPr lang="he-IL" dirty="0" smtClean="0"/>
              <a:t>יחסית לשלטון דמוקרטי ריכוז כוחות אצל הנשיא</a:t>
            </a:r>
            <a:endParaRPr lang="en-US" dirty="0"/>
          </a:p>
        </p:txBody>
      </p:sp>
    </p:spTree>
    <p:extLst>
      <p:ext uri="{BB962C8B-B14F-4D97-AF65-F5344CB8AC3E}">
        <p14:creationId xmlns:p14="http://schemas.microsoft.com/office/powerpoint/2010/main" val="1220940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236"/>
            <a:ext cx="8229600" cy="1143000"/>
          </a:xfrm>
        </p:spPr>
        <p:txBody>
          <a:bodyPr/>
          <a:lstStyle/>
          <a:p>
            <a:r>
              <a:rPr lang="he-IL" dirty="0" smtClean="0"/>
              <a:t>השפעה יהודית על הפוליטיקה והחברה</a:t>
            </a:r>
            <a:endParaRPr lang="en-US" dirty="0"/>
          </a:p>
        </p:txBody>
      </p:sp>
      <p:sp>
        <p:nvSpPr>
          <p:cNvPr id="3" name="Content Placeholder 2"/>
          <p:cNvSpPr>
            <a:spLocks noGrp="1"/>
          </p:cNvSpPr>
          <p:nvPr>
            <p:ph idx="1"/>
          </p:nvPr>
        </p:nvSpPr>
        <p:spPr>
          <a:xfrm>
            <a:off x="533400" y="1143000"/>
            <a:ext cx="8229600" cy="4953000"/>
          </a:xfrm>
        </p:spPr>
        <p:txBody>
          <a:bodyPr>
            <a:normAutofit fontScale="92500" lnSpcReduction="20000"/>
          </a:bodyPr>
          <a:lstStyle/>
          <a:p>
            <a:pPr algn="r" rtl="1"/>
            <a:r>
              <a:rPr lang="he-IL" dirty="0" smtClean="0"/>
              <a:t>כסף: 5 התומכים </a:t>
            </a:r>
            <a:r>
              <a:rPr lang="he-IL" dirty="0"/>
              <a:t>הגדולים ביותר של הילארי הינם יהודים. 2 התומכים הגדולים ביותר של </a:t>
            </a:r>
            <a:r>
              <a:rPr lang="he-IL" dirty="0" err="1" smtClean="0"/>
              <a:t>טראמפ</a:t>
            </a:r>
            <a:endParaRPr lang="en-US" dirty="0" smtClean="0"/>
          </a:p>
          <a:p>
            <a:pPr algn="r" rtl="1"/>
            <a:r>
              <a:rPr lang="he-IL" dirty="0" smtClean="0"/>
              <a:t>קול: אחוז קטן </a:t>
            </a:r>
            <a:r>
              <a:rPr lang="he-IL" dirty="0" err="1" smtClean="0"/>
              <a:t>מהאוכלוסיה</a:t>
            </a:r>
            <a:r>
              <a:rPr lang="he-IL" dirty="0" smtClean="0"/>
              <a:t> (2%) אבל מצביעים יותר מכל קבוצה אחרת ונמצאים במספר מדינות מפתח.</a:t>
            </a:r>
          </a:p>
          <a:p>
            <a:pPr algn="r" rtl="1"/>
            <a:r>
              <a:rPr lang="he-IL" dirty="0" smtClean="0"/>
              <a:t>יועצים ושרים כגון קיסינג'ר ורם עמנואל</a:t>
            </a:r>
          </a:p>
          <a:p>
            <a:pPr algn="r" rtl="1"/>
            <a:r>
              <a:rPr lang="he-IL" dirty="0" smtClean="0"/>
              <a:t>השפעה תרבותית יוצאת מגדר הרגיל: וודי אלן, סיינפלד, </a:t>
            </a:r>
            <a:r>
              <a:rPr lang="he-IL" dirty="0"/>
              <a:t>ברברה </a:t>
            </a:r>
            <a:r>
              <a:rPr lang="he-IL" dirty="0" smtClean="0"/>
              <a:t>סטרייסנד, בוב דילן, </a:t>
            </a:r>
            <a:r>
              <a:rPr lang="he-IL" dirty="0" err="1" smtClean="0"/>
              <a:t>וכו</a:t>
            </a:r>
            <a:r>
              <a:rPr lang="he-IL" dirty="0" smtClean="0"/>
              <a:t>.</a:t>
            </a:r>
            <a:r>
              <a:rPr lang="en-US" dirty="0" smtClean="0"/>
              <a:t/>
            </a:r>
            <a:br>
              <a:rPr lang="en-US" dirty="0" smtClean="0"/>
            </a:br>
            <a:r>
              <a:rPr lang="he-IL" dirty="0" smtClean="0"/>
              <a:t>לא רק אמנים יהודים, אלא עושים אמנות יהודית</a:t>
            </a:r>
            <a:endParaRPr lang="en-US" dirty="0"/>
          </a:p>
          <a:p>
            <a:pPr algn="r" rtl="1"/>
            <a:r>
              <a:rPr lang="he-IL" dirty="0" smtClean="0"/>
              <a:t>מקובל ומגניב להיות יהודי: בתה של קלינטון ובתה של </a:t>
            </a:r>
            <a:r>
              <a:rPr lang="he-IL" dirty="0" err="1" smtClean="0"/>
              <a:t>טראמפ</a:t>
            </a:r>
            <a:endParaRPr lang="he-IL" dirty="0" smtClean="0"/>
          </a:p>
          <a:p>
            <a:pPr algn="r" rtl="1"/>
            <a:r>
              <a:rPr lang="he-IL" dirty="0" smtClean="0"/>
              <a:t>השפעה קטנה בלבד: על ידי עליה...</a:t>
            </a:r>
            <a:endParaRPr lang="en-US" dirty="0" smtClean="0"/>
          </a:p>
        </p:txBody>
      </p:sp>
    </p:spTree>
    <p:extLst>
      <p:ext uri="{BB962C8B-B14F-4D97-AF65-F5344CB8AC3E}">
        <p14:creationId xmlns:p14="http://schemas.microsoft.com/office/powerpoint/2010/main" val="12373036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"הקול היהודי"	</a:t>
            </a:r>
            <a:endParaRPr lang="en-US" dirty="0"/>
          </a:p>
        </p:txBody>
      </p:sp>
      <p:sp>
        <p:nvSpPr>
          <p:cNvPr id="3" name="Content Placeholder 2"/>
          <p:cNvSpPr>
            <a:spLocks noGrp="1"/>
          </p:cNvSpPr>
          <p:nvPr>
            <p:ph idx="1"/>
          </p:nvPr>
        </p:nvSpPr>
        <p:spPr/>
        <p:txBody>
          <a:bodyPr>
            <a:normAutofit fontScale="77500" lnSpcReduction="20000"/>
          </a:bodyPr>
          <a:lstStyle/>
          <a:p>
            <a:pPr algn="r" rtl="1"/>
            <a:r>
              <a:rPr lang="he-IL" dirty="0" smtClean="0"/>
              <a:t>כ-40% מהיהודים תומכים באופן מוב</a:t>
            </a:r>
            <a:r>
              <a:rPr lang="he-IL" dirty="0"/>
              <a:t>ה</a:t>
            </a:r>
            <a:r>
              <a:rPr lang="he-IL" dirty="0" smtClean="0"/>
              <a:t>ק במועמד המקובל של המפלגה הדמוקרטית. בעיקר יהודים מבוגרים מהתנועות הקונסרבטיביות או הרפורמיות. מתוך הרגל וזיהוי עם התפיסות הבסיסיות של המפלגה</a:t>
            </a:r>
          </a:p>
          <a:p>
            <a:pPr algn="r" rtl="1"/>
            <a:r>
              <a:rPr lang="he-IL" dirty="0" smtClean="0"/>
              <a:t>כ-20% תומכים במועמדים הדוגלים במדיניות יותר "שמאלנית" כמו ברני </a:t>
            </a:r>
            <a:r>
              <a:rPr lang="he-IL" dirty="0" err="1" smtClean="0"/>
              <a:t>סנדרס</a:t>
            </a:r>
            <a:r>
              <a:rPr lang="he-IL" dirty="0" smtClean="0"/>
              <a:t>. אלו בעיקר הצעירים יותר</a:t>
            </a:r>
          </a:p>
          <a:p>
            <a:pPr algn="r" rtl="1"/>
            <a:r>
              <a:rPr lang="he-IL" dirty="0" smtClean="0"/>
              <a:t>כ-20% תומכים במועמד המקובל של המפלגה הרפובליקנית מתוך שמרנות וזיהוי חזק עם ישראל. אלו בעיקר האורתודוקסיים.</a:t>
            </a:r>
          </a:p>
          <a:p>
            <a:pPr algn="r" rtl="1"/>
            <a:r>
              <a:rPr lang="he-IL" dirty="0" smtClean="0"/>
              <a:t>כ-10% תומכים במועמד היותר שמרן במפלגה הרפובליקנית. אלו היהודים הרוסיים</a:t>
            </a:r>
          </a:p>
          <a:p>
            <a:pPr algn="r" rtl="1"/>
            <a:r>
              <a:rPr lang="he-IL" dirty="0" smtClean="0"/>
              <a:t>כ-10% תומכים במועמד עם היחס הכי חיובי כלפי ישראל. הישראלים.</a:t>
            </a:r>
            <a:endParaRPr lang="en-US" dirty="0"/>
          </a:p>
        </p:txBody>
      </p:sp>
    </p:spTree>
    <p:extLst>
      <p:ext uri="{BB962C8B-B14F-4D97-AF65-F5344CB8AC3E}">
        <p14:creationId xmlns:p14="http://schemas.microsoft.com/office/powerpoint/2010/main" val="25465171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132617"/>
            <a:ext cx="8022664" cy="6725383"/>
          </a:xfrm>
        </p:spPr>
      </p:pic>
    </p:spTree>
    <p:extLst>
      <p:ext uri="{BB962C8B-B14F-4D97-AF65-F5344CB8AC3E}">
        <p14:creationId xmlns:p14="http://schemas.microsoft.com/office/powerpoint/2010/main" val="7748054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04800"/>
            <a:ext cx="7010400" cy="6096000"/>
          </a:xfrm>
          <a:prstGeom prst="rect">
            <a:avLst/>
          </a:prstGeom>
          <a:noFill/>
          <a:ln>
            <a:noFill/>
          </a:ln>
        </p:spPr>
      </p:pic>
    </p:spTree>
    <p:extLst>
      <p:ext uri="{BB962C8B-B14F-4D97-AF65-F5344CB8AC3E}">
        <p14:creationId xmlns:p14="http://schemas.microsoft.com/office/powerpoint/2010/main" val="72325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984" y="481256"/>
            <a:ext cx="7547416" cy="5614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5227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878" y="209918"/>
            <a:ext cx="8369121" cy="59527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37813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609600"/>
            <a:ext cx="7772400" cy="5478423"/>
          </a:xfrm>
          <a:prstGeom prst="rect">
            <a:avLst/>
          </a:prstGeom>
        </p:spPr>
        <p:txBody>
          <a:bodyPr wrap="square">
            <a:spAutoFit/>
          </a:bodyPr>
          <a:lstStyle/>
          <a:p>
            <a:r>
              <a:rPr lang="en-US" sz="2500" b="1" dirty="0"/>
              <a:t>What Does It Mean To Be Jewish? </a:t>
            </a:r>
            <a:r>
              <a:rPr lang="en-US" sz="2500" dirty="0"/>
              <a:t>	</a:t>
            </a:r>
          </a:p>
          <a:p>
            <a:r>
              <a:rPr lang="en-US" sz="2500" i="1" dirty="0"/>
              <a:t>% saying __ is an essential part of what being Jewish means to them </a:t>
            </a:r>
            <a:r>
              <a:rPr lang="en-US" sz="2500" dirty="0"/>
              <a:t>	</a:t>
            </a:r>
            <a:r>
              <a:rPr lang="en-US" sz="2500" b="1" dirty="0"/>
              <a:t>NET Jewish </a:t>
            </a:r>
            <a:r>
              <a:rPr lang="en-US" sz="2500" dirty="0"/>
              <a:t>	</a:t>
            </a:r>
          </a:p>
          <a:p>
            <a:r>
              <a:rPr lang="en-US" sz="2500" dirty="0"/>
              <a:t>% 	</a:t>
            </a:r>
          </a:p>
          <a:p>
            <a:r>
              <a:rPr lang="en-US" sz="2500" dirty="0"/>
              <a:t>Remembering Holocaust 	</a:t>
            </a:r>
            <a:r>
              <a:rPr lang="en-US" sz="2500" dirty="0" smtClean="0"/>
              <a:t>       73 </a:t>
            </a:r>
            <a:r>
              <a:rPr lang="en-US" sz="2500" dirty="0"/>
              <a:t>	</a:t>
            </a:r>
          </a:p>
          <a:p>
            <a:r>
              <a:rPr lang="en-US" sz="2500" dirty="0"/>
              <a:t>Leading ethical/moral life 	</a:t>
            </a:r>
            <a:r>
              <a:rPr lang="en-US" sz="2500" dirty="0" smtClean="0"/>
              <a:t>       69 </a:t>
            </a:r>
            <a:r>
              <a:rPr lang="en-US" sz="2500" dirty="0"/>
              <a:t>	</a:t>
            </a:r>
          </a:p>
          <a:p>
            <a:r>
              <a:rPr lang="en-US" sz="2500" dirty="0"/>
              <a:t>Working for justice/equality 	</a:t>
            </a:r>
            <a:r>
              <a:rPr lang="en-US" sz="2500" dirty="0" smtClean="0"/>
              <a:t>       56 </a:t>
            </a:r>
            <a:r>
              <a:rPr lang="en-US" sz="2500" dirty="0"/>
              <a:t>	</a:t>
            </a:r>
          </a:p>
          <a:p>
            <a:r>
              <a:rPr lang="en-US" sz="2500" dirty="0"/>
              <a:t>Being intellectually curious 	</a:t>
            </a:r>
            <a:r>
              <a:rPr lang="en-US" sz="2500" dirty="0" smtClean="0"/>
              <a:t>       49 </a:t>
            </a:r>
            <a:r>
              <a:rPr lang="en-US" sz="2500" dirty="0"/>
              <a:t>	</a:t>
            </a:r>
          </a:p>
          <a:p>
            <a:r>
              <a:rPr lang="en-US" sz="2500" dirty="0"/>
              <a:t>Caring about Israel 	</a:t>
            </a:r>
            <a:r>
              <a:rPr lang="en-US" sz="2500" dirty="0" smtClean="0"/>
              <a:t>	       43 </a:t>
            </a:r>
            <a:r>
              <a:rPr lang="en-US" sz="2500" dirty="0"/>
              <a:t>	</a:t>
            </a:r>
          </a:p>
          <a:p>
            <a:r>
              <a:rPr lang="en-US" sz="2500" dirty="0"/>
              <a:t>Having good sense of </a:t>
            </a:r>
            <a:r>
              <a:rPr lang="en-US" sz="2500" dirty="0" smtClean="0"/>
              <a:t>humor       42 </a:t>
            </a:r>
            <a:r>
              <a:rPr lang="en-US" sz="2500" dirty="0"/>
              <a:t>	</a:t>
            </a:r>
          </a:p>
          <a:p>
            <a:r>
              <a:rPr lang="en-US" sz="2500" dirty="0"/>
              <a:t>Being part of a Jewish </a:t>
            </a:r>
            <a:r>
              <a:rPr lang="en-US" sz="2500" dirty="0" smtClean="0"/>
              <a:t/>
            </a:r>
            <a:br>
              <a:rPr lang="en-US" sz="2500" dirty="0" smtClean="0"/>
            </a:br>
            <a:r>
              <a:rPr lang="en-US" sz="2500" dirty="0" smtClean="0"/>
              <a:t>community </a:t>
            </a:r>
            <a:r>
              <a:rPr lang="en-US" sz="2500" dirty="0"/>
              <a:t>	</a:t>
            </a:r>
            <a:r>
              <a:rPr lang="en-US" sz="2500" dirty="0" smtClean="0"/>
              <a:t>	      	       28 </a:t>
            </a:r>
            <a:r>
              <a:rPr lang="en-US" sz="2500" dirty="0"/>
              <a:t>	</a:t>
            </a:r>
          </a:p>
          <a:p>
            <a:r>
              <a:rPr lang="en-US" sz="2500" dirty="0"/>
              <a:t>Observing Jewish law 	</a:t>
            </a:r>
            <a:r>
              <a:rPr lang="en-US" sz="2500" dirty="0" smtClean="0"/>
              <a:t>       19 </a:t>
            </a:r>
            <a:r>
              <a:rPr lang="en-US" sz="2500" dirty="0"/>
              <a:t>	</a:t>
            </a:r>
          </a:p>
          <a:p>
            <a:r>
              <a:rPr lang="en-US" sz="2500" dirty="0"/>
              <a:t>Eating traditional Jewish foods </a:t>
            </a:r>
            <a:r>
              <a:rPr lang="en-US" sz="2500" dirty="0" smtClean="0"/>
              <a:t>   14 </a:t>
            </a:r>
            <a:r>
              <a:rPr lang="en-US" sz="2500" dirty="0"/>
              <a:t>	</a:t>
            </a:r>
          </a:p>
        </p:txBody>
      </p:sp>
    </p:spTree>
    <p:extLst>
      <p:ext uri="{BB962C8B-B14F-4D97-AF65-F5344CB8AC3E}">
        <p14:creationId xmlns:p14="http://schemas.microsoft.com/office/powerpoint/2010/main" val="441352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pPr rtl="0"/>
            <a:r>
              <a:rPr lang="en-US" dirty="0" smtClean="0"/>
              <a:t>Reform Retrenches:</a:t>
            </a:r>
            <a:br>
              <a:rPr lang="en-US" dirty="0" smtClean="0"/>
            </a:br>
            <a:r>
              <a:rPr lang="en-US" dirty="0" smtClean="0"/>
              <a:t>Pittsburgh Platform</a:t>
            </a:r>
            <a:endParaRPr lang="he-IL" dirty="0"/>
          </a:p>
        </p:txBody>
      </p:sp>
      <p:sp>
        <p:nvSpPr>
          <p:cNvPr id="3" name="מציין מיקום תוכן 2"/>
          <p:cNvSpPr>
            <a:spLocks noGrp="1"/>
          </p:cNvSpPr>
          <p:nvPr>
            <p:ph sz="half" idx="1"/>
          </p:nvPr>
        </p:nvSpPr>
        <p:spPr/>
        <p:txBody>
          <a:bodyPr>
            <a:normAutofit fontScale="92500" lnSpcReduction="10000"/>
          </a:bodyPr>
          <a:lstStyle/>
          <a:p>
            <a:endParaRPr lang="he-IL" dirty="0"/>
          </a:p>
        </p:txBody>
      </p:sp>
      <p:sp>
        <p:nvSpPr>
          <p:cNvPr id="4" name="מציין מיקום תוכן 3"/>
          <p:cNvSpPr>
            <a:spLocks noGrp="1"/>
          </p:cNvSpPr>
          <p:nvPr>
            <p:ph sz="half" idx="2"/>
          </p:nvPr>
        </p:nvSpPr>
        <p:spPr/>
        <p:txBody>
          <a:bodyPr>
            <a:normAutofit fontScale="92500" lnSpcReduction="10000"/>
          </a:bodyPr>
          <a:lstStyle/>
          <a:p>
            <a:pPr algn="l" rtl="0"/>
            <a:r>
              <a:rPr lang="en-US" sz="1600" dirty="0" smtClean="0"/>
              <a:t>The Reform Movement formulated its ideology at a 1885 conference, led by Wise and Kaufmann Kohler</a:t>
            </a:r>
          </a:p>
          <a:p>
            <a:pPr algn="l" rtl="0"/>
            <a:r>
              <a:rPr lang="en-US" sz="1600" dirty="0" smtClean="0"/>
              <a:t>The Pittsburgh Platform</a:t>
            </a:r>
            <a:r>
              <a:rPr lang="en-US" dirty="0" smtClean="0"/>
              <a:t>:</a:t>
            </a:r>
          </a:p>
          <a:p>
            <a:pPr algn="l" rtl="0"/>
            <a:r>
              <a:rPr lang="en-US" sz="1200" dirty="0"/>
              <a:t>maintain only such ceremonies as elevate and sanctify our lives, but reject all such as are not adapted to the views and habits of modern </a:t>
            </a:r>
            <a:r>
              <a:rPr lang="en-US" sz="1200" dirty="0" smtClean="0"/>
              <a:t>civilization</a:t>
            </a:r>
          </a:p>
          <a:p>
            <a:pPr algn="l" rtl="0"/>
            <a:r>
              <a:rPr lang="en-US" sz="1200" dirty="0"/>
              <a:t>We hold that all such Mosaic and rabbinical laws as regulate diet, priestly purity, and dress originated in ages and under the influence of ideas entirely foreign to our present mental and spiritual </a:t>
            </a:r>
            <a:r>
              <a:rPr lang="en-US" sz="1200" dirty="0" smtClean="0"/>
              <a:t>state</a:t>
            </a:r>
          </a:p>
          <a:p>
            <a:pPr algn="l" rtl="0"/>
            <a:r>
              <a:rPr lang="en-US" sz="1200" dirty="0"/>
              <a:t>We consider ourselves no longer a nation, but a religious </a:t>
            </a:r>
            <a:r>
              <a:rPr lang="en-US" sz="1200" dirty="0" smtClean="0"/>
              <a:t>community</a:t>
            </a:r>
          </a:p>
          <a:p>
            <a:pPr algn="l" rtl="0"/>
            <a:r>
              <a:rPr lang="en-US" sz="1200" dirty="0" smtClean="0"/>
              <a:t>We </a:t>
            </a:r>
            <a:r>
              <a:rPr lang="en-US" sz="1200" dirty="0"/>
              <a:t>acknowledge that the spirit of broad humanity of our age is our ally in the fulfillment of our mission, and therefore we extend the hand of fellowship to all who cooperate with us in the establishment of the reign of truth and righteousness among </a:t>
            </a:r>
            <a:r>
              <a:rPr lang="en-US" sz="1200" dirty="0" smtClean="0"/>
              <a:t>men</a:t>
            </a:r>
          </a:p>
          <a:p>
            <a:pPr algn="l" rtl="0"/>
            <a:r>
              <a:rPr lang="en-US" sz="1200" dirty="0"/>
              <a:t>In full accordance with the spirit of the Mosaic legislation, which strives to regulate the relations between rich and poor, we deem it our duty to participate in the great task of modern times, to solve, on the basis of justice and righteousness, the problems presented by the contrasts and evils of the present organization of society</a:t>
            </a:r>
            <a:r>
              <a:rPr lang="en-US" sz="1200" dirty="0" smtClean="0"/>
              <a:t>."</a:t>
            </a:r>
            <a:r>
              <a:rPr lang="en-US" sz="1200" baseline="30000" dirty="0" smtClean="0">
                <a:hlinkClick r:id="rId2"/>
              </a:rPr>
              <a:t>[</a:t>
            </a:r>
            <a:endParaRPr lang="en-US" sz="1200" dirty="0" smtClean="0"/>
          </a:p>
          <a:p>
            <a:pPr algn="l" rtl="0"/>
            <a:endParaRPr lang="he-IL" sz="1200" dirty="0"/>
          </a:p>
        </p:txBody>
      </p:sp>
      <p:pic>
        <p:nvPicPr>
          <p:cNvPr id="3076" name="Picture 4" descr="http://img.groundspeak.com/waymarking/display/e167f7c1-11d4-4563-b956-f766b0b6a42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628800"/>
            <a:ext cx="3810000"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8142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dirty="0" err="1" smtClean="0"/>
              <a:t>Trefa</a:t>
            </a:r>
            <a:r>
              <a:rPr lang="en-US" dirty="0" smtClean="0"/>
              <a:t> Banquet</a:t>
            </a:r>
            <a:r>
              <a:rPr lang="he-IL" dirty="0" smtClean="0"/>
              <a:t>ה- </a:t>
            </a:r>
            <a:endParaRPr lang="he-IL" dirty="0"/>
          </a:p>
        </p:txBody>
      </p:sp>
      <p:pic>
        <p:nvPicPr>
          <p:cNvPr id="2053" name="Picture 5" descr="http://www.clevelandjewishhistory.net/res/images/trefa-dinner2-4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41376"/>
            <a:ext cx="3744416" cy="535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728466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16" y="381000"/>
            <a:ext cx="8681884" cy="560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7684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lstStyle/>
          <a:p>
            <a:r>
              <a:rPr lang="he-IL" dirty="0" smtClean="0"/>
              <a:t>העוצמה הצבאית האמריקאית</a:t>
            </a:r>
            <a:endParaRPr lang="en-US"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4194" y="762001"/>
            <a:ext cx="8166406" cy="609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66725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2717"/>
            <a:ext cx="8305800" cy="671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35324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8382000" cy="1061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14476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32" y="152400"/>
            <a:ext cx="9004388"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113783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90575"/>
            <a:ext cx="8229600" cy="527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3957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stack.imgur.com/F9Ds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92727"/>
            <a:ext cx="8715131" cy="579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1054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jasonbayz.files.wordpress.com/2015/06/elitedemographic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43" y="1371600"/>
            <a:ext cx="9144000" cy="4421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95505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fontScale="90000"/>
          </a:bodyPr>
          <a:lstStyle/>
          <a:p>
            <a:r>
              <a:rPr lang="he-IL" dirty="0" smtClean="0"/>
              <a:t>האם הדגם החדש מבשר על </a:t>
            </a:r>
            <a:r>
              <a:rPr lang="he-IL" b="1" dirty="0" smtClean="0"/>
              <a:t>ירידה</a:t>
            </a:r>
            <a:r>
              <a:rPr lang="he-IL" dirty="0" smtClean="0"/>
              <a:t/>
            </a:r>
            <a:br>
              <a:rPr lang="he-IL" dirty="0" smtClean="0"/>
            </a:br>
            <a:r>
              <a:rPr lang="he-IL" dirty="0" smtClean="0"/>
              <a:t> בפעילות יהודית אמריקנית בנושא הישראלי?</a:t>
            </a:r>
            <a:endParaRPr lang="he-IL" dirty="0"/>
          </a:p>
        </p:txBody>
      </p:sp>
      <p:sp>
        <p:nvSpPr>
          <p:cNvPr id="3" name="מציין מיקום תוכן 2"/>
          <p:cNvSpPr>
            <a:spLocks noGrp="1"/>
          </p:cNvSpPr>
          <p:nvPr>
            <p:ph sz="half" idx="1"/>
          </p:nvPr>
        </p:nvSpPr>
        <p:spPr/>
        <p:txBody>
          <a:bodyPr>
            <a:normAutofit fontScale="70000" lnSpcReduction="20000"/>
          </a:bodyPr>
          <a:lstStyle/>
          <a:p>
            <a:pPr algn="l" rtl="0"/>
            <a:r>
              <a:rPr lang="en-US" dirty="0" smtClean="0"/>
              <a:t>1975 -- $223 million to Jewish Agency/$60 million in direct donations to Israeli NGOs/Total donations $283 million</a:t>
            </a:r>
          </a:p>
          <a:p>
            <a:pPr algn="l" rtl="0"/>
            <a:r>
              <a:rPr lang="en-US" dirty="0" smtClean="0"/>
              <a:t>1985: $261 million to Jewish Agency/$200 million in direct donations to Israeli NGOs/Total donations $461 million</a:t>
            </a:r>
          </a:p>
          <a:p>
            <a:pPr algn="l" rtl="0"/>
            <a:r>
              <a:rPr lang="en-US" dirty="0" smtClean="0"/>
              <a:t>1994: $224 million to Jewish Agency/$550 million in direct donations to Israeli NGOs/Total donations $774 million</a:t>
            </a:r>
          </a:p>
          <a:p>
            <a:pPr algn="l" rtl="0"/>
            <a:r>
              <a:rPr lang="en-US" dirty="0" smtClean="0"/>
              <a:t>2007: $330 million to Jewish Agency/$1,729,000,000 in direct donations to Israeli NGOs/ Total donations  $2,059,000,000</a:t>
            </a:r>
            <a:endParaRPr lang="he-IL" dirty="0"/>
          </a:p>
        </p:txBody>
      </p:sp>
      <p:sp>
        <p:nvSpPr>
          <p:cNvPr id="4" name="מציין מיקום תוכן 3"/>
          <p:cNvSpPr>
            <a:spLocks noGrp="1"/>
          </p:cNvSpPr>
          <p:nvPr>
            <p:ph sz="half" idx="2"/>
          </p:nvPr>
        </p:nvSpPr>
        <p:spPr/>
        <p:txBody>
          <a:bodyPr>
            <a:normAutofit fontScale="70000" lnSpcReduction="20000"/>
          </a:bodyPr>
          <a:lstStyle/>
          <a:p>
            <a:r>
              <a:rPr lang="he-IL" dirty="0" smtClean="0"/>
              <a:t>על פי המחקר שמבסס מצגת זו, התשובה היא "לא"</a:t>
            </a:r>
          </a:p>
          <a:p>
            <a:r>
              <a:rPr lang="he-IL" dirty="0" smtClean="0"/>
              <a:t>בספרו טוען </a:t>
            </a:r>
            <a:r>
              <a:rPr lang="en-US" dirty="0" err="1" smtClean="0"/>
              <a:t>Sasson</a:t>
            </a:r>
            <a:r>
              <a:rPr lang="he-IL" dirty="0" smtClean="0"/>
              <a:t> כי הקשר היהודי האמריקני כלפינו הופך לביטוי הרבה יותר סקטוריאלי ומפוצל, אבל לאו דווקא פחות אינטנסיבי</a:t>
            </a:r>
          </a:p>
          <a:p>
            <a:r>
              <a:rPr lang="he-IL" dirty="0" smtClean="0"/>
              <a:t>טענתו מתבססת בעיקר על ניתוח דפוסי פילנתרופיה – מסתבר כי ב-25 השנים האחרונות, אכן חלה ירידה בתרומות שניתנו ל"מגבית" (ודרכה לסוכנות), אך בסך הכול  </a:t>
            </a:r>
            <a:r>
              <a:rPr lang="he-IL" u="sng" dirty="0" smtClean="0"/>
              <a:t>יותר</a:t>
            </a:r>
            <a:r>
              <a:rPr lang="he-IL" dirty="0" smtClean="0"/>
              <a:t> דולרים נתרמו בתקופה זו לענייני מדינת ישראל. דרך העמותות, התרומות פשוט מוענקות ישר לארגונים ומיזמים בארץ, ולא מועברות לסוכנות דרך "המגבית" </a:t>
            </a:r>
            <a:endParaRPr lang="he-IL" dirty="0"/>
          </a:p>
        </p:txBody>
      </p:sp>
    </p:spTree>
    <p:extLst>
      <p:ext uri="{BB962C8B-B14F-4D97-AF65-F5344CB8AC3E}">
        <p14:creationId xmlns:p14="http://schemas.microsoft.com/office/powerpoint/2010/main" val="20411996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he-IL" dirty="0" smtClean="0"/>
              <a:t>הוצאות צבאיות של ארה"ב</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762000"/>
            <a:ext cx="11811000" cy="7086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30304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he-IL" dirty="0" smtClean="0"/>
              <a:t>התפתחות הכלכלה האמריקאית</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299633"/>
            <a:ext cx="8458200" cy="5558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6383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he-IL" dirty="0" smtClean="0"/>
              <a:t>ריכוז ההון העולמי</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71600" y="685800"/>
            <a:ext cx="5851377" cy="603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3172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r>
              <a:rPr lang="he-IL" dirty="0" smtClean="0"/>
              <a:t>ארצות הברית של אמריקה – </a:t>
            </a:r>
            <a:r>
              <a:rPr lang="en-US" dirty="0" smtClean="0"/>
              <a:t/>
            </a:r>
            <a:br>
              <a:rPr lang="en-US" dirty="0" smtClean="0"/>
            </a:br>
            <a:r>
              <a:rPr lang="he-IL" dirty="0" smtClean="0"/>
              <a:t>מדינה או ארגון גג?</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381124"/>
            <a:ext cx="7966364" cy="547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538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09600" y="6400800"/>
            <a:ext cx="8229600" cy="457200"/>
          </a:xfrm>
        </p:spPr>
        <p:txBody>
          <a:bodyPr>
            <a:normAutofit fontScale="90000"/>
          </a:bodyPr>
          <a:lstStyle/>
          <a:p>
            <a:pPr algn="l"/>
            <a:r>
              <a:rPr lang="en-US" altLang="en-US" sz="1400" dirty="0"/>
              <a:t>2008 electoral votes </a:t>
            </a:r>
            <a:r>
              <a:rPr lang="en-US" altLang="en-US" sz="1400" dirty="0" smtClean="0"/>
              <a:t>with predictable </a:t>
            </a:r>
            <a:r>
              <a:rPr lang="en-US" altLang="en-US" sz="1400" dirty="0"/>
              <a:t>Republican “red” states, Democratic “blue” states, and grey “battleground” states. For an interactive map: </a:t>
            </a:r>
            <a:r>
              <a:rPr lang="en-US" altLang="en-US" sz="1400" dirty="0">
                <a:hlinkClick r:id="rId2"/>
              </a:rPr>
              <a:t>http://www.270towin.com/</a:t>
            </a:r>
            <a:endParaRPr lang="en-US" altLang="en-US" sz="1400"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81534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991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dirty="0" smtClean="0"/>
              <a:t>בחירות 2012</a:t>
            </a:r>
            <a:endParaRPr lang="en-US" dirty="0"/>
          </a:p>
        </p:txBody>
      </p:sp>
      <p:pic>
        <p:nvPicPr>
          <p:cNvPr id="3" name="Picture 2" descr="https://upload.wikimedia.org/wikipedia/commons/thumb/4/44/ElectoralCollege2012.svg/348px-ElectoralCollege2012.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36" y="1190655"/>
            <a:ext cx="8582064" cy="4981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4290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1728</TotalTime>
  <Words>974</Words>
  <Application>Microsoft Office PowerPoint</Application>
  <PresentationFormat>‫הצגה על המסך (4:3)</PresentationFormat>
  <Paragraphs>112</Paragraphs>
  <Slides>36</Slides>
  <Notes>2</Notes>
  <HiddenSlides>0</HiddenSlides>
  <MMClips>0</MMClips>
  <ScaleCrop>false</ScaleCrop>
  <HeadingPairs>
    <vt:vector size="4" baseType="variant">
      <vt:variant>
        <vt:lpstr>ערכת נושא</vt:lpstr>
      </vt:variant>
      <vt:variant>
        <vt:i4>1</vt:i4>
      </vt:variant>
      <vt:variant>
        <vt:lpstr>כותרות שקופיות</vt:lpstr>
      </vt:variant>
      <vt:variant>
        <vt:i4>36</vt:i4>
      </vt:variant>
    </vt:vector>
  </HeadingPairs>
  <TitlesOfParts>
    <vt:vector size="37" baseType="lpstr">
      <vt:lpstr>Office Theme</vt:lpstr>
      <vt:lpstr>Israel – USA – WHY?!</vt:lpstr>
      <vt:lpstr>חשיבותה של ארה"ב ושל נשיאה</vt:lpstr>
      <vt:lpstr>העוצמה הצבאית האמריקאית</vt:lpstr>
      <vt:lpstr>הוצאות צבאיות של ארה"ב</vt:lpstr>
      <vt:lpstr>התפתחות הכלכלה האמריקאית</vt:lpstr>
      <vt:lpstr>ריכוז ההון העולמי</vt:lpstr>
      <vt:lpstr>ארצות הברית של אמריקה –  מדינה או ארגון גג?</vt:lpstr>
      <vt:lpstr>2008 electoral votes with predictable Republican “red” states, Democratic “blue” states, and grey “battleground” states. For an interactive map: http://www.270towin.com/</vt:lpstr>
      <vt:lpstr>בחירות 2012</vt:lpstr>
      <vt:lpstr>אז מה ההבדל בין דמוקרטים לרפובליקנים?</vt:lpstr>
      <vt:lpstr>אז מיהם בין דמוקרטים לרפובליקנים?</vt:lpstr>
      <vt:lpstr>מצגת של PowerPoint</vt:lpstr>
      <vt:lpstr>מצגת של PowerPoint</vt:lpstr>
      <vt:lpstr>תמיכת ארה"ב בישראל </vt:lpstr>
      <vt:lpstr>הארי טרומן מכיר במדינת ישראל</vt:lpstr>
      <vt:lpstr>אבל למה??!!!</vt:lpstr>
      <vt:lpstr>- חלק לא מבוטל מהמתיישבים הראשונים ראו את עצמם כהתגלמות חדשה של בני ישראל היוצאים ממצרים. - משה בקריעת ים סוף היה אמור להיות הסמל הרשמי של המדינה לפי הצעתו של בנימין פרנקלין - מאות ערים עם שמות תנ"כיים - גם כיום (במיוחד לאחר מלחמת ששת הימים) זרמים דתיים רבים (במיוחד אוונגליסטים) בארה"ב מאמינים שעל כל היהודים להגיע לארץ ישראל, להתנצר ורק אז יוכל להגיע "המשיח"  </vt:lpstr>
      <vt:lpstr>מצגת של PowerPoint</vt:lpstr>
      <vt:lpstr>יהדות ארה"ב והשפעתה על המדינה</vt:lpstr>
      <vt:lpstr>השפעה יהודית על הפוליטיקה והחברה</vt:lpstr>
      <vt:lpstr>"הקול היהודי" </vt:lpstr>
      <vt:lpstr>מצגת של PowerPoint</vt:lpstr>
      <vt:lpstr>מצגת של PowerPoint</vt:lpstr>
      <vt:lpstr>מצגת של PowerPoint</vt:lpstr>
      <vt:lpstr>מצגת של PowerPoint</vt:lpstr>
      <vt:lpstr>מצגת של PowerPoint</vt:lpstr>
      <vt:lpstr>Reform Retrenches: Pittsburgh Platform</vt:lpstr>
      <vt:lpstr>Trefa Banquetה- </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האם הדגם החדש מבשר על ירידה  בפעילות יהודית אמריקנית בנושא הישראלי?</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Arik</dc:creator>
  <cp:lastModifiedBy>User</cp:lastModifiedBy>
  <cp:revision>28</cp:revision>
  <dcterms:created xsi:type="dcterms:W3CDTF">2016-11-06T21:16:45Z</dcterms:created>
  <dcterms:modified xsi:type="dcterms:W3CDTF">2019-07-03T09:49:25Z</dcterms:modified>
</cp:coreProperties>
</file>